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E86C8-96C4-4066-895E-1D17633D4AE9}">
  <a:tblStyle styleId="{931E86C8-96C4-4066-895E-1D17633D4AE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a05a83edd_0_0: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gea05a83edd_0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87" name="Google Shape;87;gea05a83edd_0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1:notes"/>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lnSpc>
                <a:spcPct val="100000"/>
              </a:lnSpc>
              <a:spcBef>
                <a:spcPts val="680"/>
              </a:spcBef>
              <a:spcAft>
                <a:spcPts val="0"/>
              </a:spcAft>
              <a:buClr>
                <a:schemeClr val="dk1"/>
              </a:buClr>
              <a:buSzPts val="3400"/>
              <a:buFont typeface="Arial"/>
              <a:buNone/>
              <a:defRPr/>
            </a:lvl1pPr>
            <a:lvl2pPr lvl="1" algn="ctr">
              <a:lnSpc>
                <a:spcPct val="100000"/>
              </a:lnSpc>
              <a:spcBef>
                <a:spcPts val="600"/>
              </a:spcBef>
              <a:spcAft>
                <a:spcPts val="0"/>
              </a:spcAft>
              <a:buClr>
                <a:schemeClr val="dk1"/>
              </a:buClr>
              <a:buSzPts val="3000"/>
              <a:buFont typeface="Arial"/>
              <a:buNone/>
              <a:defRPr/>
            </a:lvl2pPr>
            <a:lvl3pPr lvl="2" algn="ctr">
              <a:lnSpc>
                <a:spcPct val="100000"/>
              </a:lnSpc>
              <a:spcBef>
                <a:spcPts val="500"/>
              </a:spcBef>
              <a:spcAft>
                <a:spcPts val="0"/>
              </a:spcAft>
              <a:buClr>
                <a:schemeClr val="dk1"/>
              </a:buClr>
              <a:buSzPts val="2500"/>
              <a:buFont typeface="Arial"/>
              <a:buNone/>
              <a:defRPr/>
            </a:lvl3pPr>
            <a:lvl4pPr lvl="3" algn="ctr">
              <a:lnSpc>
                <a:spcPct val="100000"/>
              </a:lnSpc>
              <a:spcBef>
                <a:spcPts val="420"/>
              </a:spcBef>
              <a:spcAft>
                <a:spcPts val="0"/>
              </a:spcAft>
              <a:buClr>
                <a:schemeClr val="dk1"/>
              </a:buClr>
              <a:buSzPts val="2100"/>
              <a:buFont typeface="Arial"/>
              <a:buNone/>
              <a:defRPr/>
            </a:lvl4pPr>
            <a:lvl5pPr lvl="4" algn="ctr">
              <a:lnSpc>
                <a:spcPct val="100000"/>
              </a:lnSpc>
              <a:spcBef>
                <a:spcPts val="420"/>
              </a:spcBef>
              <a:spcAft>
                <a:spcPts val="0"/>
              </a:spcAft>
              <a:buClr>
                <a:schemeClr val="dk1"/>
              </a:buClr>
              <a:buSzPts val="2100"/>
              <a:buFont typeface="Arial"/>
              <a:buNone/>
              <a:defRPr/>
            </a:lvl5pPr>
            <a:lvl6pPr lvl="5" algn="ctr">
              <a:lnSpc>
                <a:spcPct val="100000"/>
              </a:lnSpc>
              <a:spcBef>
                <a:spcPts val="420"/>
              </a:spcBef>
              <a:spcAft>
                <a:spcPts val="0"/>
              </a:spcAft>
              <a:buClr>
                <a:schemeClr val="dk1"/>
              </a:buClr>
              <a:buSzPts val="2100"/>
              <a:buFont typeface="Arial"/>
              <a:buNone/>
              <a:defRPr/>
            </a:lvl6pPr>
            <a:lvl7pPr lvl="6" algn="ctr">
              <a:lnSpc>
                <a:spcPct val="100000"/>
              </a:lnSpc>
              <a:spcBef>
                <a:spcPts val="420"/>
              </a:spcBef>
              <a:spcAft>
                <a:spcPts val="0"/>
              </a:spcAft>
              <a:buClr>
                <a:schemeClr val="dk1"/>
              </a:buClr>
              <a:buSzPts val="2100"/>
              <a:buFont typeface="Arial"/>
              <a:buNone/>
              <a:defRPr/>
            </a:lvl7pPr>
            <a:lvl8pPr lvl="7" algn="ctr">
              <a:lnSpc>
                <a:spcPct val="100000"/>
              </a:lnSpc>
              <a:spcBef>
                <a:spcPts val="420"/>
              </a:spcBef>
              <a:spcAft>
                <a:spcPts val="0"/>
              </a:spcAft>
              <a:buClr>
                <a:schemeClr val="dk1"/>
              </a:buClr>
              <a:buSzPts val="2100"/>
              <a:buFont typeface="Arial"/>
              <a:buNone/>
              <a:defRPr/>
            </a:lvl8pPr>
            <a:lvl9pPr lvl="8" algn="ctr">
              <a:lnSpc>
                <a:spcPct val="100000"/>
              </a:lnSpc>
              <a:spcBef>
                <a:spcPts val="420"/>
              </a:spcBef>
              <a:spcAft>
                <a:spcPts val="0"/>
              </a:spcAft>
              <a:buClr>
                <a:schemeClr val="dk1"/>
              </a:buClr>
              <a:buSzPts val="2100"/>
              <a:buFont typeface="Arial"/>
              <a:buNone/>
              <a:defRPr/>
            </a:lvl9pPr>
          </a:lstStyle>
          <a:p/>
        </p:txBody>
      </p:sp>
      <p:sp>
        <p:nvSpPr>
          <p:cNvPr id="22" name="Google Shape;22;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5"/>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4" name="Google Shape;34;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0" name="Google Shape;40;p6"/>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1" name="Google Shape;41;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7"/>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7" name="Google Shape;47;p7"/>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8" name="Google Shape;48;p7"/>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9" name="Google Shape;49;p7"/>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0" name="Google Shape;50;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9"/>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0"/>
          <p:cNvSpPr/>
          <p:nvPr>
            <p:ph idx="2" type="pic"/>
          </p:nvPr>
        </p:nvSpPr>
        <p:spPr>
          <a:xfrm>
            <a:off x="1433513" y="857250"/>
            <a:ext cx="4389437" cy="5761038"/>
          </a:xfrm>
          <a:prstGeom prst="rect">
            <a:avLst/>
          </a:prstGeom>
          <a:noFill/>
          <a:ln>
            <a:noFill/>
          </a:ln>
        </p:spPr>
      </p:sp>
      <p:sp>
        <p:nvSpPr>
          <p:cNvPr id="68" name="Google Shape;68;p10"/>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C:\Documents and Settings\All Users\Documents\TAPS Files\dvc1.gif" id="89" name="Google Shape;89;p13"/>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90" name="Google Shape;90;p13"/>
          <p:cNvGraphicFramePr/>
          <p:nvPr/>
        </p:nvGraphicFramePr>
        <p:xfrm>
          <a:off x="342898" y="749426"/>
          <a:ext cx="3000000" cy="3000000"/>
        </p:xfrm>
        <a:graphic>
          <a:graphicData uri="http://schemas.openxmlformats.org/drawingml/2006/table">
            <a:tbl>
              <a:tblPr>
                <a:noFill/>
                <a:tableStyleId>{931E86C8-96C4-4066-895E-1D17633D4AE9}</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3</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Four Square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Jordan Rogers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Four Square is a 25 round, 125 point Comstock long course. There are 10 USPSA targets and 5 steel targets. The best two hits per target will score. Steel must fall to score. The start signal is audible.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The handgun start position is standing with toes touching any barrel, handgun unloaded and holstered with wrist above shoulders. All ammunition loading devices to be used during the course of fire must be staged on a barrel prior to the start signal.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The PCC start position is standing with toes touching any barrel, PCC unloaded with stock on belt, muzzle pointed down range. All ammunition loading devices to be used during the course of fire must be staged on a barrel prior to the start signal. </a:t>
                      </a:r>
                      <a:endParaRPr sz="1400" u="none" cap="none" strike="noStrike"/>
                    </a:p>
                    <a:p>
                      <a:pPr indent="0" lvl="0" marL="0" marR="0" rtl="0" algn="l">
                        <a:lnSpc>
                          <a:spcPct val="100000"/>
                        </a:lnSpc>
                        <a:spcBef>
                          <a:spcPts val="0"/>
                        </a:spcBef>
                        <a:spcAft>
                          <a:spcPts val="0"/>
                        </a:spcAft>
                        <a:buClr>
                          <a:srgbClr val="000000"/>
                        </a:buClr>
                        <a:buSzPts val="1100"/>
                        <a:buFont typeface="Arial"/>
                        <a:buNone/>
                      </a:pPr>
                      <a:br>
                        <a:rPr lang="en-US" sz="1100" u="none" cap="none" strike="noStrike"/>
                      </a:b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On the audible start signal, engage all targets as visible from within the shooting boxes.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graphicFrame>
        <p:nvGraphicFramePr>
          <p:cNvPr id="96" name="Google Shape;96;p14"/>
          <p:cNvGraphicFramePr/>
          <p:nvPr/>
        </p:nvGraphicFramePr>
        <p:xfrm>
          <a:off x="177800" y="165100"/>
          <a:ext cx="3000000" cy="3000000"/>
        </p:xfrm>
        <a:graphic>
          <a:graphicData uri="http://schemas.openxmlformats.org/drawingml/2006/table">
            <a:tbl>
              <a:tblPr>
                <a:noFill/>
                <a:tableStyleId>{931E86C8-96C4-4066-895E-1D17633D4AE9}</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3</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Four Square</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Jordan Rogers</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97" name="Google Shape;97;p14"/>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98" name="Google Shape;98;p14"/>
          <p:cNvPicPr preferRelativeResize="0"/>
          <p:nvPr/>
        </p:nvPicPr>
        <p:blipFill rotWithShape="1">
          <a:blip r:embed="rId3">
            <a:alphaModFix/>
          </a:blip>
          <a:srcRect b="0" l="0" r="0" t="0"/>
          <a:stretch/>
        </p:blipFill>
        <p:spPr>
          <a:xfrm>
            <a:off x="6237261" y="248468"/>
            <a:ext cx="1057275" cy="925512"/>
          </a:xfrm>
          <a:prstGeom prst="rect">
            <a:avLst/>
          </a:prstGeom>
          <a:noFill/>
          <a:ln>
            <a:noFill/>
          </a:ln>
        </p:spPr>
      </p:pic>
      <p:pic>
        <p:nvPicPr>
          <p:cNvPr descr="A picture containing tree&#10;&#10;Description automatically generated" id="99" name="Google Shape;99;p14"/>
          <p:cNvPicPr preferRelativeResize="0"/>
          <p:nvPr/>
        </p:nvPicPr>
        <p:blipFill rotWithShape="1">
          <a:blip r:embed="rId4">
            <a:alphaModFix/>
          </a:blip>
          <a:srcRect b="0" l="17480" r="16496" t="0"/>
          <a:stretch/>
        </p:blipFill>
        <p:spPr>
          <a:xfrm>
            <a:off x="0" y="2246110"/>
            <a:ext cx="7318461" cy="62351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