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FEB5F8-73D1-4457-982B-0AA55ED2FF3F}">
  <a:tblStyle styleId="{0DFEB5F8-73D1-4457-982B-0AA55ED2FF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4c621c7ad_0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g164c621c7ad_0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87" name="Google Shape;87;g164c621c7ad_0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4c621c7ad_0_6: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g164c621c7ad_0_6: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4" name="Google Shape;94;g164c621c7ad_0_6: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lnSpc>
                <a:spcPct val="100000"/>
              </a:lnSpc>
              <a:spcBef>
                <a:spcPts val="680"/>
              </a:spcBef>
              <a:spcAft>
                <a:spcPts val="0"/>
              </a:spcAft>
              <a:buClr>
                <a:schemeClr val="dk1"/>
              </a:buClr>
              <a:buSzPts val="3400"/>
              <a:buFont typeface="Arial"/>
              <a:buNone/>
              <a:defRPr/>
            </a:lvl1pPr>
            <a:lvl2pPr lvl="1" algn="ctr">
              <a:lnSpc>
                <a:spcPct val="100000"/>
              </a:lnSpc>
              <a:spcBef>
                <a:spcPts val="600"/>
              </a:spcBef>
              <a:spcAft>
                <a:spcPts val="0"/>
              </a:spcAft>
              <a:buClr>
                <a:schemeClr val="dk1"/>
              </a:buClr>
              <a:buSzPts val="3000"/>
              <a:buFont typeface="Arial"/>
              <a:buNone/>
              <a:defRPr/>
            </a:lvl2pPr>
            <a:lvl3pPr lvl="2" algn="ctr">
              <a:lnSpc>
                <a:spcPct val="100000"/>
              </a:lnSpc>
              <a:spcBef>
                <a:spcPts val="500"/>
              </a:spcBef>
              <a:spcAft>
                <a:spcPts val="0"/>
              </a:spcAft>
              <a:buClr>
                <a:schemeClr val="dk1"/>
              </a:buClr>
              <a:buSzPts val="2500"/>
              <a:buFont typeface="Arial"/>
              <a:buNone/>
              <a:defRPr/>
            </a:lvl3pPr>
            <a:lvl4pPr lvl="3" algn="ctr">
              <a:lnSpc>
                <a:spcPct val="100000"/>
              </a:lnSpc>
              <a:spcBef>
                <a:spcPts val="420"/>
              </a:spcBef>
              <a:spcAft>
                <a:spcPts val="0"/>
              </a:spcAft>
              <a:buClr>
                <a:schemeClr val="dk1"/>
              </a:buClr>
              <a:buSzPts val="2100"/>
              <a:buFont typeface="Arial"/>
              <a:buNone/>
              <a:defRPr/>
            </a:lvl4pPr>
            <a:lvl5pPr lvl="4" algn="ctr">
              <a:lnSpc>
                <a:spcPct val="100000"/>
              </a:lnSpc>
              <a:spcBef>
                <a:spcPts val="420"/>
              </a:spcBef>
              <a:spcAft>
                <a:spcPts val="0"/>
              </a:spcAft>
              <a:buClr>
                <a:schemeClr val="dk1"/>
              </a:buClr>
              <a:buSzPts val="2100"/>
              <a:buFont typeface="Arial"/>
              <a:buNone/>
              <a:defRPr/>
            </a:lvl5pPr>
            <a:lvl6pPr lvl="5" algn="ctr">
              <a:lnSpc>
                <a:spcPct val="100000"/>
              </a:lnSpc>
              <a:spcBef>
                <a:spcPts val="420"/>
              </a:spcBef>
              <a:spcAft>
                <a:spcPts val="0"/>
              </a:spcAft>
              <a:buClr>
                <a:schemeClr val="dk1"/>
              </a:buClr>
              <a:buSzPts val="2100"/>
              <a:buFont typeface="Arial"/>
              <a:buNone/>
              <a:defRPr/>
            </a:lvl6pPr>
            <a:lvl7pPr lvl="6" algn="ctr">
              <a:lnSpc>
                <a:spcPct val="100000"/>
              </a:lnSpc>
              <a:spcBef>
                <a:spcPts val="420"/>
              </a:spcBef>
              <a:spcAft>
                <a:spcPts val="0"/>
              </a:spcAft>
              <a:buClr>
                <a:schemeClr val="dk1"/>
              </a:buClr>
              <a:buSzPts val="2100"/>
              <a:buFont typeface="Arial"/>
              <a:buNone/>
              <a:defRPr/>
            </a:lvl7pPr>
            <a:lvl8pPr lvl="7" algn="ctr">
              <a:lnSpc>
                <a:spcPct val="100000"/>
              </a:lnSpc>
              <a:spcBef>
                <a:spcPts val="420"/>
              </a:spcBef>
              <a:spcAft>
                <a:spcPts val="0"/>
              </a:spcAft>
              <a:buClr>
                <a:schemeClr val="dk1"/>
              </a:buClr>
              <a:buSzPts val="2100"/>
              <a:buFont typeface="Arial"/>
              <a:buNone/>
              <a:defRPr/>
            </a:lvl8pPr>
            <a:lvl9pPr lvl="8" algn="ctr">
              <a:lnSpc>
                <a:spcPct val="100000"/>
              </a:lnSpc>
              <a:spcBef>
                <a:spcPts val="420"/>
              </a:spcBef>
              <a:spcAft>
                <a:spcPts val="0"/>
              </a:spcAft>
              <a:buClr>
                <a:schemeClr val="dk1"/>
              </a:buClr>
              <a:buSzPts val="2100"/>
              <a:buFont typeface="Arial"/>
              <a:buNone/>
              <a:defRPr/>
            </a:lvl9pPr>
          </a:lstStyle>
          <a:p/>
        </p:txBody>
      </p:sp>
      <p:sp>
        <p:nvSpPr>
          <p:cNvPr id="22" name="Google Shape;22;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5"/>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4" name="Google Shape;34;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0" name="Google Shape;40;p6"/>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1" name="Google Shape;41;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7"/>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7" name="Google Shape;47;p7"/>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8" name="Google Shape;48;p7"/>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9" name="Google Shape;49;p7"/>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0" name="Google Shape;50;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9"/>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0"/>
          <p:cNvSpPr/>
          <p:nvPr>
            <p:ph idx="2" type="pic"/>
          </p:nvPr>
        </p:nvSpPr>
        <p:spPr>
          <a:xfrm>
            <a:off x="1433513" y="857250"/>
            <a:ext cx="4389437" cy="5761038"/>
          </a:xfrm>
          <a:prstGeom prst="rect">
            <a:avLst/>
          </a:prstGeom>
          <a:noFill/>
          <a:ln>
            <a:noFill/>
          </a:ln>
        </p:spPr>
      </p:sp>
      <p:sp>
        <p:nvSpPr>
          <p:cNvPr id="68" name="Google Shape;68;p10"/>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C:\Documents and Settings\All Users\Documents\TAPS Files\dvc1.gif" id="89" name="Google Shape;89;p13"/>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90" name="Google Shape;90;p13"/>
          <p:cNvGraphicFramePr/>
          <p:nvPr/>
        </p:nvGraphicFramePr>
        <p:xfrm>
          <a:off x="342898" y="749426"/>
          <a:ext cx="3000000" cy="3000000"/>
        </p:xfrm>
        <a:graphic>
          <a:graphicData uri="http://schemas.openxmlformats.org/drawingml/2006/table">
            <a:tbl>
              <a:tblPr>
                <a:noFill/>
                <a:tableStyleId>{0DFEB5F8-73D1-4457-982B-0AA55ED2FF3F}</a:tableStyleId>
              </a:tblPr>
              <a:tblGrid>
                <a:gridCol w="6629400"/>
              </a:tblGrid>
              <a:tr h="1259900">
                <a:tc>
                  <a:txBody>
                    <a:bodyPr/>
                    <a:lstStyle/>
                    <a:p>
                      <a:pPr indent="0" lvl="0" marL="0" marR="0" rtl="0" algn="ctr">
                        <a:spcBef>
                          <a:spcPts val="0"/>
                        </a:spcBef>
                        <a:spcAft>
                          <a:spcPts val="0"/>
                        </a:spcAft>
                        <a:buNone/>
                      </a:pPr>
                      <a:r>
                        <a:rPr lang="en-US" sz="1600" u="none" cap="none" strike="noStrike"/>
                        <a:t>Stage </a:t>
                      </a:r>
                      <a:r>
                        <a:rPr lang="en-US" sz="1600"/>
                        <a:t>2</a:t>
                      </a:r>
                      <a:endParaRPr/>
                    </a:p>
                    <a:p>
                      <a:pPr indent="0" lvl="0" marL="0" marR="0" rtl="0" algn="ctr">
                        <a:spcBef>
                          <a:spcPts val="0"/>
                        </a:spcBef>
                        <a:spcAft>
                          <a:spcPts val="0"/>
                        </a:spcAft>
                        <a:buNone/>
                      </a:pPr>
                      <a:r>
                        <a:rPr b="1" lang="en-US" sz="2800"/>
                        <a:t>Ode To The Mailman</a:t>
                      </a:r>
                      <a:endParaRPr/>
                    </a:p>
                    <a:p>
                      <a:pPr indent="0" lvl="0" marL="0" marR="0" rtl="0" algn="ctr">
                        <a:spcBef>
                          <a:spcPts val="0"/>
                        </a:spcBef>
                        <a:spcAft>
                          <a:spcPts val="0"/>
                        </a:spcAft>
                        <a:buNone/>
                      </a:pPr>
                      <a:r>
                        <a:rPr lang="en-US" sz="1200" u="none" cap="none" strike="noStrike"/>
                        <a:t>Course Designer: Jordan Rogers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rtl="0" algn="l">
                        <a:spcBef>
                          <a:spcPts val="0"/>
                        </a:spcBef>
                        <a:spcAft>
                          <a:spcPts val="0"/>
                        </a:spcAft>
                        <a:buSzPts val="1100"/>
                        <a:buNone/>
                      </a:pPr>
                      <a:r>
                        <a:rPr lang="en-US" sz="1100">
                          <a:solidFill>
                            <a:schemeClr val="dk1"/>
                          </a:solidFill>
                        </a:rPr>
                        <a:t>Ode To The Mailman is a 12 round, 60 point fixed time standards exercise. There are three USPSA targets. The best four hits per target will score. The start and stop signal are audible. The time allowed for each string is 4 seconds.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spcBef>
                          <a:spcPts val="0"/>
                        </a:spcBef>
                        <a:spcAft>
                          <a:spcPts val="0"/>
                        </a:spcAft>
                        <a:buSzPts val="1100"/>
                        <a:buNone/>
                      </a:pPr>
                      <a:r>
                        <a:rPr lang="en-US" sz="1100">
                          <a:solidFill>
                            <a:schemeClr val="dk1"/>
                          </a:solidFill>
                        </a:rPr>
                        <a:t>Start Position</a:t>
                      </a:r>
                      <a:endParaRPr>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rPr lang="en-US" sz="1100">
                          <a:solidFill>
                            <a:schemeClr val="dk1"/>
                          </a:solidFill>
                        </a:rPr>
                        <a:t>String 1: </a:t>
                      </a:r>
                      <a:endParaRPr>
                        <a:solidFill>
                          <a:schemeClr val="dk1"/>
                        </a:solidFill>
                      </a:endParaRPr>
                    </a:p>
                    <a:p>
                      <a:pPr indent="0" lvl="0" marL="0" rtl="0" algn="l">
                        <a:spcBef>
                          <a:spcPts val="0"/>
                        </a:spcBef>
                        <a:spcAft>
                          <a:spcPts val="0"/>
                        </a:spcAft>
                        <a:buSzPts val="1100"/>
                        <a:buNone/>
                      </a:pPr>
                      <a:r>
                        <a:rPr lang="en-US" sz="1100">
                          <a:solidFill>
                            <a:schemeClr val="dk1"/>
                          </a:solidFill>
                        </a:rPr>
                        <a:t>Standing in Box A. Handgun loaded and holstered with wrists below belt. PCC loaded, stock on belt, muzzle pointing downrange. </a:t>
                      </a:r>
                      <a:endParaRPr>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rPr lang="en-US" sz="1100">
                          <a:solidFill>
                            <a:schemeClr val="dk1"/>
                          </a:solidFill>
                        </a:rPr>
                        <a:t>String 2: </a:t>
                      </a:r>
                      <a:endParaRPr>
                        <a:solidFill>
                          <a:schemeClr val="dk1"/>
                        </a:solidFill>
                      </a:endParaRPr>
                    </a:p>
                    <a:p>
                      <a:pPr indent="0" lvl="0" marL="0" rtl="0" algn="l">
                        <a:spcBef>
                          <a:spcPts val="0"/>
                        </a:spcBef>
                        <a:spcAft>
                          <a:spcPts val="0"/>
                        </a:spcAft>
                        <a:buSzPts val="1100"/>
                        <a:buNone/>
                      </a:pPr>
                      <a:r>
                        <a:rPr lang="en-US" sz="1100">
                          <a:solidFill>
                            <a:schemeClr val="dk1"/>
                          </a:solidFill>
                        </a:rPr>
                        <a:t>Kneeling with both knees on ground in Box B. Handgun loaded and holstered with wrists above shoulders. PCC loaded with wrists above shoulders.</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rtl="0" algn="l">
                        <a:spcBef>
                          <a:spcPts val="0"/>
                        </a:spcBef>
                        <a:spcAft>
                          <a:spcPts val="0"/>
                        </a:spcAft>
                        <a:buSzPts val="1100"/>
                        <a:buNone/>
                      </a:pPr>
                      <a:r>
                        <a:rPr lang="en-US" sz="1100">
                          <a:solidFill>
                            <a:schemeClr val="dk1"/>
                          </a:solidFill>
                        </a:rPr>
                        <a:t>Stage Procedure</a:t>
                      </a:r>
                      <a:endParaRPr>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rPr lang="en-US" sz="1100">
                          <a:solidFill>
                            <a:schemeClr val="dk1"/>
                          </a:solidFill>
                        </a:rPr>
                        <a:t>String 1: </a:t>
                      </a:r>
                      <a:endParaRPr>
                        <a:solidFill>
                          <a:schemeClr val="dk1"/>
                        </a:solidFill>
                      </a:endParaRPr>
                    </a:p>
                    <a:p>
                      <a:pPr indent="0" lvl="0" marL="0" rtl="0" algn="l">
                        <a:spcBef>
                          <a:spcPts val="0"/>
                        </a:spcBef>
                        <a:spcAft>
                          <a:spcPts val="0"/>
                        </a:spcAft>
                        <a:buSzPts val="1100"/>
                        <a:buNone/>
                      </a:pPr>
                      <a:r>
                        <a:rPr lang="en-US" sz="1100">
                          <a:solidFill>
                            <a:schemeClr val="dk1"/>
                          </a:solidFill>
                        </a:rPr>
                        <a:t>On the audible start signal engage T1 and T3 with two rounds each freestyle then perform a mandatory reload and engage T2 with two rounds STRONG HAND/SIDE ONLY.</a:t>
                      </a:r>
                      <a:endParaRPr>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rPr lang="en-US" sz="1100">
                          <a:solidFill>
                            <a:schemeClr val="dk1"/>
                          </a:solidFill>
                        </a:rPr>
                        <a:t>String 2: </a:t>
                      </a:r>
                      <a:endParaRPr>
                        <a:solidFill>
                          <a:schemeClr val="dk1"/>
                        </a:solidFill>
                      </a:endParaRPr>
                    </a:p>
                    <a:p>
                      <a:pPr indent="0" lvl="0" marL="0" rtl="0" algn="l">
                        <a:spcBef>
                          <a:spcPts val="0"/>
                        </a:spcBef>
                        <a:spcAft>
                          <a:spcPts val="0"/>
                        </a:spcAft>
                        <a:buSzPts val="1100"/>
                        <a:buNone/>
                      </a:pPr>
                      <a:r>
                        <a:rPr lang="en-US" sz="1100">
                          <a:solidFill>
                            <a:schemeClr val="dk1"/>
                          </a:solidFill>
                        </a:rPr>
                        <a:t>On the audible start signal engage T2 with two rounds then perform a mandatory reload and engage T1 and T3 with two rounds each. </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pic>
        <p:nvPicPr>
          <p:cNvPr descr="A picture containing tree, outdoor&#10;&#10;Description automatically generated" id="96" name="Google Shape;96;p14"/>
          <p:cNvPicPr preferRelativeResize="0"/>
          <p:nvPr/>
        </p:nvPicPr>
        <p:blipFill rotWithShape="1">
          <a:blip r:embed="rId3">
            <a:alphaModFix/>
          </a:blip>
          <a:srcRect b="0" l="35822" r="16863" t="22051"/>
          <a:stretch/>
        </p:blipFill>
        <p:spPr>
          <a:xfrm>
            <a:off x="135875" y="1537137"/>
            <a:ext cx="7043448" cy="6526926"/>
          </a:xfrm>
          <a:prstGeom prst="rect">
            <a:avLst/>
          </a:prstGeom>
          <a:noFill/>
          <a:ln>
            <a:noFill/>
          </a:ln>
        </p:spPr>
      </p:pic>
      <p:graphicFrame>
        <p:nvGraphicFramePr>
          <p:cNvPr id="97" name="Google Shape;97;p14"/>
          <p:cNvGraphicFramePr/>
          <p:nvPr/>
        </p:nvGraphicFramePr>
        <p:xfrm>
          <a:off x="158750" y="185900"/>
          <a:ext cx="3000000" cy="3000000"/>
        </p:xfrm>
        <a:graphic>
          <a:graphicData uri="http://schemas.openxmlformats.org/drawingml/2006/table">
            <a:tbl>
              <a:tblPr>
                <a:noFill/>
                <a:tableStyleId>{0DFEB5F8-73D1-4457-982B-0AA55ED2FF3F}</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2</a:t>
                      </a:r>
                      <a:endParaRPr/>
                    </a:p>
                    <a:p>
                      <a:pPr indent="0" lvl="0" marL="0" marR="0" rtl="0" algn="ctr">
                        <a:lnSpc>
                          <a:spcPct val="100000"/>
                        </a:lnSpc>
                        <a:spcBef>
                          <a:spcPts val="400"/>
                        </a:spcBef>
                        <a:spcAft>
                          <a:spcPts val="0"/>
                        </a:spcAft>
                        <a:buClr>
                          <a:srgbClr val="000000"/>
                        </a:buClr>
                        <a:buSzPts val="2000"/>
                        <a:buFont typeface="Arial"/>
                        <a:buNone/>
                      </a:pPr>
                      <a:r>
                        <a:rPr b="1" lang="en-US" sz="2000"/>
                        <a:t>Ode To The Mailman</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Jordan Rogers</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98" name="Google Shape;98;p14"/>
          <p:cNvPicPr preferRelativeResize="0"/>
          <p:nvPr/>
        </p:nvPicPr>
        <p:blipFill rotWithShape="1">
          <a:blip r:embed="rId4">
            <a:alphaModFix/>
          </a:blip>
          <a:srcRect b="0" l="0" r="0" t="0"/>
          <a:stretch/>
        </p:blipFill>
        <p:spPr>
          <a:xfrm>
            <a:off x="158750" y="217175"/>
            <a:ext cx="1057275" cy="925513"/>
          </a:xfrm>
          <a:prstGeom prst="rect">
            <a:avLst/>
          </a:prstGeom>
          <a:noFill/>
          <a:ln>
            <a:noFill/>
          </a:ln>
        </p:spPr>
      </p:pic>
      <p:pic>
        <p:nvPicPr>
          <p:cNvPr descr="C:\Documents and Settings\All Users\Documents\TAPS Files\dvc1.gif" id="99" name="Google Shape;99;p14"/>
          <p:cNvPicPr preferRelativeResize="0"/>
          <p:nvPr/>
        </p:nvPicPr>
        <p:blipFill rotWithShape="1">
          <a:blip r:embed="rId4">
            <a:alphaModFix/>
          </a:blip>
          <a:srcRect b="0" l="0" r="0" t="0"/>
          <a:stretch/>
        </p:blipFill>
        <p:spPr>
          <a:xfrm>
            <a:off x="6220336" y="217180"/>
            <a:ext cx="1057275" cy="9255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