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80" r:id="rId2"/>
    <p:sldId id="288" r:id="rId3"/>
    <p:sldId id="282" r:id="rId4"/>
    <p:sldId id="283" r:id="rId5"/>
    <p:sldId id="284" r:id="rId6"/>
    <p:sldId id="285" r:id="rId7"/>
    <p:sldId id="286" r:id="rId8"/>
    <p:sldId id="287" r:id="rId9"/>
    <p:sldId id="256" r:id="rId10"/>
    <p:sldId id="260" r:id="rId11"/>
    <p:sldId id="257" r:id="rId12"/>
    <p:sldId id="261" r:id="rId13"/>
    <p:sldId id="258" r:id="rId14"/>
    <p:sldId id="259" r:id="rId15"/>
    <p:sldId id="263" r:id="rId16"/>
    <p:sldId id="264" r:id="rId17"/>
    <p:sldId id="265" r:id="rId18"/>
    <p:sldId id="266" r:id="rId19"/>
    <p:sldId id="267" r:id="rId20"/>
    <p:sldId id="275" r:id="rId21"/>
    <p:sldId id="276" r:id="rId22"/>
    <p:sldId id="277" r:id="rId23"/>
    <p:sldId id="278" r:id="rId24"/>
    <p:sldId id="279" r:id="rId25"/>
    <p:sldId id="26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>
        <p:scale>
          <a:sx n="91" d="100"/>
          <a:sy n="91" d="100"/>
        </p:scale>
        <p:origin x="-5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7738A-766B-4C6C-BFA1-61AB1A05C5C5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373B-0913-4F89-B09D-46AB7658B8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8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http://www.nwlink.com/~donclark/leader/LMCC.html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373B-0913-4F89-B09D-46AB7658B8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http://www.brighthubpm.com/resource-management/75686-examples-of-when-to-use-autocratic-leadership/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373B-0913-4F89-B09D-46AB7658B8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http://leadershipzone.wordpress.com/2013/12/01/high-risk-commanding-leadership-styles/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373B-0913-4F89-B09D-46AB7658B8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http://www.nwlink.com/~donclark/leader/LMCC.html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373B-0913-4F89-B09D-46AB7658B8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3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http://www.brighthubpm.com/resource-management/75686-examples-of-when-to-use-autocratic-leadership/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373B-0913-4F89-B09D-46AB7658B8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http://leadershipzone.wordpress.com/2013/12/01/high-risk-commanding-leadership-styles/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373B-0913-4F89-B09D-46AB7658B8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6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BD58C-E033-422A-90EE-2AFA4726E46D}" type="datetimeFigureOut">
              <a:rPr lang="en-US" smtClean="0"/>
              <a:pPr/>
              <a:t>9/30/2014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EE84F-A0F4-4368-B92A-3BC488C069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ology.about.com/od/leadership/f/laissez-faire-leadership.htm" TargetMode="External"/><Relationship Id="rId2" Type="http://schemas.openxmlformats.org/officeDocument/2006/relationships/hyperlink" Target="http://psychology.about.com/od/leadership/a/transformational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mallbusiness.chron.com/advantages-autocratic-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20574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Types of Leadership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The Sporty 4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5400" y="4495800"/>
            <a:ext cx="6400800" cy="1752600"/>
          </a:xfrm>
        </p:spPr>
        <p:txBody>
          <a:bodyPr>
            <a:no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Chris </a:t>
            </a:r>
            <a:r>
              <a:rPr lang="en-US" sz="1600" dirty="0" err="1" smtClean="0">
                <a:solidFill>
                  <a:schemeClr val="bg1"/>
                </a:solidFill>
              </a:rPr>
              <a:t>Diacono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Marcel Englmaier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Aaron Huntoon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Andrew Horner</a:t>
            </a:r>
          </a:p>
        </p:txBody>
      </p:sp>
      <p:pic>
        <p:nvPicPr>
          <p:cNvPr id="1026" name="Picture 2" descr="C:\Users\CDiacono\AppData\Local\Microsoft\Windows\Temporary Internet Files\Content.IE5\V1T84E5W\MC9002925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0"/>
            <a:ext cx="1800454" cy="153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Diacono\AppData\Local\Microsoft\Windows\Temporary Internet Files\Content.IE5\WG6HKVTE\MC900437074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572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Diacono\AppData\Local\Microsoft\Windows\Temporary Internet Files\Content.IE5\SOES4DHW\MC90023950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1820570" cy="180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CDiacono\AppData\Local\Microsoft\Windows\Temporary Internet Files\Content.IE5\V1T84E5W\MC90029248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75" y="4231234"/>
            <a:ext cx="1762049" cy="17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212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Authoritarian Leadership</a:t>
            </a:r>
            <a:br>
              <a:rPr lang="en-US" dirty="0" smtClean="0"/>
            </a:br>
            <a:r>
              <a:rPr lang="en-US" dirty="0" smtClean="0"/>
              <a:t>“Individual Control”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Primary Characteristics:</a:t>
            </a:r>
          </a:p>
          <a:p>
            <a:r>
              <a:rPr lang="en-US" dirty="0" smtClean="0"/>
              <a:t>Little to no input from other members</a:t>
            </a:r>
          </a:p>
          <a:p>
            <a:r>
              <a:rPr lang="en-US" dirty="0" smtClean="0"/>
              <a:t>Leaders make all decisions</a:t>
            </a:r>
          </a:p>
          <a:p>
            <a:r>
              <a:rPr lang="en-US" dirty="0" smtClean="0"/>
              <a:t>Group leader dictates methods and procedures</a:t>
            </a:r>
          </a:p>
          <a:p>
            <a:r>
              <a:rPr lang="en-US" dirty="0" smtClean="0"/>
              <a:t>Members are not trusted to make decisions </a:t>
            </a:r>
          </a:p>
        </p:txBody>
      </p:sp>
    </p:spTree>
    <p:extLst>
      <p:ext uri="{BB962C8B-B14F-4D97-AF65-F5344CB8AC3E}">
        <p14:creationId xmlns:p14="http://schemas.microsoft.com/office/powerpoint/2010/main" val="1134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situations where control is necessary</a:t>
            </a:r>
          </a:p>
          <a:p>
            <a:pPr lvl="1"/>
            <a:r>
              <a:rPr lang="en-US" dirty="0" smtClean="0"/>
              <a:t>Little margin for error</a:t>
            </a:r>
          </a:p>
          <a:p>
            <a:pPr lvl="1"/>
            <a:r>
              <a:rPr lang="en-US" dirty="0" smtClean="0"/>
              <a:t>Dangerous conditions</a:t>
            </a:r>
          </a:p>
          <a:p>
            <a:r>
              <a:rPr lang="en-US" dirty="0" smtClean="0"/>
              <a:t>Used when workforce displays Type x behavior</a:t>
            </a:r>
          </a:p>
          <a:p>
            <a:pPr lvl="1"/>
            <a:r>
              <a:rPr lang="en-US" dirty="0" smtClean="0"/>
              <a:t>When people naturally dislike working</a:t>
            </a:r>
          </a:p>
          <a:p>
            <a:pPr lvl="1"/>
            <a:r>
              <a:rPr lang="en-US" dirty="0" smtClean="0"/>
              <a:t>Need close management supervision</a:t>
            </a:r>
          </a:p>
          <a:p>
            <a:pPr marL="514350" indent="-457200"/>
            <a:r>
              <a:rPr lang="en-US" dirty="0" smtClean="0"/>
              <a:t>During times of emergency</a:t>
            </a:r>
          </a:p>
          <a:p>
            <a:pPr marL="914400" lvl="1" indent="-457200"/>
            <a:r>
              <a:rPr lang="en-US" dirty="0" smtClean="0"/>
              <a:t>Need for quick decisions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7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Autocratic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Where precision of work is to exact specification (military and during surgery)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work involves high level of risk or technicality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organization is constantly changing and requires instant decisions to be made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 manage an extremely large group </a:t>
            </a:r>
          </a:p>
        </p:txBody>
      </p:sp>
    </p:spTree>
    <p:extLst>
      <p:ext uri="{BB962C8B-B14F-4D97-AF65-F5344CB8AC3E}">
        <p14:creationId xmlns:p14="http://schemas.microsoft.com/office/powerpoint/2010/main" val="44507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Making decisions quickly without consultation</a:t>
            </a:r>
          </a:p>
          <a:p>
            <a:r>
              <a:rPr lang="en-US" dirty="0" smtClean="0"/>
              <a:t>Allows leader to take charge of group</a:t>
            </a:r>
          </a:p>
          <a:p>
            <a:pPr lvl="1"/>
            <a:r>
              <a:rPr lang="en-US" dirty="0" smtClean="0"/>
              <a:t>Establish deadlines</a:t>
            </a:r>
          </a:p>
          <a:p>
            <a:pPr lvl="1"/>
            <a:r>
              <a:rPr lang="en-US" dirty="0" smtClean="0"/>
              <a:t>Assign tasks to members</a:t>
            </a:r>
          </a:p>
          <a:p>
            <a:r>
              <a:rPr lang="en-US" dirty="0" smtClean="0"/>
              <a:t>Members focus on specific task vs. complex </a:t>
            </a:r>
          </a:p>
          <a:p>
            <a:r>
              <a:rPr lang="en-US" dirty="0" smtClean="0"/>
              <a:t>Streamlined work process</a:t>
            </a:r>
          </a:p>
          <a:p>
            <a:pPr lvl="1"/>
            <a:r>
              <a:rPr lang="en-US" dirty="0" smtClean="0"/>
              <a:t>Less need for layers of management</a:t>
            </a:r>
          </a:p>
          <a:p>
            <a:pPr lvl="1"/>
            <a:r>
              <a:rPr lang="en-US" dirty="0" smtClean="0"/>
              <a:t>More 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Leaders become to controlling and dictatorial</a:t>
            </a:r>
          </a:p>
          <a:p>
            <a:pPr lvl="1"/>
            <a:r>
              <a:rPr lang="en-US" dirty="0" smtClean="0"/>
              <a:t>Often leads to resentment from members</a:t>
            </a:r>
          </a:p>
          <a:p>
            <a:r>
              <a:rPr lang="en-US" dirty="0" smtClean="0"/>
              <a:t>Lack of creative solutions to problems</a:t>
            </a:r>
          </a:p>
          <a:p>
            <a:pPr lvl="1"/>
            <a:r>
              <a:rPr lang="en-US" dirty="0" smtClean="0"/>
              <a:t>Members are not able to contribute ideas</a:t>
            </a:r>
          </a:p>
          <a:p>
            <a:r>
              <a:rPr lang="en-US" dirty="0" smtClean="0"/>
              <a:t>Leader dependence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775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Laissez-Faire</a:t>
            </a:r>
            <a:endParaRPr lang="en-US" dirty="0"/>
          </a:p>
        </p:txBody>
      </p:sp>
      <p:pic>
        <p:nvPicPr>
          <p:cNvPr id="1026" name="Picture 2" descr="http://4.bp.blogspot.com/-_gaP6Hp5Ncc/UlY9rXjSxaI/AAAAAAAACC8/-LZe2RWtitU/s1600/Laissez-Fai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98076"/>
            <a:ext cx="6324600" cy="438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Non-authoritarian and “Hands off” style.</a:t>
            </a:r>
          </a:p>
          <a:p>
            <a:endParaRPr lang="en-US" dirty="0" smtClean="0"/>
          </a:p>
          <a:p>
            <a:r>
              <a:rPr lang="en-US" dirty="0" smtClean="0"/>
              <a:t>Gives general guidance but doesn’t demand.</a:t>
            </a:r>
          </a:p>
          <a:p>
            <a:endParaRPr lang="en-US" dirty="0" smtClean="0"/>
          </a:p>
          <a:p>
            <a:r>
              <a:rPr lang="en-US" dirty="0" smtClean="0"/>
              <a:t>Lets people respond in their own ways to situations.</a:t>
            </a:r>
          </a:p>
          <a:p>
            <a:endParaRPr lang="en-US" dirty="0"/>
          </a:p>
          <a:p>
            <a:r>
              <a:rPr lang="en-US" dirty="0" smtClean="0"/>
              <a:t>Followers have freedom.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leaders have people below them that know how to do their job.</a:t>
            </a:r>
          </a:p>
          <a:p>
            <a:endParaRPr lang="en-US" dirty="0" smtClean="0"/>
          </a:p>
          <a:p>
            <a:r>
              <a:rPr lang="en-US" dirty="0" smtClean="0"/>
              <a:t>Leader has confidence and trusts their worker.</a:t>
            </a:r>
          </a:p>
          <a:p>
            <a:endParaRPr lang="en-US" dirty="0" smtClean="0"/>
          </a:p>
          <a:p>
            <a:r>
              <a:rPr lang="en-US" dirty="0" smtClean="0"/>
              <a:t>When workers are highly skilled and motivated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8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Workers feel more satisfied because they solve their own problems</a:t>
            </a:r>
          </a:p>
          <a:p>
            <a:r>
              <a:rPr lang="en-US" dirty="0" smtClean="0"/>
              <a:t>Lets workers open up and try new creative ideas</a:t>
            </a:r>
          </a:p>
          <a:p>
            <a:r>
              <a:rPr lang="en-US" dirty="0" smtClean="0"/>
              <a:t>Makes everyone feel more responsible and accountable for their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Unexperienced and new workers can feel lost.</a:t>
            </a:r>
          </a:p>
          <a:p>
            <a:endParaRPr lang="en-US" dirty="0" smtClean="0"/>
          </a:p>
          <a:p>
            <a:r>
              <a:rPr lang="en-US" dirty="0" smtClean="0"/>
              <a:t>Some workers are not motivated.</a:t>
            </a:r>
          </a:p>
          <a:p>
            <a:endParaRPr lang="en-US" dirty="0" smtClean="0"/>
          </a:p>
          <a:p>
            <a:r>
              <a:rPr lang="en-US" dirty="0" smtClean="0"/>
              <a:t>Makes leader seem uninvolved and lazy.</a:t>
            </a:r>
          </a:p>
          <a:p>
            <a:endParaRPr lang="en-US" dirty="0" smtClean="0"/>
          </a:p>
          <a:p>
            <a:r>
              <a:rPr lang="en-US" dirty="0" smtClean="0"/>
              <a:t>Projects can go off track and miss deadlines.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6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Born leaders don’t exist</a:t>
            </a:r>
          </a:p>
          <a:p>
            <a:r>
              <a:rPr lang="en-US" dirty="0" smtClean="0"/>
              <a:t>Leadership is acquired through development</a:t>
            </a:r>
          </a:p>
          <a:p>
            <a:r>
              <a:rPr lang="en-US" dirty="0" smtClean="0"/>
              <a:t>Leadership philosophy</a:t>
            </a:r>
          </a:p>
          <a:p>
            <a:pPr lvl="1"/>
            <a:r>
              <a:rPr lang="en-US" dirty="0" smtClean="0"/>
              <a:t>Surroundings</a:t>
            </a:r>
          </a:p>
          <a:p>
            <a:pPr lvl="1"/>
            <a:r>
              <a:rPr lang="en-US" dirty="0" smtClean="0"/>
              <a:t>Life</a:t>
            </a:r>
          </a:p>
          <a:p>
            <a:pPr lvl="1"/>
            <a:r>
              <a:rPr lang="en-US" dirty="0" smtClean="0"/>
              <a:t>Education</a:t>
            </a:r>
          </a:p>
          <a:p>
            <a:pPr lvl="1"/>
            <a:r>
              <a:rPr lang="en-US" dirty="0" smtClean="0"/>
              <a:t>People</a:t>
            </a:r>
          </a:p>
          <a:p>
            <a:pPr lvl="1"/>
            <a:r>
              <a:rPr lang="en-US" smtClean="0"/>
              <a:t>Jobs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599" y="1176002"/>
            <a:ext cx="5742803" cy="913146"/>
          </a:xfrm>
        </p:spPr>
        <p:txBody>
          <a:bodyPr>
            <a:normAutofit/>
          </a:bodyPr>
          <a:lstStyle/>
          <a:p>
            <a:r>
              <a:rPr lang="en-US" sz="3000" u="sng" dirty="0"/>
              <a:t>Transformational Leadership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812795"/>
            <a:ext cx="3776729" cy="3028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9156" y="2912279"/>
            <a:ext cx="4464844" cy="24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What is it?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782919"/>
            <a:ext cx="7598569" cy="421783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Inspires positive change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Energetic, Enthusiastic and Passionate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Helps every member of the group to be successful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 Sets clear goals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Has high expectations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Encourages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928084"/>
            <a:ext cx="7598569" cy="1092200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Components of transformational leadership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402934"/>
            <a:ext cx="7311980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u="sng" dirty="0"/>
              <a:t>Intellectual Stimulation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 smtClean="0"/>
              <a:t>Encourage </a:t>
            </a:r>
            <a:r>
              <a:rPr lang="en-US" dirty="0"/>
              <a:t>creativity among followers, and explore new ways of doing things and new </a:t>
            </a:r>
            <a:r>
              <a:rPr lang="en-US" dirty="0" smtClean="0"/>
              <a:t>opportunities </a:t>
            </a:r>
            <a:r>
              <a:rPr lang="en-US" dirty="0"/>
              <a:t>to learn</a:t>
            </a:r>
          </a:p>
          <a:p>
            <a:endParaRPr lang="en-US" u="sng" dirty="0"/>
          </a:p>
          <a:p>
            <a:pPr marL="257175" indent="-257175">
              <a:buFont typeface="+mj-lt"/>
              <a:buAutoNum type="arabicPeriod" startAt="2"/>
            </a:pPr>
            <a:r>
              <a:rPr lang="en-US" u="sng" dirty="0"/>
              <a:t>Individualized Consideration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Offering support and encouragement to others, keeps lines of communication open to </a:t>
            </a:r>
            <a:r>
              <a:rPr lang="en-US" dirty="0" smtClean="0"/>
              <a:t>share new </a:t>
            </a:r>
            <a:r>
              <a:rPr lang="en-US" dirty="0"/>
              <a:t>ideas </a:t>
            </a:r>
          </a:p>
          <a:p>
            <a:endParaRPr lang="en-US" dirty="0"/>
          </a:p>
          <a:p>
            <a:pPr marL="257175" indent="-257175">
              <a:buFont typeface="+mj-lt"/>
              <a:buAutoNum type="arabicPeriod" startAt="3"/>
            </a:pPr>
            <a:r>
              <a:rPr lang="en-US" u="sng" dirty="0"/>
              <a:t>Inspirational Motivation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Clear vision to communicate with others, helps followers experience passion and motivation to </a:t>
            </a:r>
            <a:r>
              <a:rPr lang="en-US" dirty="0" smtClean="0"/>
              <a:t>achieve </a:t>
            </a:r>
            <a:r>
              <a:rPr lang="en-US" dirty="0"/>
              <a:t>these goals</a:t>
            </a:r>
          </a:p>
          <a:p>
            <a:endParaRPr lang="en-US" dirty="0"/>
          </a:p>
          <a:p>
            <a:pPr marL="257175" indent="-257175">
              <a:buFont typeface="+mj-lt"/>
              <a:buAutoNum type="arabicPeriod" startAt="4"/>
            </a:pPr>
            <a:r>
              <a:rPr lang="en-US" u="sng" dirty="0"/>
              <a:t>Idealized Influence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Serves as a role model to followers, and they imitate the leader due to their trust and respect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19112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73" y="857251"/>
            <a:ext cx="7598569" cy="1092200"/>
          </a:xfrm>
        </p:spPr>
        <p:txBody>
          <a:bodyPr/>
          <a:lstStyle/>
          <a:p>
            <a:r>
              <a:rPr lang="en-US" u="sng" dirty="0" smtClean="0"/>
              <a:t>Assumptions and behaviors 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86933" y="1765210"/>
            <a:ext cx="7273343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u="sng" dirty="0" smtClean="0"/>
              <a:t>Assumptions</a:t>
            </a:r>
            <a:endParaRPr lang="en-US" u="sng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People will follow a leader that inspires them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A person with vision and passion can achieve great things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Energy and Enthusiasm are key to getting things done</a:t>
            </a:r>
          </a:p>
          <a:p>
            <a:pPr marL="257175" indent="-257175">
              <a:buFont typeface="+mj-lt"/>
              <a:buAutoNum type="arabicPeriod" startAt="3"/>
            </a:pPr>
            <a:endParaRPr lang="en-US" dirty="0"/>
          </a:p>
          <a:p>
            <a:pPr marL="257175" indent="-257175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  <a:p>
            <a:r>
              <a:rPr lang="en-US" u="sng" dirty="0" smtClean="0"/>
              <a:t>Behaviors</a:t>
            </a:r>
            <a:endParaRPr lang="en-US" u="sng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Expects team to transform no matter what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/>
              <a:t>Counts on everyone giving their best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Serves as a role model for all involved </a:t>
            </a:r>
          </a:p>
          <a:p>
            <a:pPr marL="257175" indent="-257175">
              <a:buFont typeface="+mj-lt"/>
              <a:buAutoNum type="arabicPeriod" startAt="3"/>
            </a:pPr>
            <a:endParaRPr lang="en-US" sz="1350" dirty="0"/>
          </a:p>
          <a:p>
            <a:pPr marL="257175" indent="-257175">
              <a:buFont typeface="+mj-lt"/>
              <a:buAutoNum type="arabicPeriod" startAt="3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6084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Uses and impact on others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598569" cy="41301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400" u="sng" dirty="0"/>
              <a:t>When to use it</a:t>
            </a:r>
          </a:p>
          <a:p>
            <a:r>
              <a:rPr lang="en-US" dirty="0" smtClean="0"/>
              <a:t>Encourage the group to pursue innovative and creative ideas and actions</a:t>
            </a:r>
          </a:p>
          <a:p>
            <a:r>
              <a:rPr lang="en-US" dirty="0" smtClean="0"/>
              <a:t>Motivate the group through team optimism, enthusiasm and commitment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4400" u="sng" dirty="0"/>
              <a:t>Impact on others</a:t>
            </a:r>
          </a:p>
          <a:p>
            <a:r>
              <a:rPr lang="en-US" dirty="0" smtClean="0"/>
              <a:t>Can lead to high productivity and engagement from all members</a:t>
            </a:r>
          </a:p>
          <a:p>
            <a:r>
              <a:rPr lang="en-US" dirty="0" smtClean="0"/>
              <a:t>Effective at creating enthusiastic working environment </a:t>
            </a:r>
          </a:p>
          <a:p>
            <a:r>
              <a:rPr lang="en-US" dirty="0" smtClean="0"/>
              <a:t>Can be time consuming</a:t>
            </a:r>
          </a:p>
          <a:p>
            <a:r>
              <a:rPr lang="en-US" dirty="0" smtClean="0"/>
              <a:t>Lacks details for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0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&amp;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105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Cherry, K. </a:t>
            </a:r>
            <a:r>
              <a:rPr lang="en-US" sz="1600" dirty="0" smtClean="0"/>
              <a:t>(2014). </a:t>
            </a:r>
            <a:r>
              <a:rPr lang="en-US" sz="1600" dirty="0"/>
              <a:t>How Do Transformational Leaders Inspire?. </a:t>
            </a:r>
            <a:r>
              <a:rPr lang="en-US" sz="1600" i="1" dirty="0"/>
              <a:t>about education</a:t>
            </a:r>
            <a:r>
              <a:rPr lang="en-US" sz="1600" dirty="0"/>
              <a:t>. Retrieved </a:t>
            </a:r>
            <a:r>
              <a:rPr lang="en-US" sz="1600" dirty="0" smtClean="0"/>
              <a:t>	September </a:t>
            </a:r>
            <a:r>
              <a:rPr lang="en-US" sz="1600" dirty="0"/>
              <a:t>27, </a:t>
            </a:r>
            <a:r>
              <a:rPr lang="en-US" sz="1600" dirty="0" smtClean="0"/>
              <a:t>2014 from 	</a:t>
            </a: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psychology.about.com/od/leadership/a/transformational.htm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Cherry</a:t>
            </a:r>
            <a:r>
              <a:rPr lang="en-US" sz="1600" dirty="0"/>
              <a:t>, K. (2014). What is Autocratic Leadership?. In </a:t>
            </a:r>
            <a:r>
              <a:rPr lang="en-US" sz="1600" i="1" dirty="0"/>
              <a:t>about education</a:t>
            </a:r>
            <a:r>
              <a:rPr lang="en-US" sz="1600" dirty="0"/>
              <a:t>. Retrieved September 30, 	2014, from http://psychology.about.com/od/leadership/f/autocratic-leadership.htm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Cherry</a:t>
            </a:r>
            <a:r>
              <a:rPr lang="en-US" sz="1600" dirty="0"/>
              <a:t>, K. </a:t>
            </a:r>
            <a:r>
              <a:rPr lang="en-US" sz="1600" dirty="0" smtClean="0"/>
              <a:t>(2014). </a:t>
            </a:r>
            <a:r>
              <a:rPr lang="en-US" sz="1600" dirty="0"/>
              <a:t>What Is Laissez-Faire Leadership? The Pros and Cons of the </a:t>
            </a:r>
            <a:r>
              <a:rPr lang="en-US" sz="1600" dirty="0" smtClean="0"/>
              <a:t>Delegate 	Leadership </a:t>
            </a:r>
            <a:r>
              <a:rPr lang="en-US" sz="1600" dirty="0"/>
              <a:t>Style. Retrieved September 29, 2014, from </a:t>
            </a:r>
            <a:r>
              <a:rPr lang="en-US" sz="1600" dirty="0" smtClean="0"/>
              <a:t>	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psychology.about.com/od/leadership/f/laissez-faire-leadership.htm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Joseph, C. (2014). Advantages of Autocratic Leadership Style. In </a:t>
            </a:r>
            <a:r>
              <a:rPr lang="en-US" sz="1600" i="1" dirty="0"/>
              <a:t>Small Business</a:t>
            </a:r>
            <a:r>
              <a:rPr lang="en-US" sz="1600" dirty="0"/>
              <a:t>. Retrieved </a:t>
            </a:r>
            <a:r>
              <a:rPr lang="en-US" sz="1600" dirty="0" smtClean="0"/>
              <a:t>	September </a:t>
            </a:r>
            <a:r>
              <a:rPr lang="en-US" sz="1600" dirty="0"/>
              <a:t>30, 2014, from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smallbusiness.chron.com/advantages-autocratic-</a:t>
            </a:r>
            <a:r>
              <a:rPr lang="en-US" sz="1600" dirty="0" smtClean="0"/>
              <a:t>	leadership-style-2980.html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Travis</a:t>
            </a:r>
            <a:r>
              <a:rPr lang="en-US" sz="1600" dirty="0"/>
              <a:t>, E. (2010, December 31). The Disadvantages of Transformational Leadership. </a:t>
            </a:r>
            <a:r>
              <a:rPr lang="en-US" sz="1600" i="1" dirty="0" err="1"/>
              <a:t>eHow</a:t>
            </a:r>
            <a:r>
              <a:rPr lang="en-US" sz="1600" dirty="0"/>
              <a:t>. </a:t>
            </a:r>
            <a:r>
              <a:rPr lang="en-US" sz="1600" dirty="0" smtClean="0"/>
              <a:t>	Retrieved </a:t>
            </a:r>
            <a:r>
              <a:rPr lang="en-US" sz="1600" dirty="0"/>
              <a:t>September 27, 2014, from </a:t>
            </a:r>
            <a:r>
              <a:rPr lang="en-US" sz="1600" dirty="0" smtClean="0"/>
              <a:t>	http</a:t>
            </a:r>
            <a:r>
              <a:rPr lang="en-US" sz="1600" dirty="0"/>
              <a:t>://</a:t>
            </a:r>
            <a:r>
              <a:rPr lang="en-US" sz="1600" dirty="0" smtClean="0"/>
              <a:t>www.ehow.com/info_7749368_disadvantages-transformational-	leadership.html</a:t>
            </a:r>
          </a:p>
          <a:p>
            <a:pPr marL="0" indent="-45720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404603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3587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Charismatic Leadership</a:t>
            </a:r>
            <a:endParaRPr lang="en-US" sz="6000" dirty="0"/>
          </a:p>
        </p:txBody>
      </p:sp>
      <p:sp>
        <p:nvSpPr>
          <p:cNvPr id="4" name="AutoShape 2" descr="data:image/jpeg;base64,/9j/4AAQSkZJRgABAQAAAQABAAD/2wCEAAkGBxAQERUQExAVFRIUERUXGBITFxUXEBgaFhcWFhgXFBMYHSggGCYlGxgUITEiJSosLy4uFx8zRDMtNygtMCsBCgoKDg0OGhAQGzcmICAxNTQuLjc3LTQxLzQ4Lyw0NC80LC8uLCw3LC41LywsLyw3LDcsLCwsLC4sLDgrLCw0Lf/AABEIAOEA4QMBIgACEQEDEQH/xAAcAAEAAQUBAQAAAAAAAAAAAAAABwIEBQYIAwH/xABHEAACAgECAwYCBQkFBAsAAAABAgADEQQSBSExBgcTIkFRYXEVMlKBkQgUI1SCkqHR0kJiosHwU3KxshYkJTNjg5OjwsPh/8QAGgEBAAIDAQAAAAAAAAAAAAAAAAEEAwUGAv/EAC4RAQACAQIDBgQHAQAAAAAAAAABAwIEERIhMQUTQVFSkRRhoeEiMnGBsdHwQv/aAAwDAQACEQMRAD8AnGIiAiIgIiICIiAiIgIiICIiAiIgIiICIiAiIgIiICIiAiIgIiICIiAiIgIiICIiAiJbariFFRAsurQnoHdVJ+WTAuYlFVqsAysGU9CpBB+RErgIiICIiAiIgIiICIiAiIgIiICIiAiIgIiICIiAiIgIiIGtd4PaUcN0Vl+f0hG2tfUu3Ifh1PwBkE6PgN2vR9VbcWc8yWJJz+MkD8obSu2n01o+olzBvYFlG0/waQ/ouPXUoUVuRHOBmOyva7VcJ1PlsLU7v0lRJKMPUgeh+M6b4drEvqS5DlLEDKfgRnnOSNBpjqH5nrzM6W7saXThenVvQPjPXHiNiBtMREBERAREQEREBERAREQEREBERAREQEREBEptsVQWYgKASWJwoA5kknpNI4n3scKoZk32uynBFdT9R7F9oPz6QN5iRroe+XQ27j+balUUZZsUsyjIG5qlsL4yRzAPWbt2e7QaXX1eNprRYgO04yGU9drKQCpwR1gZSIlpxLidGmXffdXUn2rHVB8gWPOBRxrhVWsofT3LurcYPuPYg+hE517cd2+p4aTZuV9NnAuJC4z0VwTyP8PjJb4l3ucKpbaGtt+NVZx/jK5+YzNY7we8Lh3ENCdNW7hrHQkW1ugC1nxPrEYOWVV5E9YGud3Pd1qdYVvsPh6Un6wKs1gB5ivBI9MZ6f8ACdB6ela0WtRhVUKAOgAGAJq3dtxrS3cP0tVd1ZtTS1K9QYeKrKgDZTr1B545zbYCIiAiIgIiICIiAiIgIiICIiAiIgIiICIiB463SpdW9Nihq7EZHU9GVgQQfmCZEPeN3W1U6TxeH0M1tdhexGayyyxCOe0E5JU88DqCepAkyRA5L02n1OnIrbR2Lbqq3qRWqsV2yyZKIw83qPL8JIeh7quIOgX9DQo97rPGJ9yKhgfvHpJwIn2BBtvdDxP01NLf72o1Q/8ArM9eF9x97vu1euCjpt0+53I9vFtA2/umTbECNuIdzXDDpnSlXXUbTsve2xjuHTemdhBPI+XoeWJGeh19d2mt0t9QS3T1lQMDcHRiHB+OeX3TpWc698PDhpeLO6DC6mhbTjpuJZH/ABKBv2oGocE4bbdqFWgWF13OvhHFuUVn/RnIweXKdC91va8cS0uHbOopwtmQAzA/VsKjpnBB/vKfQiaH3BaENdbeRzRCB83IGfwDj7579pP+w+PJrEwul1gzavRfMyrfj22k1W/MmBNMREBERAREQEREBERAREQEREBERAREQEREBERAREQEREBIO/KFTGp0bepouH4Mh/8AlJxkI/lFKfF0Tenh6gfxpgZL8nur9BqH92rH4G3P+U2Hvk4H+dcNewDL6Y+MPcoAVtH/AKZZvmgmE/J7sB0d4HVbwD+7u/zkoaxA1bqRkFGBU9CCCMQMD3dcWOr4dp7GObFTw7D676j4bE/Pbu/amySJu5figS/U8PGdnlurZj5iAqUsGx6kJW3LqS0lmAieWq1C1I1jnCqMkyM+Md7b6e4qeG2GhWwbDYBZ+5tK/dugSjLTUcT09bit760duiM6q5+Sk5MxydoE1HD312lO8fm9joMebcqsdjL6EMMETnzjHE9Bq67LXRvzhsYYktuOObMT1zA6R4xxJNNU1zAnGAFGNzMxCqozy5kjn6dZGuo71NXprVOr4eqaVmxvrsLWKM82GRh8e3KeHYfRanjHZ99M9pWyvUFaLmJ5irY67j1IyXTPsPhNW7N9j+La1gh2nTK71nUM6tUu1ilnhAc7CCGwcYJHWB0NVYGUMDlWAII6EHmCJVPLS0LWi1r9VFVR8lGB/AT1gIiYbtNx0aOsFazbdYSK6gQNxAySWP1QB1PxHvAzMSGtT3q8T0rh9ToKvAZulZdbMepVySGPwwPuks8I4lVqqK9RUc12oHU+uCPUehHQ/KBeREQEREBERAREQEREBERASEPygbfE1Ol045stRYKOpN9orXn/AOWZN8g/vkG3jOkc/V8LSc/93VWk/wDMIHh3La23QcT1HCr/ACmzcNv/AItPPyn1DV7jn1CrJ2Y45mQd3iJ+ZdpdHq18otbTMx9/OaLP/b2/jJuvpV1ZGUMrKVZSMqQRggj1yIHMHEeOajRay1qm8KwBkD1bcYyFGzI6HFjD1w4m4d3veXrF1del1dvj03FVW0gC1C+ApJUDIyQCCMiYXvP7DajR6iy6mln0lnNWQM5rz1SzqRg9CfQ/OW/dZ2R1eq1ldppdNPUwZ7XVlUgENsryPMSRjl0Bz8wnPvA4fdqeH31UZ8YqrIByLFGV9o+e3H3znHUdpL/COls6b/MGGLM56EHmD8J1RrtUtNbWtnaik4HU/AfEnl98gzs/3hoeKvfqdIhXUPWodipbTBfJ5ARg8ySx5EgeuAIEk91PDX0/DhvrNfi2NaK35MqsFA3D0zt3Y/vSOKeD8B4lxe2lbGqqO3w1qLBbrdzCzDFSta8lwBjcTkHniTbxR08J1Zwm5GXJODzBHKQJwrsdcdUNTdctRFvihKhubdvFmN31VwwHTdK92qpp/Plt/Psy10WWfkjdKfbnTpoeD2U6bNFaIKx4XJlDnaMHr5nZQT1wzHOec1Duc4vrKUtTUradNjdUX6hs8wisc4bJPt5fjz2Hi3FrbvKbOWeaKQBy6chz/GYi3UmhHsPRUZiPfAJmqt7XynLgqx5z4z/TY19mxw8dmXTybVxLtTt/tpUD6sw3fi3KYnU8UKVtqPFJCoW3KxOQBnkwMj7UUaLiD5a4hgmWZz1Pwz0HwEwnZS9qtY2kVi+ntDI6Z8u0g+ZR6ETNdoLMo4s7JmY8PD9mCvVYR+HHDaJbRxfxuIHf9KWArXu2K7Ii+u1QCM49zzmp18X4hqMUeNZc+nDmtidz7W2h03Hm31VIznoR6zx4x2d1OmfCuGRm2o24LnPRSCevwm1dh+AvplsttYbm5bV5kdD19SeXIS7Zq68K+PGd9+keavXps8s+HKNvP5Nc0ycS4i6abwbrAp+qEICj3Z2wFHxJnR3ZTg40Okp0oOfDTn6jLEscH2yTIy7uuP44tbSlGK9RuDtvViHqTKtheQ5K4OCTll+zJjljCZnGJmNpYsoiJmIIiJ6eSIiAiIgIiICIiAiIgJCP5QqFbtLaP9jd+NdlTj/mMkntBr7N4WpyuzqR6n2PuB7TQO+ItquHK7qPE09ytuXoVf8ARsCPTm1Z/ZlHHtCmbpq359PlKzOlziuLFh+UNaG+j71PNqr2BHw/N3U/4pONRJAJ64GZzX204gNZwzgo9Vq1FDe+a309P8QoP3zo/U6qupcu4UfE/wDAesuzlGMbyrxEzO0Ih78e1jlvomo43IHvbmCVxuWsfA4yfkBMr3Q9v7teW0mpCeIle+t612hkQhGVk6AjKEY6gnlymJ7c9lquIa86sXstbU1qVVf0hZdwyGbko27fQ+vIT7wTgdGnO2qnYQCPEPmsIOM+c8+eByHKay7teivljPFP0912rs+3PnPKP94JE7VaymzS36fxPPZU6Arz2sVIVs/A4P3SKOHdh9Kj+JcWvOTyby1jOc+RTluvqcH2m6WLkYlrtmjv7W1FnKJ4Y+X99Wzo0FOPPLnK6vYuMkkk+p5mazxjiNKlqXcqdmeRwSTyAzNlrGBI77zeEWb11aAldoV8dVxkg49v5T12VwZamO8/b9XnXTlFExh/oYfjfZ1tPWNUl2CTkYJDfjNv7DcSbW6V1vG5gChf7SkY5/HrIr1PE7XUVliR6D/8kn92OjarTs1uQXby1/2sAdW9s+3Wb3tTHGaJmesdP1avQzl3m0dJ6tJ492dv0rMVYNV6PuVTj03BiMTN9gOzzrqPGuIBRSRWDliT5fMR7Z6CZrtmtVfnasGo7Q6jAXrnBJ65x8TMToOJP+Z/nSLYXrDA7K7LE8mMG60ck5EHLdZGGWovojbaJnx+XmyZY0U3TvvO3h8/Jc9tuJLWNp8NjuYBCwyMgjIRefL35ffMJx7jd66dKc4S1FsLgEbgFC4VyOY3A52nHl58xgW3ZHs3dxfWikMdufEvu67VzzI+JPIfefQzbtD2ZHEuNmtEDcP0jJW2P+7FdAKJVn+1vsViR6hmPrLVOmwrwjHbfbx+fmrW352ZTO/Vs3cr2JbTV/SF4IttT9FWeWytv7TD7TD8B8zJVgCJYYSIiAiIgIiICIiAiIgJa8R1PhoT6nkPnLkzAcRt3t8B0/nKet1Hc1zt1nozUV8efPoxTD1lhxjQDUUW0HpZUy59iQQD9xwZlnWWursFaM5zhVJwOZOPQD1J6TlcYyjOJx67tzMxwzv0c6ViyyqmoEKV1DgbjgK1orwST051/wAJNPAuI/n1S3E+bpYCcsrjkyk/MHHwkZ8N07U34rdLbnqWzYPRzg+Hk8gcMw+GZkuzAZeIoaGZS+TbQwcWIARuFq4AHXkT8PWdL2jp4upnntOPNq9HflVnyjlPJJtqc5Qo5y6YSnE42YdDGXInzEMcSx1fElXpzMmImeiIhekzD8Z1fLavUdc+3rPlXE9/wmC7T8Xr0y7wC7M20cm8MkdRv6ZA9Ac8x0yJb02mzzsjGI5vNtmNeM5ZSxOro8O4W5QVsFTaQoIdix3L6+ij9oy8s42dMCmUXaCxZmQkEZIQVhw5J6dOWc+80nX8Ru1VyotYUtYNtSZOX6Z9yZN/bXgml0fBXut0lDatNPWhu8NPF8azZV4m/GThmz906v4KvLh4+e0NB8XnG/By3lBmrtv1l4Hme66zCpzPNjyUD/XKSh2y4KeD8Br0SsDbqNQrXkHGdq722j1AZaVx65+M8u4Ls+tt13EHGfBPhV59HYBnb5hSo/aMuuMXW6/tRVprOdOmtBVP7IWupdRuPxazaCfgo9JciNuiqr0vC7+DdnLrQpq1mpZPEbpai22LUqgjmpFbE/BmPrNk7juH+FwsW4w2ovtsPyVvCX7sV5HzlHevxzR3cO1WkXU1tehqJpDDxMpfXkAeuCpBx0wY7keNC7QfmhP6XSsRj1NdhL1tj25sv7I94EixEQEREBERAREQEREBESl2wMwLfW2YGB6/8P8AX+cxLJL645PP/XwltZOc1ts257+EdF2n8MLN1modtOKtp2qTadtu9VbkE8XHkDsTy9SPkfablZMfxHRVXoa7a1sQ9VdQy8uY5GVaLYptjOY32WM8JswnHdDfd9weyzXPYw8lBO5hgqXJ5KGHI9M8vh7yXAso02iqoQV1VrWgzhEUKvx5Ceg6TFrtVOot4tuUdFnTVd1hsoMoM9DKDKErULPX6ZrB5WwR+B+c17iCNRXZbYpCVruZuqgEhRz6HJIAHXnNrlF1SupVlDKwIKsAVIPUEHkR8JkptjDKOKOX1Tlxbfh6o64Trxrm2V6rTU2PlVo1YtUNnllb6ztDHIwvXPQn0xfbjspqeGirxzp1Ds5rp072uM4XxLW8QZHSsdTkhfabzd2A4TccPXbTnq2nfy/fW4YD9nHymB73gdVxDS6HTMbCmlqrTLZJZ2bmWPrhUyfedhor9PZhtT7eLn9ThdGW9v2ZXuL7HrZu4jcuQH20g+6kEv8AccY9PwmX79OKOU03Dqx577VYt6cya61x65Zs/sD3kh9l+EjRaOjS5BNVSqSowpbHmIHplsmR13mhfpzhHiDFfiDzehYWoVH3N4f78uqyROE8P03DdKlKla6alA3MVUZ9WdjgZY8yfcyLL+JV6XtWbWZTXqFrr35GF8WmsI2fXLoo/aJkp9puB16/Ttp7CVzzVxglWGcNtPJupBB5EEic+39jbmuvQ36VkqquYW0X07S1akogqDb0JIAwRyyeZ6kJD72ezelLJahur1NrM22lFemwptJZ0Z1AbBH1TuIDEhtpI1zQa+vhes0WpQWCttPVpdR4ibDYRhfEC5I5Dwj1PKrHLMkfsFxivi3Dl8dVssTFd6OAwLoAQ+0/aG1x7E/CXT9guGNatz6be6HK+JZdZWMHIxW7lf4QNmiIgIiICIiAiIgIiICY/jwb83sKkhlQsCOvl83+UyE87q9ylT0YEfiMTxZjxYTj5w9YZcOUT5I0+nL/ALZj6bu+1Pe3srrFJAqDAf2g6AH44YgzzPZnW/q5/fq/rnIfC6mP+J+rpIt00+MfRR9NW/D+P858+mX9h/i/qnp/0a136sf36f65Sezmt/Vm/eq/rkfDX+ifaU95p/VHvCj6Xb7C/i/9UfSx+wv42f1Sr/o9rf1Zvxr/AKp8+gNZ+rv+KfzkfC3eifb7J72j1R7qfpU/7Nfxf+qPpQ/YX/H/AFT79Bav9Xf+H858+hNX+r2fhPPw1von2+ye8p9Ue59KH7C/4v5z4eJn7A/j/OfPobVfq9n7pnz6H1X6vb+4ZHw1non2+ye8p9Ue779I/wB0fx/nPfhWoV9VQ3hqXW0BWIBZd3lbaT08pMs7+H31qXemxVUZLMpCgfEmU9leJad9bRWLqyxc4UMC3lVz0HymXT6eyLcZjGY5x4Md2dXd5c46JX1IYowQgOVO1iMqGxyJHrzxOZu3fFNbZYun1dthv072HzqivWz7MeG9aqHU7FZWwORB+A6dkUdpbLNbq2S7QaSxtPY2yu7xU1W0MSjG1GwyOAGHl28yDzUzsnMNx7Adol4poK7mwbMGu5fQWKMNy9AwIYfBxMLr+791yNO1Drtwo1K2C5MdP+sVtubAwASN3LmxPOaT3Y8bbS8Zt0m0rVrLLc1csVuu+1MAEjku5OWc+X2k7Qlovdl2Gu4V+cPbelj6jw/JWpFa+Hvxhm5t9fHQdJvURAREQEREBERAREQEREBERAREQEREBPk+xA+YjE+xAREQLPi/Dk1NFmnfIWxCpK8mGejKfQg4IPuBOZu1Veu4dr1axQmooZXqtVdtVwQ53j7W7PmHp5gZ0vxt7109p06hrxU5rU4wXCnaMnlzPvykD8Z7d6nwbKbNY14tSyt6LqqAyBgyspdUVlYZGQR1B6QhOfZrjNeu0tWrr+pagbHUqejIfirAg/KVcX4FpdWANRp67dudpdQXXPXY/VfuMh78nnjzi2/h7Emsob0/ukFEcD/e3Ifmp95OUJYHg3Y3h2js8ajSVpbz/SYLOM8jtZiSvr0meiICIiAiIgIiICIiAiIgIiICIiAiIgIiICIiAiIgIiICYLjXY7h2tbfqNHW7nrZjbacdM2Jhj+MzsQMRwDsxotACNLpkq3fWZQS7Y6BnbLH5EzLx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AQERUQExAVFRIUERUXGBITFxUXEBgaFhcWFhgXFBMYHSggGCYlGxgUITEiJSosLy4uFx8zRDMtNygtMCsBCgoKDg0OGhAQGzcmICAxNTQuLjc3LTQxLzQ4Lyw0NC80LC8uLCw3LC41LywsLyw3LDcsLCwsLC4sLDgrLCw0Lf/AABEIAOEA4QMBIgACEQEDEQH/xAAcAAEAAQUBAQAAAAAAAAAAAAAABwIEBQYIAwH/xABHEAACAgECAwYCBQkFBAsAAAABAgADEQQSBSExBgcTIkFRYXEVMlKBkQgUI1SCkqHR0kJiosHwU3KxshYkJTNjg5OjwsPh/8QAGgEBAAIDAQAAAAAAAAAAAAAAAAEEAwUGAv/EAC4RAQACAQIDBgQHAQAAAAAAAAABAwIEERIhMQUTQVFSkRRhoeEiMnGBsdHwQv/aAAwDAQACEQMRAD8AnGIiAiIgIiICIiAiIgIiICIiAiIgIiICIiAiIgIiICIiAiIgIiICIiAiIgIiICIiAiJbariFFRAsurQnoHdVJ+WTAuYlFVqsAysGU9CpBB+RErgIiICIiAiIgIiICIiAiIgIiICIiAiIgIiICIiAiIgIiIGtd4PaUcN0Vl+f0hG2tfUu3Ifh1PwBkE6PgN2vR9VbcWc8yWJJz+MkD8obSu2n01o+olzBvYFlG0/waQ/ouPXUoUVuRHOBmOyva7VcJ1PlsLU7v0lRJKMPUgeh+M6b4drEvqS5DlLEDKfgRnnOSNBpjqH5nrzM6W7saXThenVvQPjPXHiNiBtMREBERAREQEREBERAREQEREBERAREQEREBEptsVQWYgKASWJwoA5kknpNI4n3scKoZk32uynBFdT9R7F9oPz6QN5iRroe+XQ27j+balUUZZsUsyjIG5qlsL4yRzAPWbt2e7QaXX1eNprRYgO04yGU9drKQCpwR1gZSIlpxLidGmXffdXUn2rHVB8gWPOBRxrhVWsofT3LurcYPuPYg+hE517cd2+p4aTZuV9NnAuJC4z0VwTyP8PjJb4l3ucKpbaGtt+NVZx/jK5+YzNY7we8Lh3ENCdNW7hrHQkW1ugC1nxPrEYOWVV5E9YGud3Pd1qdYVvsPh6Un6wKs1gB5ivBI9MZ6f8ACdB6ela0WtRhVUKAOgAGAJq3dtxrS3cP0tVd1ZtTS1K9QYeKrKgDZTr1B545zbYCIiAiIgIiICIiAiIgIiICIiAiIgIiICIiB463SpdW9Nihq7EZHU9GVgQQfmCZEPeN3W1U6TxeH0M1tdhexGayyyxCOe0E5JU88DqCepAkyRA5L02n1OnIrbR2Lbqq3qRWqsV2yyZKIw83qPL8JIeh7quIOgX9DQo97rPGJ9yKhgfvHpJwIn2BBtvdDxP01NLf72o1Q/8ArM9eF9x97vu1euCjpt0+53I9vFtA2/umTbECNuIdzXDDpnSlXXUbTsve2xjuHTemdhBPI+XoeWJGeh19d2mt0t9QS3T1lQMDcHRiHB+OeX3TpWc698PDhpeLO6DC6mhbTjpuJZH/ABKBv2oGocE4bbdqFWgWF13OvhHFuUVn/RnIweXKdC91va8cS0uHbOopwtmQAzA/VsKjpnBB/vKfQiaH3BaENdbeRzRCB83IGfwDj7579pP+w+PJrEwul1gzavRfMyrfj22k1W/MmBNMREBERAREQEREBERAREQEREBERAREQEREBERAREQEREBIO/KFTGp0bepouH4Mh/8AlJxkI/lFKfF0Tenh6gfxpgZL8nur9BqH92rH4G3P+U2Hvk4H+dcNewDL6Y+MPcoAVtH/AKZZvmgmE/J7sB0d4HVbwD+7u/zkoaxA1bqRkFGBU9CCCMQMD3dcWOr4dp7GObFTw7D676j4bE/Pbu/amySJu5figS/U8PGdnlurZj5iAqUsGx6kJW3LqS0lmAieWq1C1I1jnCqMkyM+Md7b6e4qeG2GhWwbDYBZ+5tK/dugSjLTUcT09bit760duiM6q5+Sk5MxydoE1HD312lO8fm9joMebcqsdjL6EMMETnzjHE9Bq67LXRvzhsYYktuOObMT1zA6R4xxJNNU1zAnGAFGNzMxCqozy5kjn6dZGuo71NXprVOr4eqaVmxvrsLWKM82GRh8e3KeHYfRanjHZ99M9pWyvUFaLmJ5irY67j1IyXTPsPhNW7N9j+La1gh2nTK71nUM6tUu1ilnhAc7CCGwcYJHWB0NVYGUMDlWAII6EHmCJVPLS0LWi1r9VFVR8lGB/AT1gIiYbtNx0aOsFazbdYSK6gQNxAySWP1QB1PxHvAzMSGtT3q8T0rh9ToKvAZulZdbMepVySGPwwPuks8I4lVqqK9RUc12oHU+uCPUehHQ/KBeREQEREBERAREQEREBERASEPygbfE1Ol045stRYKOpN9orXn/AOWZN8g/vkG3jOkc/V8LSc/93VWk/wDMIHh3La23QcT1HCr/ACmzcNv/AItPPyn1DV7jn1CrJ2Y45mQd3iJ+ZdpdHq18otbTMx9/OaLP/b2/jJuvpV1ZGUMrKVZSMqQRggj1yIHMHEeOajRay1qm8KwBkD1bcYyFGzI6HFjD1w4m4d3veXrF1del1dvj03FVW0gC1C+ApJUDIyQCCMiYXvP7DajR6iy6mln0lnNWQM5rz1SzqRg9CfQ/OW/dZ2R1eq1ldppdNPUwZ7XVlUgENsryPMSRjl0Bz8wnPvA4fdqeH31UZ8YqrIByLFGV9o+e3H3znHUdpL/COls6b/MGGLM56EHmD8J1RrtUtNbWtnaik4HU/AfEnl98gzs/3hoeKvfqdIhXUPWodipbTBfJ5ARg8ySx5EgeuAIEk91PDX0/DhvrNfi2NaK35MqsFA3D0zt3Y/vSOKeD8B4lxe2lbGqqO3w1qLBbrdzCzDFSta8lwBjcTkHniTbxR08J1Zwm5GXJODzBHKQJwrsdcdUNTdctRFvihKhubdvFmN31VwwHTdK92qpp/Plt/Psy10WWfkjdKfbnTpoeD2U6bNFaIKx4XJlDnaMHr5nZQT1wzHOec1Duc4vrKUtTUradNjdUX6hs8wisc4bJPt5fjz2Hi3FrbvKbOWeaKQBy6chz/GYi3UmhHsPRUZiPfAJmqt7XynLgqx5z4z/TY19mxw8dmXTybVxLtTt/tpUD6sw3fi3KYnU8UKVtqPFJCoW3KxOQBnkwMj7UUaLiD5a4hgmWZz1Pwz0HwEwnZS9qtY2kVi+ntDI6Z8u0g+ZR6ETNdoLMo4s7JmY8PD9mCvVYR+HHDaJbRxfxuIHf9KWArXu2K7Ii+u1QCM49zzmp18X4hqMUeNZc+nDmtidz7W2h03Hm31VIznoR6zx4x2d1OmfCuGRm2o24LnPRSCevwm1dh+AvplsttYbm5bV5kdD19SeXIS7Zq68K+PGd9+keavXps8s+HKNvP5Nc0ycS4i6abwbrAp+qEICj3Z2wFHxJnR3ZTg40Okp0oOfDTn6jLEscH2yTIy7uuP44tbSlGK9RuDtvViHqTKtheQ5K4OCTll+zJjljCZnGJmNpYsoiJmIIiJ6eSIiAiIgIiICIiAiIgJCP5QqFbtLaP9jd+NdlTj/mMkntBr7N4WpyuzqR6n2PuB7TQO+ItquHK7qPE09ytuXoVf8ARsCPTm1Z/ZlHHtCmbpq359PlKzOlziuLFh+UNaG+j71PNqr2BHw/N3U/4pONRJAJ64GZzX204gNZwzgo9Vq1FDe+a309P8QoP3zo/U6qupcu4UfE/wDAesuzlGMbyrxEzO0Ih78e1jlvomo43IHvbmCVxuWsfA4yfkBMr3Q9v7teW0mpCeIle+t612hkQhGVk6AjKEY6gnlymJ7c9lquIa86sXstbU1qVVf0hZdwyGbko27fQ+vIT7wTgdGnO2qnYQCPEPmsIOM+c8+eByHKay7teivljPFP0912rs+3PnPKP94JE7VaymzS36fxPPZU6Arz2sVIVs/A4P3SKOHdh9Kj+JcWvOTyby1jOc+RTluvqcH2m6WLkYlrtmjv7W1FnKJ4Y+X99Wzo0FOPPLnK6vYuMkkk+p5mazxjiNKlqXcqdmeRwSTyAzNlrGBI77zeEWb11aAldoV8dVxkg49v5T12VwZamO8/b9XnXTlFExh/oYfjfZ1tPWNUl2CTkYJDfjNv7DcSbW6V1vG5gChf7SkY5/HrIr1PE7XUVliR6D/8kn92OjarTs1uQXby1/2sAdW9s+3Wb3tTHGaJmesdP1avQzl3m0dJ6tJ492dv0rMVYNV6PuVTj03BiMTN9gOzzrqPGuIBRSRWDliT5fMR7Z6CZrtmtVfnasGo7Q6jAXrnBJ65x8TMToOJP+Z/nSLYXrDA7K7LE8mMG60ck5EHLdZGGWovojbaJnx+XmyZY0U3TvvO3h8/Jc9tuJLWNp8NjuYBCwyMgjIRefL35ffMJx7jd66dKc4S1FsLgEbgFC4VyOY3A52nHl58xgW3ZHs3dxfWikMdufEvu67VzzI+JPIfefQzbtD2ZHEuNmtEDcP0jJW2P+7FdAKJVn+1vsViR6hmPrLVOmwrwjHbfbx+fmrW352ZTO/Vs3cr2JbTV/SF4IttT9FWeWytv7TD7TD8B8zJVgCJYYSIiAiIgIiICIiAiIgJa8R1PhoT6nkPnLkzAcRt3t8B0/nKet1Hc1zt1nozUV8efPoxTD1lhxjQDUUW0HpZUy59iQQD9xwZlnWWursFaM5zhVJwOZOPQD1J6TlcYyjOJx67tzMxwzv0c6ViyyqmoEKV1DgbjgK1orwST051/wAJNPAuI/n1S3E+bpYCcsrjkyk/MHHwkZ8N07U34rdLbnqWzYPRzg+Hk8gcMw+GZkuzAZeIoaGZS+TbQwcWIARuFq4AHXkT8PWdL2jp4upnntOPNq9HflVnyjlPJJtqc5Qo5y6YSnE42YdDGXInzEMcSx1fElXpzMmImeiIhekzD8Z1fLavUdc+3rPlXE9/wmC7T8Xr0y7wC7M20cm8MkdRv6ZA9Ac8x0yJb02mzzsjGI5vNtmNeM5ZSxOro8O4W5QVsFTaQoIdix3L6+ij9oy8s42dMCmUXaCxZmQkEZIQVhw5J6dOWc+80nX8Ru1VyotYUtYNtSZOX6Z9yZN/bXgml0fBXut0lDatNPWhu8NPF8azZV4m/GThmz906v4KvLh4+e0NB8XnG/By3lBmrtv1l4Hme66zCpzPNjyUD/XKSh2y4KeD8Br0SsDbqNQrXkHGdq722j1AZaVx65+M8u4Ls+tt13EHGfBPhV59HYBnb5hSo/aMuuMXW6/tRVprOdOmtBVP7IWupdRuPxazaCfgo9JciNuiqr0vC7+DdnLrQpq1mpZPEbpai22LUqgjmpFbE/BmPrNk7juH+FwsW4w2ovtsPyVvCX7sV5HzlHevxzR3cO1WkXU1tehqJpDDxMpfXkAeuCpBx0wY7keNC7QfmhP6XSsRj1NdhL1tj25sv7I94EixEQEREBERAREQEREBESl2wMwLfW2YGB6/8P8AX+cxLJL645PP/XwltZOc1ts257+EdF2n8MLN1modtOKtp2qTadtu9VbkE8XHkDsTy9SPkfablZMfxHRVXoa7a1sQ9VdQy8uY5GVaLYptjOY32WM8JswnHdDfd9weyzXPYw8lBO5hgqXJ5KGHI9M8vh7yXAso02iqoQV1VrWgzhEUKvx5Ceg6TFrtVOot4tuUdFnTVd1hsoMoM9DKDKErULPX6ZrB5WwR+B+c17iCNRXZbYpCVruZuqgEhRz6HJIAHXnNrlF1SupVlDKwIKsAVIPUEHkR8JkptjDKOKOX1Tlxbfh6o64Trxrm2V6rTU2PlVo1YtUNnllb6ztDHIwvXPQn0xfbjspqeGirxzp1Ds5rp072uM4XxLW8QZHSsdTkhfabzd2A4TccPXbTnq2nfy/fW4YD9nHymB73gdVxDS6HTMbCmlqrTLZJZ2bmWPrhUyfedhor9PZhtT7eLn9ThdGW9v2ZXuL7HrZu4jcuQH20g+6kEv8AccY9PwmX79OKOU03Dqx577VYt6cya61x65Zs/sD3kh9l+EjRaOjS5BNVSqSowpbHmIHplsmR13mhfpzhHiDFfiDzehYWoVH3N4f78uqyROE8P03DdKlKla6alA3MVUZ9WdjgZY8yfcyLL+JV6XtWbWZTXqFrr35GF8WmsI2fXLoo/aJkp9puB16/Ttp7CVzzVxglWGcNtPJupBB5EEic+39jbmuvQ36VkqquYW0X07S1akogqDb0JIAwRyyeZ6kJD72ezelLJahur1NrM22lFemwptJZ0Z1AbBH1TuIDEhtpI1zQa+vhes0WpQWCttPVpdR4ibDYRhfEC5I5Dwj1PKrHLMkfsFxivi3Dl8dVssTFd6OAwLoAQ+0/aG1x7E/CXT9guGNatz6be6HK+JZdZWMHIxW7lf4QNmiIgIiICIiAiIgIiICY/jwb83sKkhlQsCOvl83+UyE87q9ylT0YEfiMTxZjxYTj5w9YZcOUT5I0+nL/ALZj6bu+1Pe3srrFJAqDAf2g6AH44YgzzPZnW/q5/fq/rnIfC6mP+J+rpIt00+MfRR9NW/D+P858+mX9h/i/qnp/0a136sf36f65Sezmt/Vm/eq/rkfDX+ifaU95p/VHvCj6Xb7C/i/9UfSx+wv42f1Sr/o9rf1Zvxr/AKp8+gNZ+rv+KfzkfC3eifb7J72j1R7qfpU/7Nfxf+qPpQ/YX/H/AFT79Bav9Xf+H858+hNX+r2fhPPw1von2+ye8p9Ue59KH7C/4v5z4eJn7A/j/OfPobVfq9n7pnz6H1X6vb+4ZHw1non2+ye8p9Ue779I/wB0fx/nPfhWoV9VQ3hqXW0BWIBZd3lbaT08pMs7+H31qXemxVUZLMpCgfEmU9leJad9bRWLqyxc4UMC3lVz0HymXT6eyLcZjGY5x4Md2dXd5c46JX1IYowQgOVO1iMqGxyJHrzxOZu3fFNbZYun1dthv072HzqivWz7MeG9aqHU7FZWwORB+A6dkUdpbLNbq2S7QaSxtPY2yu7xU1W0MSjG1GwyOAGHl28yDzUzsnMNx7Adol4poK7mwbMGu5fQWKMNy9AwIYfBxMLr+791yNO1Drtwo1K2C5MdP+sVtubAwASN3LmxPOaT3Y8bbS8Zt0m0rVrLLc1csVuu+1MAEjku5OWc+X2k7Qlovdl2Gu4V+cPbelj6jw/JWpFa+Hvxhm5t9fHQdJvURAREQEREBERAREQEREBERAREQEREBPk+xA+YjE+xAREQLPi/Dk1NFmnfIWxCpK8mGejKfQg4IPuBOZu1Veu4dr1axQmooZXqtVdtVwQ53j7W7PmHp5gZ0vxt7109p06hrxU5rU4wXCnaMnlzPvykD8Z7d6nwbKbNY14tSyt6LqqAyBgyspdUVlYZGQR1B6QhOfZrjNeu0tWrr+pagbHUqejIfirAg/KVcX4FpdWANRp67dudpdQXXPXY/VfuMh78nnjzi2/h7Emsob0/ukFEcD/e3Ifmp95OUJYHg3Y3h2js8ajSVpbz/SYLOM8jtZiSvr0meiICIiAiIgIiICIiAiIgIiICIiAiIgIiICIiAiIgIiICYLjXY7h2tbfqNHW7nrZjbacdM2Jhj+MzsQMRwDsxotACNLpkq3fWZQS7Y6BnbLH5EzLx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 descr="http://images.businessweek.com/ss/09/06/0604_oprah_tech_effect/image/intr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057400"/>
            <a:ext cx="5715000" cy="333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269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Charismatic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Primary Characteristics:</a:t>
            </a:r>
          </a:p>
          <a:p>
            <a:r>
              <a:rPr lang="en-US" dirty="0" smtClean="0"/>
              <a:t>Influences others through power of personality</a:t>
            </a:r>
          </a:p>
          <a:p>
            <a:r>
              <a:rPr lang="en-US" dirty="0" smtClean="0"/>
              <a:t>Energetic, motivating</a:t>
            </a:r>
          </a:p>
          <a:p>
            <a:r>
              <a:rPr lang="en-US" dirty="0" smtClean="0"/>
              <a:t>Inspires passion</a:t>
            </a:r>
          </a:p>
          <a:p>
            <a:r>
              <a:rPr lang="en-US" dirty="0" smtClean="0"/>
              <a:t>Self rather than team</a:t>
            </a:r>
          </a:p>
        </p:txBody>
      </p:sp>
    </p:spTree>
    <p:extLst>
      <p:ext uri="{BB962C8B-B14F-4D97-AF65-F5344CB8AC3E}">
        <p14:creationId xmlns:p14="http://schemas.microsoft.com/office/powerpoint/2010/main" val="113482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it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situations when action is needed</a:t>
            </a:r>
          </a:p>
          <a:p>
            <a:pPr lvl="1"/>
            <a:r>
              <a:rPr lang="en-US" dirty="0" smtClean="0"/>
              <a:t>Spur others to do stuff</a:t>
            </a:r>
          </a:p>
          <a:p>
            <a:endParaRPr lang="en-US" dirty="0" smtClean="0"/>
          </a:p>
          <a:p>
            <a:r>
              <a:rPr lang="en-US" dirty="0" smtClean="0"/>
              <a:t>Expand Organization’s position</a:t>
            </a:r>
          </a:p>
          <a:p>
            <a:pPr lvl="1"/>
            <a:r>
              <a:rPr lang="en-US" dirty="0" smtClean="0"/>
              <a:t>Stock market</a:t>
            </a:r>
          </a:p>
          <a:p>
            <a:pPr lvl="1"/>
            <a:r>
              <a:rPr lang="en-US" dirty="0" smtClean="0"/>
              <a:t>Marketplace</a:t>
            </a:r>
          </a:p>
          <a:p>
            <a:endParaRPr lang="en-US" dirty="0" smtClean="0"/>
          </a:p>
          <a:p>
            <a:r>
              <a:rPr lang="en-US" dirty="0" smtClean="0"/>
              <a:t>Raise Team morale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727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Charismatic Leadership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you need to motivate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work involves using emotions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you need to appeal to people</a:t>
            </a:r>
          </a:p>
        </p:txBody>
      </p:sp>
    </p:spTree>
    <p:extLst>
      <p:ext uri="{BB962C8B-B14F-4D97-AF65-F5344CB8AC3E}">
        <p14:creationId xmlns:p14="http://schemas.microsoft.com/office/powerpoint/2010/main" val="44507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Evokes emotion</a:t>
            </a:r>
          </a:p>
          <a:p>
            <a:endParaRPr lang="en-US" dirty="0" smtClean="0"/>
          </a:p>
          <a:p>
            <a:r>
              <a:rPr lang="en-US" dirty="0" smtClean="0"/>
              <a:t>Can cause overnight improvement</a:t>
            </a:r>
          </a:p>
          <a:p>
            <a:endParaRPr lang="en-US" dirty="0" smtClean="0"/>
          </a:p>
          <a:p>
            <a:r>
              <a:rPr lang="en-US" dirty="0" smtClean="0"/>
              <a:t>Can motivate</a:t>
            </a:r>
          </a:p>
          <a:p>
            <a:endParaRPr lang="en-US" dirty="0" smtClean="0"/>
          </a:p>
          <a:p>
            <a:r>
              <a:rPr lang="en-US" dirty="0" smtClean="0"/>
              <a:t>Geared towards single people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lead to misdirection</a:t>
            </a:r>
          </a:p>
          <a:p>
            <a:endParaRPr lang="en-US" dirty="0" smtClean="0"/>
          </a:p>
          <a:p>
            <a:r>
              <a:rPr lang="en-US" dirty="0" smtClean="0"/>
              <a:t>Must be paired with another style to be truly effective</a:t>
            </a:r>
          </a:p>
          <a:p>
            <a:endParaRPr lang="en-US" dirty="0" smtClean="0"/>
          </a:p>
          <a:p>
            <a:r>
              <a:rPr lang="en-US" dirty="0" smtClean="0"/>
              <a:t>Caters to individuals rather than team</a:t>
            </a:r>
          </a:p>
        </p:txBody>
      </p:sp>
    </p:spTree>
    <p:extLst>
      <p:ext uri="{BB962C8B-B14F-4D97-AF65-F5344CB8AC3E}">
        <p14:creationId xmlns:p14="http://schemas.microsoft.com/office/powerpoint/2010/main" val="107753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775" y="358775"/>
            <a:ext cx="7772400" cy="1470025"/>
          </a:xfrm>
        </p:spPr>
        <p:txBody>
          <a:bodyPr>
            <a:noAutofit/>
          </a:bodyPr>
          <a:lstStyle/>
          <a:p>
            <a:r>
              <a:rPr lang="en-US" sz="6000" dirty="0" smtClean="0"/>
              <a:t>Autocratic Leadership</a:t>
            </a:r>
            <a:endParaRPr lang="en-US" sz="6000" dirty="0"/>
          </a:p>
        </p:txBody>
      </p:sp>
      <p:sp>
        <p:nvSpPr>
          <p:cNvPr id="4" name="AutoShape 2" descr="data:image/jpeg;base64,/9j/4AAQSkZJRgABAQAAAQABAAD/2wCEAAkGBxAQERUQExAVFRIUERUXGBITFxUXEBgaFhcWFhgXFBMYHSggGCYlGxgUITEiJSosLy4uFx8zRDMtNygtMCsBCgoKDg0OGhAQGzcmICAxNTQuLjc3LTQxLzQ4Lyw0NC80LC8uLCw3LC41LywsLyw3LDcsLCwsLC4sLDgrLCw0Lf/AABEIAOEA4QMBIgACEQEDEQH/xAAcAAEAAQUBAQAAAAAAAAAAAAAABwIEBQYIAwH/xABHEAACAgECAwYCBQkFBAsAAAABAgADEQQSBSExBgcTIkFRYXEVMlKBkQgUI1SCkqHR0kJiosHwU3KxshYkJTNjg5OjwsPh/8QAGgEBAAIDAQAAAAAAAAAAAAAAAAEEAwUGAv/EAC4RAQACAQIDBgQHAQAAAAAAAAABAwIEERIhMQUTQVFSkRRhoeEiMnGBsdHwQv/aAAwDAQACEQMRAD8AnGIiAiIgIiICIiAiIgIiICIiAiIgIiICIiAiIgIiICIiAiIgIiICIiAiIgIiICIiAiJbariFFRAsurQnoHdVJ+WTAuYlFVqsAysGU9CpBB+RErgIiICIiAiIgIiICIiAiIgIiICIiAiIgIiICIiAiIgIiIGtd4PaUcN0Vl+f0hG2tfUu3Ifh1PwBkE6PgN2vR9VbcWc8yWJJz+MkD8obSu2n01o+olzBvYFlG0/waQ/ouPXUoUVuRHOBmOyva7VcJ1PlsLU7v0lRJKMPUgeh+M6b4drEvqS5DlLEDKfgRnnOSNBpjqH5nrzM6W7saXThenVvQPjPXHiNiBtMREBERAREQEREBERAREQEREBERAREQEREBEptsVQWYgKASWJwoA5kknpNI4n3scKoZk32uynBFdT9R7F9oPz6QN5iRroe+XQ27j+balUUZZsUsyjIG5qlsL4yRzAPWbt2e7QaXX1eNprRYgO04yGU9drKQCpwR1gZSIlpxLidGmXffdXUn2rHVB8gWPOBRxrhVWsofT3LurcYPuPYg+hE517cd2+p4aTZuV9NnAuJC4z0VwTyP8PjJb4l3ucKpbaGtt+NVZx/jK5+YzNY7we8Lh3ENCdNW7hrHQkW1ugC1nxPrEYOWVV5E9YGud3Pd1qdYVvsPh6Un6wKs1gB5ivBI9MZ6f8ACdB6ela0WtRhVUKAOgAGAJq3dtxrS3cP0tVd1ZtTS1K9QYeKrKgDZTr1B545zbYCIiAiIgIiICIiAiIgIiICIiAiIgIiICIiB463SpdW9Nihq7EZHU9GVgQQfmCZEPeN3W1U6TxeH0M1tdhexGayyyxCOe0E5JU88DqCepAkyRA5L02n1OnIrbR2Lbqq3qRWqsV2yyZKIw83qPL8JIeh7quIOgX9DQo97rPGJ9yKhgfvHpJwIn2BBtvdDxP01NLf72o1Q/8ArM9eF9x97vu1euCjpt0+53I9vFtA2/umTbECNuIdzXDDpnSlXXUbTsve2xjuHTemdhBPI+XoeWJGeh19d2mt0t9QS3T1lQMDcHRiHB+OeX3TpWc698PDhpeLO6DC6mhbTjpuJZH/ABKBv2oGocE4bbdqFWgWF13OvhHFuUVn/RnIweXKdC91va8cS0uHbOopwtmQAzA/VsKjpnBB/vKfQiaH3BaENdbeRzRCB83IGfwDj7579pP+w+PJrEwul1gzavRfMyrfj22k1W/MmBNMREBERAREQEREBERAREQEREBERAREQEREBERAREQEREBIO/KFTGp0bepouH4Mh/8AlJxkI/lFKfF0Tenh6gfxpgZL8nur9BqH92rH4G3P+U2Hvk4H+dcNewDL6Y+MPcoAVtH/AKZZvmgmE/J7sB0d4HVbwD+7u/zkoaxA1bqRkFGBU9CCCMQMD3dcWOr4dp7GObFTw7D676j4bE/Pbu/amySJu5figS/U8PGdnlurZj5iAqUsGx6kJW3LqS0lmAieWq1C1I1jnCqMkyM+Md7b6e4qeG2GhWwbDYBZ+5tK/dugSjLTUcT09bit760duiM6q5+Sk5MxydoE1HD312lO8fm9joMebcqsdjL6EMMETnzjHE9Bq67LXRvzhsYYktuOObMT1zA6R4xxJNNU1zAnGAFGNzMxCqozy5kjn6dZGuo71NXprVOr4eqaVmxvrsLWKM82GRh8e3KeHYfRanjHZ99M9pWyvUFaLmJ5irY67j1IyXTPsPhNW7N9j+La1gh2nTK71nUM6tUu1ilnhAc7CCGwcYJHWB0NVYGUMDlWAII6EHmCJVPLS0LWi1r9VFVR8lGB/AT1gIiYbtNx0aOsFazbdYSK6gQNxAySWP1QB1PxHvAzMSGtT3q8T0rh9ToKvAZulZdbMepVySGPwwPuks8I4lVqqK9RUc12oHU+uCPUehHQ/KBeREQEREBERAREQEREBERASEPygbfE1Ol045stRYKOpN9orXn/AOWZN8g/vkG3jOkc/V8LSc/93VWk/wDMIHh3La23QcT1HCr/ACmzcNv/AItPPyn1DV7jn1CrJ2Y45mQd3iJ+ZdpdHq18otbTMx9/OaLP/b2/jJuvpV1ZGUMrKVZSMqQRggj1yIHMHEeOajRay1qm8KwBkD1bcYyFGzI6HFjD1w4m4d3veXrF1del1dvj03FVW0gC1C+ApJUDIyQCCMiYXvP7DajR6iy6mln0lnNWQM5rz1SzqRg9CfQ/OW/dZ2R1eq1ldppdNPUwZ7XVlUgENsryPMSRjl0Bz8wnPvA4fdqeH31UZ8YqrIByLFGV9o+e3H3znHUdpL/COls6b/MGGLM56EHmD8J1RrtUtNbWtnaik4HU/AfEnl98gzs/3hoeKvfqdIhXUPWodipbTBfJ5ARg8ySx5EgeuAIEk91PDX0/DhvrNfi2NaK35MqsFA3D0zt3Y/vSOKeD8B4lxe2lbGqqO3w1qLBbrdzCzDFSta8lwBjcTkHniTbxR08J1Zwm5GXJODzBHKQJwrsdcdUNTdctRFvihKhubdvFmN31VwwHTdK92qpp/Plt/Psy10WWfkjdKfbnTpoeD2U6bNFaIKx4XJlDnaMHr5nZQT1wzHOec1Duc4vrKUtTUradNjdUX6hs8wisc4bJPt5fjz2Hi3FrbvKbOWeaKQBy6chz/GYi3UmhHsPRUZiPfAJmqt7XynLgqx5z4z/TY19mxw8dmXTybVxLtTt/tpUD6sw3fi3KYnU8UKVtqPFJCoW3KxOQBnkwMj7UUaLiD5a4hgmWZz1Pwz0HwEwnZS9qtY2kVi+ntDI6Z8u0g+ZR6ETNdoLMo4s7JmY8PD9mCvVYR+HHDaJbRxfxuIHf9KWArXu2K7Ii+u1QCM49zzmp18X4hqMUeNZc+nDmtidz7W2h03Hm31VIznoR6zx4x2d1OmfCuGRm2o24LnPRSCevwm1dh+AvplsttYbm5bV5kdD19SeXIS7Zq68K+PGd9+keavXps8s+HKNvP5Nc0ycS4i6abwbrAp+qEICj3Z2wFHxJnR3ZTg40Okp0oOfDTn6jLEscH2yTIy7uuP44tbSlGK9RuDtvViHqTKtheQ5K4OCTll+zJjljCZnGJmNpYsoiJmIIiJ6eSIiAiIgIiICIiAiIgJCP5QqFbtLaP9jd+NdlTj/mMkntBr7N4WpyuzqR6n2PuB7TQO+ItquHK7qPE09ytuXoVf8ARsCPTm1Z/ZlHHtCmbpq359PlKzOlziuLFh+UNaG+j71PNqr2BHw/N3U/4pONRJAJ64GZzX204gNZwzgo9Vq1FDe+a309P8QoP3zo/U6qupcu4UfE/wDAesuzlGMbyrxEzO0Ih78e1jlvomo43IHvbmCVxuWsfA4yfkBMr3Q9v7teW0mpCeIle+t612hkQhGVk6AjKEY6gnlymJ7c9lquIa86sXstbU1qVVf0hZdwyGbko27fQ+vIT7wTgdGnO2qnYQCPEPmsIOM+c8+eByHKay7teivljPFP0912rs+3PnPKP94JE7VaymzS36fxPPZU6Arz2sVIVs/A4P3SKOHdh9Kj+JcWvOTyby1jOc+RTluvqcH2m6WLkYlrtmjv7W1FnKJ4Y+X99Wzo0FOPPLnK6vYuMkkk+p5mazxjiNKlqXcqdmeRwSTyAzNlrGBI77zeEWb11aAldoV8dVxkg49v5T12VwZamO8/b9XnXTlFExh/oYfjfZ1tPWNUl2CTkYJDfjNv7DcSbW6V1vG5gChf7SkY5/HrIr1PE7XUVliR6D/8kn92OjarTs1uQXby1/2sAdW9s+3Wb3tTHGaJmesdP1avQzl3m0dJ6tJ492dv0rMVYNV6PuVTj03BiMTN9gOzzrqPGuIBRSRWDliT5fMR7Z6CZrtmtVfnasGo7Q6jAXrnBJ65x8TMToOJP+Z/nSLYXrDA7K7LE8mMG60ck5EHLdZGGWovojbaJnx+XmyZY0U3TvvO3h8/Jc9tuJLWNp8NjuYBCwyMgjIRefL35ffMJx7jd66dKc4S1FsLgEbgFC4VyOY3A52nHl58xgW3ZHs3dxfWikMdufEvu67VzzI+JPIfefQzbtD2ZHEuNmtEDcP0jJW2P+7FdAKJVn+1vsViR6hmPrLVOmwrwjHbfbx+fmrW352ZTO/Vs3cr2JbTV/SF4IttT9FWeWytv7TD7TD8B8zJVgCJYYSIiAiIgIiICIiAiIgJa8R1PhoT6nkPnLkzAcRt3t8B0/nKet1Hc1zt1nozUV8efPoxTD1lhxjQDUUW0HpZUy59iQQD9xwZlnWWursFaM5zhVJwOZOPQD1J6TlcYyjOJx67tzMxwzv0c6ViyyqmoEKV1DgbjgK1orwST051/wAJNPAuI/n1S3E+bpYCcsrjkyk/MHHwkZ8N07U34rdLbnqWzYPRzg+Hk8gcMw+GZkuzAZeIoaGZS+TbQwcWIARuFq4AHXkT8PWdL2jp4upnntOPNq9HflVnyjlPJJtqc5Qo5y6YSnE42YdDGXInzEMcSx1fElXpzMmImeiIhekzD8Z1fLavUdc+3rPlXE9/wmC7T8Xr0y7wC7M20cm8MkdRv6ZA9Ac8x0yJb02mzzsjGI5vNtmNeM5ZSxOro8O4W5QVsFTaQoIdix3L6+ij9oy8s42dMCmUXaCxZmQkEZIQVhw5J6dOWc+80nX8Ru1VyotYUtYNtSZOX6Z9yZN/bXgml0fBXut0lDatNPWhu8NPF8azZV4m/GThmz906v4KvLh4+e0NB8XnG/By3lBmrtv1l4Hme66zCpzPNjyUD/XKSh2y4KeD8Br0SsDbqNQrXkHGdq722j1AZaVx65+M8u4Ls+tt13EHGfBPhV59HYBnb5hSo/aMuuMXW6/tRVprOdOmtBVP7IWupdRuPxazaCfgo9JciNuiqr0vC7+DdnLrQpq1mpZPEbpai22LUqgjmpFbE/BmPrNk7juH+FwsW4w2ovtsPyVvCX7sV5HzlHevxzR3cO1WkXU1tehqJpDDxMpfXkAeuCpBx0wY7keNC7QfmhP6XSsRj1NdhL1tj25sv7I94EixEQEREBERAREQEREBESl2wMwLfW2YGB6/8P8AX+cxLJL645PP/XwltZOc1ts257+EdF2n8MLN1modtOKtp2qTadtu9VbkE8XHkDsTy9SPkfablZMfxHRVXoa7a1sQ9VdQy8uY5GVaLYptjOY32WM8JswnHdDfd9weyzXPYw8lBO5hgqXJ5KGHI9M8vh7yXAso02iqoQV1VrWgzhEUKvx5Ceg6TFrtVOot4tuUdFnTVd1hsoMoM9DKDKErULPX6ZrB5WwR+B+c17iCNRXZbYpCVruZuqgEhRz6HJIAHXnNrlF1SupVlDKwIKsAVIPUEHkR8JkptjDKOKOX1Tlxbfh6o64Trxrm2V6rTU2PlVo1YtUNnllb6ztDHIwvXPQn0xfbjspqeGirxzp1Ds5rp072uM4XxLW8QZHSsdTkhfabzd2A4TccPXbTnq2nfy/fW4YD9nHymB73gdVxDS6HTMbCmlqrTLZJZ2bmWPrhUyfedhor9PZhtT7eLn9ThdGW9v2ZXuL7HrZu4jcuQH20g+6kEv8AccY9PwmX79OKOU03Dqx577VYt6cya61x65Zs/sD3kh9l+EjRaOjS5BNVSqSowpbHmIHplsmR13mhfpzhHiDFfiDzehYWoVH3N4f78uqyROE8P03DdKlKla6alA3MVUZ9WdjgZY8yfcyLL+JV6XtWbWZTXqFrr35GF8WmsI2fXLoo/aJkp9puB16/Ttp7CVzzVxglWGcNtPJupBB5EEic+39jbmuvQ36VkqquYW0X07S1akogqDb0JIAwRyyeZ6kJD72ezelLJahur1NrM22lFemwptJZ0Z1AbBH1TuIDEhtpI1zQa+vhes0WpQWCttPVpdR4ibDYRhfEC5I5Dwj1PKrHLMkfsFxivi3Dl8dVssTFd6OAwLoAQ+0/aG1x7E/CXT9guGNatz6be6HK+JZdZWMHIxW7lf4QNmiIgIiICIiAiIgIiICY/jwb83sKkhlQsCOvl83+UyE87q9ylT0YEfiMTxZjxYTj5w9YZcOUT5I0+nL/ALZj6bu+1Pe3srrFJAqDAf2g6AH44YgzzPZnW/q5/fq/rnIfC6mP+J+rpIt00+MfRR9NW/D+P858+mX9h/i/qnp/0a136sf36f65Sezmt/Vm/eq/rkfDX+ifaU95p/VHvCj6Xb7C/i/9UfSx+wv42f1Sr/o9rf1Zvxr/AKp8+gNZ+rv+KfzkfC3eifb7J72j1R7qfpU/7Nfxf+qPpQ/YX/H/AFT79Bav9Xf+H858+hNX+r2fhPPw1von2+ye8p9Ue59KH7C/4v5z4eJn7A/j/OfPobVfq9n7pnz6H1X6vb+4ZHw1non2+ye8p9Ue779I/wB0fx/nPfhWoV9VQ3hqXW0BWIBZd3lbaT08pMs7+H31qXemxVUZLMpCgfEmU9leJad9bRWLqyxc4UMC3lVz0HymXT6eyLcZjGY5x4Md2dXd5c46JX1IYowQgOVO1iMqGxyJHrzxOZu3fFNbZYun1dthv072HzqivWz7MeG9aqHU7FZWwORB+A6dkUdpbLNbq2S7QaSxtPY2yu7xU1W0MSjG1GwyOAGHl28yDzUzsnMNx7Adol4poK7mwbMGu5fQWKMNy9AwIYfBxMLr+791yNO1Drtwo1K2C5MdP+sVtubAwASN3LmxPOaT3Y8bbS8Zt0m0rVrLLc1csVuu+1MAEjku5OWc+X2k7Qlovdl2Gu4V+cPbelj6jw/JWpFa+Hvxhm5t9fHQdJvURAREQEREBERAREQEREBERAREQEREBPk+xA+YjE+xAREQLPi/Dk1NFmnfIWxCpK8mGejKfQg4IPuBOZu1Veu4dr1axQmooZXqtVdtVwQ53j7W7PmHp5gZ0vxt7109p06hrxU5rU4wXCnaMnlzPvykD8Z7d6nwbKbNY14tSyt6LqqAyBgyspdUVlYZGQR1B6QhOfZrjNeu0tWrr+pagbHUqejIfirAg/KVcX4FpdWANRp67dudpdQXXPXY/VfuMh78nnjzi2/h7Emsob0/ukFEcD/e3Ifmp95OUJYHg3Y3h2js8ajSVpbz/SYLOM8jtZiSvr0meiICIiAiIgIiICIiAiIgIiICIiAiIgIiICIiAiIgIiICYLjXY7h2tbfqNHW7nrZjbacdM2Jhj+MzsQMRwDsxotACNLpkq3fWZQS7Y6BnbLH5EzLx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AQERUQExAVFRIUERUXGBITFxUXEBgaFhcWFhgXFBMYHSggGCYlGxgUITEiJSosLy4uFx8zRDMtNygtMCsBCgoKDg0OGhAQGzcmICAxNTQuLjc3LTQxLzQ4Lyw0NC80LC8uLCw3LC41LywsLyw3LDcsLCwsLC4sLDgrLCw0Lf/AABEIAOEA4QMBIgACEQEDEQH/xAAcAAEAAQUBAQAAAAAAAAAAAAAABwIEBQYIAwH/xABHEAACAgECAwYCBQkFBAsAAAABAgADEQQSBSExBgcTIkFRYXEVMlKBkQgUI1SCkqHR0kJiosHwU3KxshYkJTNjg5OjwsPh/8QAGgEBAAIDAQAAAAAAAAAAAAAAAAEEAwUGAv/EAC4RAQACAQIDBgQHAQAAAAAAAAABAwIEERIhMQUTQVFSkRRhoeEiMnGBsdHwQv/aAAwDAQACEQMRAD8AnGIiAiIgIiICIiAiIgIiICIiAiIgIiICIiAiIgIiICIiAiIgIiICIiAiIgIiICIiAiJbariFFRAsurQnoHdVJ+WTAuYlFVqsAysGU9CpBB+RErgIiICIiAiIgIiICIiAiIgIiICIiAiIgIiICIiAiIgIiIGtd4PaUcN0Vl+f0hG2tfUu3Ifh1PwBkE6PgN2vR9VbcWc8yWJJz+MkD8obSu2n01o+olzBvYFlG0/waQ/ouPXUoUVuRHOBmOyva7VcJ1PlsLU7v0lRJKMPUgeh+M6b4drEvqS5DlLEDKfgRnnOSNBpjqH5nrzM6W7saXThenVvQPjPXHiNiBtMREBERAREQEREBERAREQEREBERAREQEREBEptsVQWYgKASWJwoA5kknpNI4n3scKoZk32uynBFdT9R7F9oPz6QN5iRroe+XQ27j+balUUZZsUsyjIG5qlsL4yRzAPWbt2e7QaXX1eNprRYgO04yGU9drKQCpwR1gZSIlpxLidGmXffdXUn2rHVB8gWPOBRxrhVWsofT3LurcYPuPYg+hE517cd2+p4aTZuV9NnAuJC4z0VwTyP8PjJb4l3ucKpbaGtt+NVZx/jK5+YzNY7we8Lh3ENCdNW7hrHQkW1ugC1nxPrEYOWVV5E9YGud3Pd1qdYVvsPh6Un6wKs1gB5ivBI9MZ6f8ACdB6ela0WtRhVUKAOgAGAJq3dtxrS3cP0tVd1ZtTS1K9QYeKrKgDZTr1B545zbYCIiAiIgIiICIiAiIgIiICIiAiIgIiICIiB463SpdW9Nihq7EZHU9GVgQQfmCZEPeN3W1U6TxeH0M1tdhexGayyyxCOe0E5JU88DqCepAkyRA5L02n1OnIrbR2Lbqq3qRWqsV2yyZKIw83qPL8JIeh7quIOgX9DQo97rPGJ9yKhgfvHpJwIn2BBtvdDxP01NLf72o1Q/8ArM9eF9x97vu1euCjpt0+53I9vFtA2/umTbECNuIdzXDDpnSlXXUbTsve2xjuHTemdhBPI+XoeWJGeh19d2mt0t9QS3T1lQMDcHRiHB+OeX3TpWc698PDhpeLO6DC6mhbTjpuJZH/ABKBv2oGocE4bbdqFWgWF13OvhHFuUVn/RnIweXKdC91va8cS0uHbOopwtmQAzA/VsKjpnBB/vKfQiaH3BaENdbeRzRCB83IGfwDj7579pP+w+PJrEwul1gzavRfMyrfj22k1W/MmBNMREBERAREQEREBERAREQEREBERAREQEREBERAREQEREBIO/KFTGp0bepouH4Mh/8AlJxkI/lFKfF0Tenh6gfxpgZL8nur9BqH92rH4G3P+U2Hvk4H+dcNewDL6Y+MPcoAVtH/AKZZvmgmE/J7sB0d4HVbwD+7u/zkoaxA1bqRkFGBU9CCCMQMD3dcWOr4dp7GObFTw7D676j4bE/Pbu/amySJu5figS/U8PGdnlurZj5iAqUsGx6kJW3LqS0lmAieWq1C1I1jnCqMkyM+Md7b6e4qeG2GhWwbDYBZ+5tK/dugSjLTUcT09bit760duiM6q5+Sk5MxydoE1HD312lO8fm9joMebcqsdjL6EMMETnzjHE9Bq67LXRvzhsYYktuOObMT1zA6R4xxJNNU1zAnGAFGNzMxCqozy5kjn6dZGuo71NXprVOr4eqaVmxvrsLWKM82GRh8e3KeHYfRanjHZ99M9pWyvUFaLmJ5irY67j1IyXTPsPhNW7N9j+La1gh2nTK71nUM6tUu1ilnhAc7CCGwcYJHWB0NVYGUMDlWAII6EHmCJVPLS0LWi1r9VFVR8lGB/AT1gIiYbtNx0aOsFazbdYSK6gQNxAySWP1QB1PxHvAzMSGtT3q8T0rh9ToKvAZulZdbMepVySGPwwPuks8I4lVqqK9RUc12oHU+uCPUehHQ/KBeREQEREBERAREQEREBERASEPygbfE1Ol045stRYKOpN9orXn/AOWZN8g/vkG3jOkc/V8LSc/93VWk/wDMIHh3La23QcT1HCr/ACmzcNv/AItPPyn1DV7jn1CrJ2Y45mQd3iJ+ZdpdHq18otbTMx9/OaLP/b2/jJuvpV1ZGUMrKVZSMqQRggj1yIHMHEeOajRay1qm8KwBkD1bcYyFGzI6HFjD1w4m4d3veXrF1del1dvj03FVW0gC1C+ApJUDIyQCCMiYXvP7DajR6iy6mln0lnNWQM5rz1SzqRg9CfQ/OW/dZ2R1eq1ldppdNPUwZ7XVlUgENsryPMSRjl0Bz8wnPvA4fdqeH31UZ8YqrIByLFGV9o+e3H3znHUdpL/COls6b/MGGLM56EHmD8J1RrtUtNbWtnaik4HU/AfEnl98gzs/3hoeKvfqdIhXUPWodipbTBfJ5ARg8ySx5EgeuAIEk91PDX0/DhvrNfi2NaK35MqsFA3D0zt3Y/vSOKeD8B4lxe2lbGqqO3w1qLBbrdzCzDFSta8lwBjcTkHniTbxR08J1Zwm5GXJODzBHKQJwrsdcdUNTdctRFvihKhubdvFmN31VwwHTdK92qpp/Plt/Psy10WWfkjdKfbnTpoeD2U6bNFaIKx4XJlDnaMHr5nZQT1wzHOec1Duc4vrKUtTUradNjdUX6hs8wisc4bJPt5fjz2Hi3FrbvKbOWeaKQBy6chz/GYi3UmhHsPRUZiPfAJmqt7XynLgqx5z4z/TY19mxw8dmXTybVxLtTt/tpUD6sw3fi3KYnU8UKVtqPFJCoW3KxOQBnkwMj7UUaLiD5a4hgmWZz1Pwz0HwEwnZS9qtY2kVi+ntDI6Z8u0g+ZR6ETNdoLMo4s7JmY8PD9mCvVYR+HHDaJbRxfxuIHf9KWArXu2K7Ii+u1QCM49zzmp18X4hqMUeNZc+nDmtidz7W2h03Hm31VIznoR6zx4x2d1OmfCuGRm2o24LnPRSCevwm1dh+AvplsttYbm5bV5kdD19SeXIS7Zq68K+PGd9+keavXps8s+HKNvP5Nc0ycS4i6abwbrAp+qEICj3Z2wFHxJnR3ZTg40Okp0oOfDTn6jLEscH2yTIy7uuP44tbSlGK9RuDtvViHqTKtheQ5K4OCTll+zJjljCZnGJmNpYsoiJmIIiJ6eSIiAiIgIiICIiAiIgJCP5QqFbtLaP9jd+NdlTj/mMkntBr7N4WpyuzqR6n2PuB7TQO+ItquHK7qPE09ytuXoVf8ARsCPTm1Z/ZlHHtCmbpq359PlKzOlziuLFh+UNaG+j71PNqr2BHw/N3U/4pONRJAJ64GZzX204gNZwzgo9Vq1FDe+a309P8QoP3zo/U6qupcu4UfE/wDAesuzlGMbyrxEzO0Ih78e1jlvomo43IHvbmCVxuWsfA4yfkBMr3Q9v7teW0mpCeIle+t612hkQhGVk6AjKEY6gnlymJ7c9lquIa86sXstbU1qVVf0hZdwyGbko27fQ+vIT7wTgdGnO2qnYQCPEPmsIOM+c8+eByHKay7teivljPFP0912rs+3PnPKP94JE7VaymzS36fxPPZU6Arz2sVIVs/A4P3SKOHdh9Kj+JcWvOTyby1jOc+RTluvqcH2m6WLkYlrtmjv7W1FnKJ4Y+X99Wzo0FOPPLnK6vYuMkkk+p5mazxjiNKlqXcqdmeRwSTyAzNlrGBI77zeEWb11aAldoV8dVxkg49v5T12VwZamO8/b9XnXTlFExh/oYfjfZ1tPWNUl2CTkYJDfjNv7DcSbW6V1vG5gChf7SkY5/HrIr1PE7XUVliR6D/8kn92OjarTs1uQXby1/2sAdW9s+3Wb3tTHGaJmesdP1avQzl3m0dJ6tJ492dv0rMVYNV6PuVTj03BiMTN9gOzzrqPGuIBRSRWDliT5fMR7Z6CZrtmtVfnasGo7Q6jAXrnBJ65x8TMToOJP+Z/nSLYXrDA7K7LE8mMG60ck5EHLdZGGWovojbaJnx+XmyZY0U3TvvO3h8/Jc9tuJLWNp8NjuYBCwyMgjIRefL35ffMJx7jd66dKc4S1FsLgEbgFC4VyOY3A52nHl58xgW3ZHs3dxfWikMdufEvu67VzzI+JPIfefQzbtD2ZHEuNmtEDcP0jJW2P+7FdAKJVn+1vsViR6hmPrLVOmwrwjHbfbx+fmrW352ZTO/Vs3cr2JbTV/SF4IttT9FWeWytv7TD7TD8B8zJVgCJYYSIiAiIgIiICIiAiIgJa8R1PhoT6nkPnLkzAcRt3t8B0/nKet1Hc1zt1nozUV8efPoxTD1lhxjQDUUW0HpZUy59iQQD9xwZlnWWursFaM5zhVJwOZOPQD1J6TlcYyjOJx67tzMxwzv0c6ViyyqmoEKV1DgbjgK1orwST051/wAJNPAuI/n1S3E+bpYCcsrjkyk/MHHwkZ8N07U34rdLbnqWzYPRzg+Hk8gcMw+GZkuzAZeIoaGZS+TbQwcWIARuFq4AHXkT8PWdL2jp4upnntOPNq9HflVnyjlPJJtqc5Qo5y6YSnE42YdDGXInzEMcSx1fElXpzMmImeiIhekzD8Z1fLavUdc+3rPlXE9/wmC7T8Xr0y7wC7M20cm8MkdRv6ZA9Ac8x0yJb02mzzsjGI5vNtmNeM5ZSxOro8O4W5QVsFTaQoIdix3L6+ij9oy8s42dMCmUXaCxZmQkEZIQVhw5J6dOWc+80nX8Ru1VyotYUtYNtSZOX6Z9yZN/bXgml0fBXut0lDatNPWhu8NPF8azZV4m/GThmz906v4KvLh4+e0NB8XnG/By3lBmrtv1l4Hme66zCpzPNjyUD/XKSh2y4KeD8Br0SsDbqNQrXkHGdq722j1AZaVx65+M8u4Ls+tt13EHGfBPhV59HYBnb5hSo/aMuuMXW6/tRVprOdOmtBVP7IWupdRuPxazaCfgo9JciNuiqr0vC7+DdnLrQpq1mpZPEbpai22LUqgjmpFbE/BmPrNk7juH+FwsW4w2ovtsPyVvCX7sV5HzlHevxzR3cO1WkXU1tehqJpDDxMpfXkAeuCpBx0wY7keNC7QfmhP6XSsRj1NdhL1tj25sv7I94EixEQEREBERAREQEREBESl2wMwLfW2YGB6/8P8AX+cxLJL645PP/XwltZOc1ts257+EdF2n8MLN1modtOKtp2qTadtu9VbkE8XHkDsTy9SPkfablZMfxHRVXoa7a1sQ9VdQy8uY5GVaLYptjOY32WM8JswnHdDfd9weyzXPYw8lBO5hgqXJ5KGHI9M8vh7yXAso02iqoQV1VrWgzhEUKvx5Ceg6TFrtVOot4tuUdFnTVd1hsoMoM9DKDKErULPX6ZrB5WwR+B+c17iCNRXZbYpCVruZuqgEhRz6HJIAHXnNrlF1SupVlDKwIKsAVIPUEHkR8JkptjDKOKOX1Tlxbfh6o64Trxrm2V6rTU2PlVo1YtUNnllb6ztDHIwvXPQn0xfbjspqeGirxzp1Ds5rp072uM4XxLW8QZHSsdTkhfabzd2A4TccPXbTnq2nfy/fW4YD9nHymB73gdVxDS6HTMbCmlqrTLZJZ2bmWPrhUyfedhor9PZhtT7eLn9ThdGW9v2ZXuL7HrZu4jcuQH20g+6kEv8AccY9PwmX79OKOU03Dqx577VYt6cya61x65Zs/sD3kh9l+EjRaOjS5BNVSqSowpbHmIHplsmR13mhfpzhHiDFfiDzehYWoVH3N4f78uqyROE8P03DdKlKla6alA3MVUZ9WdjgZY8yfcyLL+JV6XtWbWZTXqFrr35GF8WmsI2fXLoo/aJkp9puB16/Ttp7CVzzVxglWGcNtPJupBB5EEic+39jbmuvQ36VkqquYW0X07S1akogqDb0JIAwRyyeZ6kJD72ezelLJahur1NrM22lFemwptJZ0Z1AbBH1TuIDEhtpI1zQa+vhes0WpQWCttPVpdR4ibDYRhfEC5I5Dwj1PKrHLMkfsFxivi3Dl8dVssTFd6OAwLoAQ+0/aG1x7E/CXT9guGNatz6be6HK+JZdZWMHIxW7lf4QNmiIgIiICIiAiIgIiICY/jwb83sKkhlQsCOvl83+UyE87q9ylT0YEfiMTxZjxYTj5w9YZcOUT5I0+nL/ALZj6bu+1Pe3srrFJAqDAf2g6AH44YgzzPZnW/q5/fq/rnIfC6mP+J+rpIt00+MfRR9NW/D+P858+mX9h/i/qnp/0a136sf36f65Sezmt/Vm/eq/rkfDX+ifaU95p/VHvCj6Xb7C/i/9UfSx+wv42f1Sr/o9rf1Zvxr/AKp8+gNZ+rv+KfzkfC3eifb7J72j1R7qfpU/7Nfxf+qPpQ/YX/H/AFT79Bav9Xf+H858+hNX+r2fhPPw1von2+ye8p9Ue59KH7C/4v5z4eJn7A/j/OfPobVfq9n7pnz6H1X6vb+4ZHw1non2+ye8p9Ue779I/wB0fx/nPfhWoV9VQ3hqXW0BWIBZd3lbaT08pMs7+H31qXemxVUZLMpCgfEmU9leJad9bRWLqyxc4UMC3lVz0HymXT6eyLcZjGY5x4Md2dXd5c46JX1IYowQgOVO1iMqGxyJHrzxOZu3fFNbZYun1dthv072HzqivWz7MeG9aqHU7FZWwORB+A6dkUdpbLNbq2S7QaSxtPY2yu7xU1W0MSjG1GwyOAGHl28yDzUzsnMNx7Adol4poK7mwbMGu5fQWKMNy9AwIYfBxMLr+791yNO1Drtwo1K2C5MdP+sVtubAwASN3LmxPOaT3Y8bbS8Zt0m0rVrLLc1csVuu+1MAEjku5OWc+X2k7Qlovdl2Gu4V+cPbelj6jw/JWpFa+Hvxhm5t9fHQdJvURAREQEREBERAREQEREBERAREQEREBPk+xA+YjE+xAREQLPi/Dk1NFmnfIWxCpK8mGejKfQg4IPuBOZu1Veu4dr1axQmooZXqtVdtVwQ53j7W7PmHp5gZ0vxt7109p06hrxU5rU4wXCnaMnlzPvykD8Z7d6nwbKbNY14tSyt6LqqAyBgyspdUVlYZGQR1B6QhOfZrjNeu0tWrr+pagbHUqejIfirAg/KVcX4FpdWANRp67dudpdQXXPXY/VfuMh78nnjzi2/h7Emsob0/ukFEcD/e3Ifmp95OUJYHg3Y3h2js8ajSVpbz/SYLOM8jtZiSvr0meiICIiAiIgIiICIiAiIgIiICIiAiIgIiICIiAiIgIiICYLjXY7h2tbfqNHW7nrZjbacdM2Jhj+MzsQMRwDsxotACNLpkq3fWZQS7Y6BnbLH5EzLxEBERAREQEREBERAREQEREBERAREQEREBERAREQEREBERAREQEREBERAREQEREBERAREQEREBERAREQEREBERAREQEREBERAREQEREBERAREQEREBERAREQ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aa29950723.files.wordpress.com/2013/06/leadership-styl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94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717</Words>
  <Application>Microsoft Office PowerPoint</Application>
  <PresentationFormat>On-screen Show (4:3)</PresentationFormat>
  <Paragraphs>187</Paragraphs>
  <Slides>25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Types of Leadership The Sporty 4</vt:lpstr>
      <vt:lpstr>Introduction</vt:lpstr>
      <vt:lpstr>Charismatic Leadership</vt:lpstr>
      <vt:lpstr>Charismatic</vt:lpstr>
      <vt:lpstr>When is it used?</vt:lpstr>
      <vt:lpstr>Applications of Charismatic Leadership</vt:lpstr>
      <vt:lpstr>Pros</vt:lpstr>
      <vt:lpstr>Cons</vt:lpstr>
      <vt:lpstr>Autocratic Leadership</vt:lpstr>
      <vt:lpstr>Authoritarian Leadership “Individual Control”</vt:lpstr>
      <vt:lpstr>When is it used?</vt:lpstr>
      <vt:lpstr>Applications of Autocratic Leadership</vt:lpstr>
      <vt:lpstr>Pros</vt:lpstr>
      <vt:lpstr>Cons</vt:lpstr>
      <vt:lpstr>Laissez-Faire</vt:lpstr>
      <vt:lpstr>Primary Characteristics</vt:lpstr>
      <vt:lpstr>When is it used?</vt:lpstr>
      <vt:lpstr>Pros</vt:lpstr>
      <vt:lpstr>Cons</vt:lpstr>
      <vt:lpstr>Transformational Leadership</vt:lpstr>
      <vt:lpstr>What is it?</vt:lpstr>
      <vt:lpstr>Components of transformational leadership</vt:lpstr>
      <vt:lpstr>Assumptions and behaviors </vt:lpstr>
      <vt:lpstr>Uses and impact on others </vt:lpstr>
      <vt:lpstr>References &amp; 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Commanding</dc:title>
  <dc:creator>Andrew</dc:creator>
  <cp:lastModifiedBy>Andrew</cp:lastModifiedBy>
  <cp:revision>27</cp:revision>
  <dcterms:created xsi:type="dcterms:W3CDTF">2014-09-23T16:40:52Z</dcterms:created>
  <dcterms:modified xsi:type="dcterms:W3CDTF">2014-09-30T17:32:57Z</dcterms:modified>
</cp:coreProperties>
</file>