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310" r:id="rId4"/>
    <p:sldId id="300" r:id="rId5"/>
    <p:sldId id="260" r:id="rId6"/>
    <p:sldId id="305" r:id="rId7"/>
    <p:sldId id="301" r:id="rId8"/>
    <p:sldId id="302" r:id="rId9"/>
    <p:sldId id="312" r:id="rId10"/>
    <p:sldId id="263" r:id="rId11"/>
    <p:sldId id="304" r:id="rId12"/>
    <p:sldId id="279" r:id="rId13"/>
    <p:sldId id="288" r:id="rId14"/>
    <p:sldId id="311" r:id="rId15"/>
    <p:sldId id="261" r:id="rId16"/>
    <p:sldId id="262" r:id="rId17"/>
    <p:sldId id="303" r:id="rId18"/>
    <p:sldId id="313" r:id="rId19"/>
    <p:sldId id="281" r:id="rId20"/>
    <p:sldId id="321" r:id="rId21"/>
    <p:sldId id="322" r:id="rId22"/>
    <p:sldId id="323" r:id="rId23"/>
    <p:sldId id="327" r:id="rId24"/>
    <p:sldId id="325" r:id="rId25"/>
    <p:sldId id="328" r:id="rId26"/>
    <p:sldId id="324" r:id="rId27"/>
    <p:sldId id="329" r:id="rId28"/>
    <p:sldId id="314" r:id="rId29"/>
    <p:sldId id="284" r:id="rId30"/>
    <p:sldId id="315" r:id="rId31"/>
    <p:sldId id="298" r:id="rId32"/>
    <p:sldId id="316" r:id="rId33"/>
    <p:sldId id="307" r:id="rId34"/>
    <p:sldId id="319" r:id="rId35"/>
    <p:sldId id="320" r:id="rId36"/>
    <p:sldId id="318" r:id="rId37"/>
    <p:sldId id="277" r:id="rId38"/>
    <p:sldId id="27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aximized">
    <p:restoredLeft sz="17285" autoAdjust="0"/>
    <p:restoredTop sz="84661" autoAdjust="0"/>
  </p:normalViewPr>
  <p:slideViewPr>
    <p:cSldViewPr snapToGrid="0" snapToObjects="1">
      <p:cViewPr varScale="1">
        <p:scale>
          <a:sx n="77" d="100"/>
          <a:sy n="77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0F0252-3777-DC43-BC9B-493CD61E277A}">
      <dsp:nvSpPr>
        <dsp:cNvPr id="0" name=""/>
        <dsp:cNvSpPr/>
      </dsp:nvSpPr>
      <dsp:spPr>
        <a:xfrm>
          <a:off x="2479225" y="4091"/>
          <a:ext cx="2394849" cy="1197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Window</a:t>
          </a:r>
          <a:endParaRPr lang="en-US" sz="4700" kern="1200" dirty="0"/>
        </a:p>
      </dsp:txBody>
      <dsp:txXfrm>
        <a:off x="2479225" y="4091"/>
        <a:ext cx="2394849" cy="1197424"/>
      </dsp:txXfrm>
    </dsp:sp>
    <dsp:sp modelId="{34253EE6-31F5-2844-A3CA-A119C84D8590}">
      <dsp:nvSpPr>
        <dsp:cNvPr id="0" name=""/>
        <dsp:cNvSpPr/>
      </dsp:nvSpPr>
      <dsp:spPr>
        <a:xfrm>
          <a:off x="2718710" y="1201516"/>
          <a:ext cx="239484" cy="898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068"/>
              </a:lnTo>
              <a:lnTo>
                <a:pt x="239484" y="8980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46E26-28EE-604A-9F51-F517AAE2CAA0}">
      <dsp:nvSpPr>
        <dsp:cNvPr id="0" name=""/>
        <dsp:cNvSpPr/>
      </dsp:nvSpPr>
      <dsp:spPr>
        <a:xfrm>
          <a:off x="2958195" y="1500872"/>
          <a:ext cx="1915879" cy="1197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Page</a:t>
          </a:r>
          <a:endParaRPr lang="en-US" sz="3300" kern="1200" dirty="0"/>
        </a:p>
      </dsp:txBody>
      <dsp:txXfrm>
        <a:off x="2958195" y="1500872"/>
        <a:ext cx="1915879" cy="1197424"/>
      </dsp:txXfrm>
    </dsp:sp>
    <dsp:sp modelId="{F87C3DC7-58E4-2F4C-8838-9EF8074C6C5A}">
      <dsp:nvSpPr>
        <dsp:cNvPr id="0" name=""/>
        <dsp:cNvSpPr/>
      </dsp:nvSpPr>
      <dsp:spPr>
        <a:xfrm>
          <a:off x="2718710" y="1201516"/>
          <a:ext cx="239484" cy="2394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4849"/>
              </a:lnTo>
              <a:lnTo>
                <a:pt x="239484" y="2394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5D28C-7A16-C24E-9770-674D43CB42F2}">
      <dsp:nvSpPr>
        <dsp:cNvPr id="0" name=""/>
        <dsp:cNvSpPr/>
      </dsp:nvSpPr>
      <dsp:spPr>
        <a:xfrm>
          <a:off x="2958195" y="2997653"/>
          <a:ext cx="1915879" cy="1197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Middle</a:t>
          </a:r>
          <a:endParaRPr lang="en-US" sz="3300" kern="1200" dirty="0"/>
        </a:p>
      </dsp:txBody>
      <dsp:txXfrm>
        <a:off x="2958195" y="2997653"/>
        <a:ext cx="1915879" cy="1197424"/>
      </dsp:txXfrm>
    </dsp:sp>
    <dsp:sp modelId="{C24277FB-3E08-EE4B-8430-FB5F06390C1E}">
      <dsp:nvSpPr>
        <dsp:cNvPr id="0" name=""/>
        <dsp:cNvSpPr/>
      </dsp:nvSpPr>
      <dsp:spPr>
        <a:xfrm>
          <a:off x="2718710" y="1201516"/>
          <a:ext cx="239484" cy="3891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1629"/>
              </a:lnTo>
              <a:lnTo>
                <a:pt x="239484" y="38916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AA71D-91D0-D245-B6E7-72D2A0F0AA3C}">
      <dsp:nvSpPr>
        <dsp:cNvPr id="0" name=""/>
        <dsp:cNvSpPr/>
      </dsp:nvSpPr>
      <dsp:spPr>
        <a:xfrm>
          <a:off x="2958195" y="4494433"/>
          <a:ext cx="1915879" cy="1197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Directory</a:t>
          </a:r>
          <a:endParaRPr lang="en-US" sz="3300" kern="1200" dirty="0"/>
        </a:p>
      </dsp:txBody>
      <dsp:txXfrm>
        <a:off x="2958195" y="4494433"/>
        <a:ext cx="1915879" cy="119742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D0B9E-1C23-684D-91A5-8EB236ACBB13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E133-0051-BA46-A0EE-5423E2058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735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new picture, </a:t>
            </a:r>
            <a:r>
              <a:rPr lang="en-US" dirty="0" err="1" smtClean="0"/>
              <a:t>sucka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new picture, </a:t>
            </a:r>
            <a:r>
              <a:rPr lang="en-US" dirty="0" err="1" smtClean="0"/>
              <a:t>sucka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new picture, </a:t>
            </a:r>
            <a:r>
              <a:rPr lang="en-US" dirty="0" err="1" smtClean="0"/>
              <a:t>sucka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new picture, </a:t>
            </a:r>
            <a:r>
              <a:rPr lang="en-US" dirty="0" err="1" smtClean="0"/>
              <a:t>sucka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new picture, </a:t>
            </a:r>
            <a:r>
              <a:rPr lang="en-US" dirty="0" err="1" smtClean="0"/>
              <a:t>sucka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new picture, </a:t>
            </a:r>
            <a:r>
              <a:rPr lang="en-US" dirty="0" err="1" smtClean="0"/>
              <a:t>sucka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new picture, </a:t>
            </a:r>
            <a:r>
              <a:rPr lang="en-US" dirty="0" err="1" smtClean="0"/>
              <a:t>sucka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new picture, </a:t>
            </a:r>
            <a:r>
              <a:rPr lang="en-US" dirty="0" err="1" smtClean="0"/>
              <a:t>sucka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P-unit logo</a:t>
            </a:r>
          </a:p>
          <a:p>
            <a:r>
              <a:rPr lang="en-US" dirty="0" smtClean="0"/>
              <a:t>Add testing room, add testing devices, write testing</a:t>
            </a:r>
            <a:r>
              <a:rPr lang="en-US" baseline="0" dirty="0" smtClean="0"/>
              <a:t> 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(for earthquake prone states…</a:t>
            </a:r>
            <a:r>
              <a:rPr lang="en-US" dirty="0" err="1" smtClean="0"/>
              <a:t>california</a:t>
            </a:r>
            <a:r>
              <a:rPr lang="en-US" dirty="0" smtClean="0"/>
              <a:t>…)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 July 2014 B+ release 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forget to doctor this picture</a:t>
            </a:r>
          </a:p>
          <a:p>
            <a:r>
              <a:rPr lang="en-US" dirty="0" smtClean="0"/>
              <a:t>Animate dead</a:t>
            </a:r>
            <a:r>
              <a:rPr lang="en-US" baseline="0" dirty="0" smtClean="0"/>
              <a:t> zones</a:t>
            </a:r>
          </a:p>
          <a:p>
            <a:r>
              <a:rPr lang="en-US" baseline="0" dirty="0" smtClean="0"/>
              <a:t>Talk about if HVAC dies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client is an open source advocate, prefers to have code available on an open source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Cheaper</a:t>
            </a:r>
            <a:r>
              <a:rPr lang="en-US" baseline="0" dirty="0" smtClean="0"/>
              <a:t> in bulk misc parts being cables and resistor power cable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Stress</a:t>
            </a:r>
            <a:r>
              <a:rPr lang="en-US" baseline="0" dirty="0" smtClean="0"/>
              <a:t> project goals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 –</a:t>
            </a:r>
            <a:r>
              <a:rPr lang="en-US" baseline="0" dirty="0" smtClean="0"/>
              <a:t> cheap, </a:t>
            </a:r>
            <a:r>
              <a:rPr lang="en-US" baseline="0" dirty="0" err="1" smtClean="0"/>
              <a:t>overnightable</a:t>
            </a:r>
            <a:r>
              <a:rPr lang="en-US" baseline="0" dirty="0" smtClean="0"/>
              <a:t>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 –</a:t>
            </a:r>
            <a:r>
              <a:rPr lang="en-US" baseline="0" dirty="0" smtClean="0"/>
              <a:t> cheap, </a:t>
            </a:r>
            <a:r>
              <a:rPr lang="en-US" baseline="0" dirty="0" err="1" smtClean="0"/>
              <a:t>overnightable</a:t>
            </a:r>
            <a:r>
              <a:rPr lang="en-US" baseline="0" dirty="0" smtClean="0"/>
              <a:t>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LAMP – elaborate to it standing</a:t>
            </a:r>
            <a:r>
              <a:rPr lang="en-US" baseline="0" dirty="0" smtClean="0"/>
              <a:t> for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, apache2,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php</a:t>
            </a:r>
            <a:r>
              <a:rPr lang="en-US" baseline="0" dirty="0" smtClean="0"/>
              <a:t> – all open source, free, secure, fast, reliable</a:t>
            </a:r>
          </a:p>
          <a:p>
            <a:r>
              <a:rPr lang="en-US" dirty="0" err="1" smtClean="0"/>
              <a:t>Laravel</a:t>
            </a:r>
            <a:r>
              <a:rPr lang="en-US" smtClean="0"/>
              <a:t> – secure,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Φ</a:t>
            </a:r>
            <a:r>
              <a:rPr lang="en-US" dirty="0" smtClean="0"/>
              <a:t> is relative humidity</a:t>
            </a:r>
          </a:p>
          <a:p>
            <a:r>
              <a:rPr lang="en-US" dirty="0" smtClean="0"/>
              <a:t>Web server - 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choose refresh interval – 1 minute, 2 minute, 5, 10 etc</a:t>
            </a:r>
          </a:p>
          <a:p>
            <a:r>
              <a:rPr lang="en-US" dirty="0" smtClean="0"/>
              <a:t>Apache hosts, server fetches, server stores in </a:t>
            </a:r>
            <a:r>
              <a:rPr lang="en-US" dirty="0" err="1" smtClean="0"/>
              <a:t>mysql</a:t>
            </a:r>
            <a:r>
              <a:rPr lang="en-US" dirty="0" smtClean="0"/>
              <a:t>, server queries database for specified drivers with time</a:t>
            </a:r>
            <a:r>
              <a:rPr lang="en-US" baseline="0" dirty="0" smtClean="0"/>
              <a:t> range, </a:t>
            </a:r>
            <a:r>
              <a:rPr lang="en-US" baseline="0" dirty="0" err="1" smtClean="0"/>
              <a:t>laravel</a:t>
            </a:r>
            <a:r>
              <a:rPr lang="en-US" baseline="0" dirty="0" smtClean="0"/>
              <a:t> preprocesses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bootstrap renders based on device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new picture, </a:t>
            </a:r>
            <a:r>
              <a:rPr lang="en-US" dirty="0" err="1" smtClean="0"/>
              <a:t>sucka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10/19/2014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Temperature &amp; Humidity Sensing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Pearson • Justin Koehler • </a:t>
            </a:r>
            <a:r>
              <a:rPr lang="en-US" dirty="0" err="1" smtClean="0"/>
              <a:t>Percel</a:t>
            </a:r>
            <a:r>
              <a:rPr lang="en-US" dirty="0" smtClean="0"/>
              <a:t> </a:t>
            </a:r>
            <a:r>
              <a:rPr lang="en-US" dirty="0" err="1" smtClean="0"/>
              <a:t>Dangledryer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4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Decisions -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4715"/>
            <a:ext cx="7315200" cy="49811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Low-cost</a:t>
            </a:r>
          </a:p>
          <a:p>
            <a:pPr lvl="1"/>
            <a:r>
              <a:rPr lang="en-US" dirty="0" smtClean="0"/>
              <a:t>Readily available</a:t>
            </a:r>
          </a:p>
          <a:p>
            <a:pPr lvl="1"/>
            <a:r>
              <a:rPr lang="en-US" dirty="0" smtClean="0"/>
              <a:t>Widely documented</a:t>
            </a:r>
          </a:p>
          <a:p>
            <a:pPr lvl="1"/>
            <a:r>
              <a:rPr lang="en-US" dirty="0" smtClean="0"/>
              <a:t>Extensible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err="1" smtClean="0"/>
              <a:t>Laravel</a:t>
            </a:r>
            <a:endParaRPr lang="en-US" dirty="0" smtClean="0"/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Most popular PHP framework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Reliable MVC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Externally Hosted</a:t>
            </a:r>
          </a:p>
          <a:p>
            <a:pPr lvl="1"/>
            <a:r>
              <a:rPr lang="en-US" dirty="0" smtClean="0"/>
              <a:t>Safe off-site location</a:t>
            </a:r>
          </a:p>
          <a:p>
            <a:pPr lvl="1"/>
            <a:r>
              <a:rPr lang="en-US" dirty="0" smtClean="0"/>
              <a:t>Easy maintenance</a:t>
            </a:r>
          </a:p>
        </p:txBody>
      </p:sp>
      <p:pic>
        <p:nvPicPr>
          <p:cNvPr id="3077" name="Picture 5" descr="C:\Users\Lappi5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3117215"/>
            <a:ext cx="1905000" cy="1905000"/>
          </a:xfrm>
          <a:prstGeom prst="rect">
            <a:avLst/>
          </a:prstGeom>
          <a:noFill/>
        </p:spPr>
      </p:pic>
      <p:pic>
        <p:nvPicPr>
          <p:cNvPr id="3078" name="Picture 6" descr="C:\Users\Lappi5\Desktop\Raspberry_Pi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6066" y="1651395"/>
            <a:ext cx="1110119" cy="1402080"/>
          </a:xfrm>
          <a:prstGeom prst="rect">
            <a:avLst/>
          </a:prstGeom>
          <a:noFill/>
        </p:spPr>
      </p:pic>
      <p:pic>
        <p:nvPicPr>
          <p:cNvPr id="3079" name="Picture 7" descr="C:\Users\Lappi5\Desktop\clou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1983" y="5007544"/>
            <a:ext cx="1518285" cy="1518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910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Decisions - </a:t>
            </a:r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4715"/>
            <a:ext cx="7315200" cy="4981114"/>
          </a:xfrm>
        </p:spPr>
        <p:txBody>
          <a:bodyPr>
            <a:normAutofit/>
          </a:bodyPr>
          <a:lstStyle/>
          <a:p>
            <a:r>
              <a:rPr lang="en-US" dirty="0" smtClean="0"/>
              <a:t>Boot Strap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Well Documented</a:t>
            </a:r>
          </a:p>
          <a:p>
            <a:pPr lvl="1"/>
            <a:r>
              <a:rPr lang="en-US" dirty="0" smtClean="0"/>
              <a:t>Tablet and Phone Support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Google Charts</a:t>
            </a:r>
            <a:endParaRPr lang="en-US" dirty="0" smtClean="0"/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Mobile support</a:t>
            </a:r>
            <a:endParaRPr lang="en-US" dirty="0" smtClean="0"/>
          </a:p>
        </p:txBody>
      </p:sp>
      <p:pic>
        <p:nvPicPr>
          <p:cNvPr id="1027" name="Picture 3" descr="C:\Users\BuckDich\Desktop\GOOGLE-DEVELOPER-VECTORLOGO-DOT-BI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6407" y="3044469"/>
            <a:ext cx="1714620" cy="1714620"/>
          </a:xfrm>
          <a:prstGeom prst="rect">
            <a:avLst/>
          </a:prstGeom>
          <a:noFill/>
        </p:spPr>
      </p:pic>
      <p:pic>
        <p:nvPicPr>
          <p:cNvPr id="1029" name="Picture 5" descr="C:\Users\BuckDich\Desktop\bootstrap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1350" y="1009627"/>
            <a:ext cx="2381250" cy="2381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910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/>
              <a:t>Design Decisions -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3479"/>
            <a:ext cx="7315200" cy="5204521"/>
          </a:xfrm>
        </p:spPr>
        <p:txBody>
          <a:bodyPr/>
          <a:lstStyle/>
          <a:p>
            <a:r>
              <a:rPr lang="en-US" dirty="0" smtClean="0"/>
              <a:t>Sensor driver</a:t>
            </a:r>
          </a:p>
          <a:p>
            <a:pPr lvl="1"/>
            <a:r>
              <a:rPr lang="en-US" dirty="0" smtClean="0"/>
              <a:t>Python for speed, doesn’t need compilation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Web Site</a:t>
            </a:r>
          </a:p>
          <a:p>
            <a:pPr lvl="1"/>
            <a:r>
              <a:rPr lang="en-US" dirty="0" smtClean="0"/>
              <a:t>LAMP Stack</a:t>
            </a:r>
          </a:p>
          <a:p>
            <a:pPr lvl="1"/>
            <a:r>
              <a:rPr lang="en-US" dirty="0" err="1" smtClean="0"/>
              <a:t>Laravel</a:t>
            </a:r>
            <a:r>
              <a:rPr lang="en-US" dirty="0" smtClean="0"/>
              <a:t> Framework</a:t>
            </a:r>
          </a:p>
          <a:p>
            <a:pPr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  <p:pic>
        <p:nvPicPr>
          <p:cNvPr id="2051" name="Picture 3" descr="C:\Users\BuckDich\Desktop\python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3709" y="1653479"/>
            <a:ext cx="1270352" cy="1270352"/>
          </a:xfrm>
          <a:prstGeom prst="rect">
            <a:avLst/>
          </a:prstGeom>
          <a:noFill/>
        </p:spPr>
      </p:pic>
      <p:pic>
        <p:nvPicPr>
          <p:cNvPr id="2052" name="Picture 4" descr="C:\Users\BuckDich\Desktop\lamp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6154" y="2923831"/>
            <a:ext cx="1313446" cy="1313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779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5957"/>
            <a:ext cx="7315200" cy="1151040"/>
          </a:xfrm>
        </p:spPr>
        <p:txBody>
          <a:bodyPr/>
          <a:lstStyle/>
          <a:p>
            <a:r>
              <a:rPr lang="en-US" dirty="0" smtClean="0"/>
              <a:t>Design Decisions - Hardware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2105204"/>
            <a:ext cx="7315200" cy="44022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DHT22 Sensor</a:t>
            </a:r>
          </a:p>
          <a:p>
            <a:pPr lvl="1"/>
            <a:r>
              <a:rPr lang="en-US" dirty="0" smtClean="0"/>
              <a:t>Temperature Accuracy ±0.5º 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Temperature Range </a:t>
            </a:r>
            <a:r>
              <a:rPr lang="en-US" dirty="0" smtClean="0"/>
              <a:t>-40 to 80°C</a:t>
            </a:r>
            <a:endParaRPr lang="en-US" dirty="0" smtClean="0"/>
          </a:p>
          <a:p>
            <a:pPr lvl="1"/>
            <a:r>
              <a:rPr lang="en-US" dirty="0" smtClean="0"/>
              <a:t>Humidity Accuracy ±</a:t>
            </a:r>
            <a:r>
              <a:rPr lang="en-US" dirty="0" smtClean="0"/>
              <a:t>0.1</a:t>
            </a:r>
            <a:r>
              <a:rPr lang="el-GR" dirty="0" smtClean="0"/>
              <a:t>Φ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Humidity Range </a:t>
            </a:r>
            <a:r>
              <a:rPr lang="en-US" dirty="0" smtClean="0"/>
              <a:t>0-100%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Expandable to 17 concurrent sensors</a:t>
            </a:r>
          </a:p>
          <a:p>
            <a:pPr lvl="1"/>
            <a:r>
              <a:rPr lang="en-US" dirty="0" smtClean="0"/>
              <a:t>Runs a full web server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Wireless N adapter</a:t>
            </a:r>
          </a:p>
          <a:p>
            <a:pPr lvl="1"/>
            <a:r>
              <a:rPr lang="en-US" dirty="0" smtClean="0"/>
              <a:t>Long range</a:t>
            </a:r>
          </a:p>
          <a:p>
            <a:pPr lvl="1"/>
            <a:r>
              <a:rPr lang="en-US" dirty="0" smtClean="0"/>
              <a:t>Low price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r>
              <a:rPr lang="en-US" dirty="0" smtClean="0"/>
              <a:t>		</a:t>
            </a:r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  <p:pic>
        <p:nvPicPr>
          <p:cNvPr id="4099" name="Picture 3" descr="C:\Users\Lappi5\Desktop\temp123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863" y="1907037"/>
            <a:ext cx="1669097" cy="16690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272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Design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4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Design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14397" y="2706114"/>
            <a:ext cx="1507524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Laravel</a:t>
            </a: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722076" y="2718471"/>
            <a:ext cx="1507524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22076" y="4415466"/>
            <a:ext cx="1507524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40192" y="2706114"/>
            <a:ext cx="1507524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 Hosted XML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6886829" y="4048882"/>
            <a:ext cx="708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7393453" y="4048882"/>
            <a:ext cx="70845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3" idx="1"/>
          </p:cNvCxnSpPr>
          <p:nvPr/>
        </p:nvCxnSpPr>
        <p:spPr>
          <a:xfrm>
            <a:off x="2421921" y="3200385"/>
            <a:ext cx="201827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3" idx="3"/>
          </p:cNvCxnSpPr>
          <p:nvPr/>
        </p:nvCxnSpPr>
        <p:spPr>
          <a:xfrm rot="10800000">
            <a:off x="5947717" y="3200385"/>
            <a:ext cx="7743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14400" y="5391655"/>
            <a:ext cx="1507521" cy="46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</a:t>
            </a:r>
            <a:r>
              <a:rPr lang="en-US" dirty="0" err="1" smtClean="0"/>
              <a:t>ySQL</a:t>
            </a:r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914397" y="5861211"/>
            <a:ext cx="1507521" cy="46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HP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14400" y="4922099"/>
            <a:ext cx="1507521" cy="46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pache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14397" y="4452544"/>
            <a:ext cx="1507521" cy="46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inux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1091514" y="4061238"/>
            <a:ext cx="708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1598138" y="4061238"/>
            <a:ext cx="70845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37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3085" y="309670"/>
            <a:ext cx="8794988" cy="852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</a:t>
            </a:r>
            <a:r>
              <a:rPr lang="en-US" dirty="0" smtClean="0"/>
              <a:t>– Pi and Sensor Communication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400" y="1902941"/>
            <a:ext cx="7315200" cy="3539527"/>
          </a:xfrm>
        </p:spPr>
        <p:txBody>
          <a:bodyPr/>
          <a:lstStyle/>
          <a:p>
            <a:r>
              <a:rPr lang="en-US" dirty="0" smtClean="0"/>
              <a:t>Uses Python to communicate to the device</a:t>
            </a:r>
          </a:p>
          <a:p>
            <a:r>
              <a:rPr lang="en-US" dirty="0" smtClean="0"/>
              <a:t>Python sends a request</a:t>
            </a:r>
          </a:p>
          <a:p>
            <a:r>
              <a:rPr lang="en-US" dirty="0" smtClean="0"/>
              <a:t>Sensor responds</a:t>
            </a:r>
          </a:p>
          <a:p>
            <a:r>
              <a:rPr lang="en-US" dirty="0" smtClean="0"/>
              <a:t>Output written to XML 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18638" y="3707012"/>
            <a:ext cx="1507524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18638" y="5404007"/>
            <a:ext cx="1507524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36754" y="3694655"/>
            <a:ext cx="1507524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7183391" y="5037423"/>
            <a:ext cx="708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7690015" y="5037423"/>
            <a:ext cx="70845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3"/>
          </p:cNvCxnSpPr>
          <p:nvPr/>
        </p:nvCxnSpPr>
        <p:spPr>
          <a:xfrm rot="10800000">
            <a:off x="6244279" y="4188926"/>
            <a:ext cx="7743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39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3085" y="309670"/>
            <a:ext cx="8794988" cy="852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</a:t>
            </a:r>
            <a:r>
              <a:rPr lang="en-US" dirty="0" smtClean="0"/>
              <a:t>– Pi and Server Communication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400" y="1396314"/>
            <a:ext cx="7315200" cy="3539527"/>
          </a:xfrm>
        </p:spPr>
        <p:txBody>
          <a:bodyPr/>
          <a:lstStyle/>
          <a:p>
            <a:r>
              <a:rPr lang="en-US" dirty="0" smtClean="0"/>
              <a:t>Apache hosts XML file for server to retrieve</a:t>
            </a:r>
          </a:p>
          <a:p>
            <a:r>
              <a:rPr lang="en-US" dirty="0" smtClean="0"/>
              <a:t>Server has different drivers for different devices</a:t>
            </a:r>
          </a:p>
          <a:p>
            <a:r>
              <a:rPr lang="en-US" dirty="0" smtClean="0"/>
              <a:t>Parses XML according to driver</a:t>
            </a:r>
          </a:p>
          <a:p>
            <a:r>
              <a:rPr lang="en-US" dirty="0" smtClean="0"/>
              <a:t>Temperature information handled by server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914400" y="2936758"/>
            <a:ext cx="7315200" cy="3624653"/>
            <a:chOff x="2162466" y="3039732"/>
            <a:chExt cx="7315200" cy="3624653"/>
          </a:xfrm>
        </p:grpSpPr>
        <p:sp>
          <p:nvSpPr>
            <p:cNvPr id="5" name="Rectangle 4"/>
            <p:cNvSpPr/>
            <p:nvPr/>
          </p:nvSpPr>
          <p:spPr>
            <a:xfrm>
              <a:off x="7970142" y="3052090"/>
              <a:ext cx="1507524" cy="988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88258" y="3039733"/>
              <a:ext cx="1507524" cy="988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 Hosted XML</a:t>
              </a: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3669987" y="3534004"/>
              <a:ext cx="201827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6" idx="3"/>
            </p:cNvCxnSpPr>
            <p:nvPr/>
          </p:nvCxnSpPr>
          <p:spPr>
            <a:xfrm rot="10800000">
              <a:off x="7195783" y="3534004"/>
              <a:ext cx="77435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162466" y="3039732"/>
              <a:ext cx="1507524" cy="988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Laravel</a:t>
              </a:r>
              <a:endParaRPr lang="en-US" dirty="0" smtClean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2469" y="5725273"/>
              <a:ext cx="1507521" cy="46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M</a:t>
              </a:r>
              <a:r>
                <a:rPr lang="en-US" dirty="0" err="1" smtClean="0"/>
                <a:t>ySQL</a:t>
              </a:r>
              <a:endParaRPr lang="en-US" dirty="0" smtClean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2466" y="6194829"/>
              <a:ext cx="1507521" cy="46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</a:t>
              </a:r>
              <a:r>
                <a:rPr lang="en-US" dirty="0" smtClean="0"/>
                <a:t>HP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62469" y="5255717"/>
              <a:ext cx="1507521" cy="46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r>
                <a:rPr lang="en-US" dirty="0" smtClean="0"/>
                <a:t>pache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62466" y="4786162"/>
              <a:ext cx="1507521" cy="46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L</a:t>
              </a:r>
              <a:r>
                <a:rPr lang="en-US" dirty="0" smtClean="0"/>
                <a:t>inux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>
              <a:off x="2339583" y="4394856"/>
              <a:ext cx="70845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2846207" y="4394856"/>
              <a:ext cx="708455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139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Implementation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4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of the pi with all parts </a:t>
            </a:r>
            <a:r>
              <a:rPr lang="en-US" dirty="0" err="1" smtClean="0"/>
              <a:t>seperate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09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11859"/>
            <a:ext cx="7315200" cy="3539527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Design Decisions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Testing</a:t>
            </a:r>
            <a:endParaRPr lang="en-US" dirty="0" smtClean="0"/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Enrichments</a:t>
            </a:r>
          </a:p>
          <a:p>
            <a:r>
              <a:rPr lang="en-US" dirty="0" smtClean="0"/>
              <a:t>Maintenance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75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of the pi assembled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09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6489" y="2053430"/>
            <a:ext cx="8181120" cy="323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209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Before Bootstrap on Desktop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of site on desktop old site and new with bootstrap</a:t>
            </a:r>
            <a:endParaRPr 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368" y="1809165"/>
            <a:ext cx="7521232" cy="450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209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After Bootstrap on Desktop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of site on desktop old site and new with bootstrap</a:t>
            </a:r>
            <a:endParaRPr 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368" y="1809165"/>
            <a:ext cx="7521232" cy="450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209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Before Bootstrap on Mobile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scontent-b-ord.xx.fbcdn.net/hphotos-xap1/v/t1.0-9/s720x720/10410971_10102584131486702_3033872309699911246_n.jpg?oh=1233819ff33a54ad1f96f1d3f4dcfa86&amp;oe=54F334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9827" y="1668285"/>
            <a:ext cx="2766369" cy="4917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09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After Bootstrap on Mobile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scontent-b-ord.xx.fbcdn.net/hphotos-xap1/v/t1.0-9/s720x720/10410971_10102584131486702_3033872309699911246_n.jpg?oh=1233819ff33a54ad1f96f1d3f4dcfa86&amp;oe=54F334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9827" y="1668285"/>
            <a:ext cx="2766369" cy="4917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09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Before Google Charts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8475" y="1544715"/>
            <a:ext cx="30670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209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After Google Charts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8475" y="1544715"/>
            <a:ext cx="30670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209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4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Testing – What Was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4715"/>
            <a:ext cx="7315200" cy="3539527"/>
          </a:xfrm>
        </p:spPr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built in testing framework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smtClean="0"/>
              <a:t>h</a:t>
            </a:r>
            <a:r>
              <a:rPr lang="en-US" dirty="0" smtClean="0"/>
              <a:t>undred virtual sensors for load testing</a:t>
            </a:r>
            <a:endParaRPr lang="en-US" dirty="0" smtClean="0"/>
          </a:p>
          <a:p>
            <a:r>
              <a:rPr lang="en-US" dirty="0" smtClean="0"/>
              <a:t>Extreme temperature sensing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981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Background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4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Security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4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Security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544715"/>
            <a:ext cx="7858897" cy="3539527"/>
          </a:xfrm>
        </p:spPr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Sessions</a:t>
            </a:r>
          </a:p>
          <a:p>
            <a:r>
              <a:rPr lang="en-US" dirty="0" smtClean="0"/>
              <a:t>Input Sanitization</a:t>
            </a:r>
            <a:endParaRPr lang="en-US" dirty="0" smtClean="0"/>
          </a:p>
          <a:p>
            <a:r>
              <a:rPr lang="en-US" dirty="0" smtClean="0"/>
              <a:t>Passwords Hashed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Enrichments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4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4145"/>
            <a:ext cx="7315200" cy="840380"/>
          </a:xfrm>
        </p:spPr>
        <p:txBody>
          <a:bodyPr/>
          <a:lstStyle/>
          <a:p>
            <a:r>
              <a:rPr lang="en-US" dirty="0" smtClean="0"/>
              <a:t>Possible Enrichments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69309"/>
            <a:ext cx="7315200" cy="4740052"/>
          </a:xfrm>
        </p:spPr>
        <p:txBody>
          <a:bodyPr/>
          <a:lstStyle/>
          <a:p>
            <a:r>
              <a:rPr lang="en-US" dirty="0" smtClean="0"/>
              <a:t>HTTP used for hosting XML on pi but HTTPS could be used instead if extra security is desired</a:t>
            </a:r>
          </a:p>
          <a:p>
            <a:r>
              <a:rPr lang="en-US" dirty="0" smtClean="0"/>
              <a:t>Upgrade to newer web framework</a:t>
            </a:r>
          </a:p>
          <a:p>
            <a:r>
              <a:rPr lang="en-US" dirty="0" smtClean="0"/>
              <a:t>Reporting for other sensors such as </a:t>
            </a:r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ovement </a:t>
            </a:r>
          </a:p>
          <a:p>
            <a:pPr lvl="1"/>
            <a:r>
              <a:rPr lang="en-US" dirty="0" smtClean="0"/>
              <a:t>Radiation</a:t>
            </a:r>
          </a:p>
          <a:p>
            <a:pPr lvl="1"/>
            <a:r>
              <a:rPr lang="en-US" dirty="0" smtClean="0"/>
              <a:t>CO or CO</a:t>
            </a:r>
            <a:r>
              <a:rPr lang="en-US" sz="1100" dirty="0" smtClean="0"/>
              <a:t>2</a:t>
            </a:r>
            <a:r>
              <a:rPr lang="en-US" dirty="0" smtClean="0"/>
              <a:t> Levels</a:t>
            </a:r>
          </a:p>
          <a:p>
            <a:pPr lvl="1"/>
            <a:r>
              <a:rPr lang="en-US" dirty="0" smtClean="0"/>
              <a:t>Vibration sensing</a:t>
            </a:r>
          </a:p>
          <a:p>
            <a:pPr lvl="1"/>
            <a:r>
              <a:rPr lang="en-US" dirty="0" smtClean="0"/>
              <a:t>Laser break beam sensing</a:t>
            </a:r>
          </a:p>
          <a:p>
            <a:r>
              <a:rPr lang="en-US" dirty="0" smtClean="0"/>
              <a:t>New Raspberry PI B+ edition </a:t>
            </a:r>
          </a:p>
          <a:p>
            <a:r>
              <a:rPr lang="en-US" dirty="0" smtClean="0"/>
              <a:t>Raw device data viewer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Maintenance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4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4145"/>
            <a:ext cx="7315200" cy="840380"/>
          </a:xfrm>
        </p:spPr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69309"/>
            <a:ext cx="7315200" cy="4740052"/>
          </a:xfrm>
        </p:spPr>
        <p:txBody>
          <a:bodyPr/>
          <a:lstStyle/>
          <a:p>
            <a:r>
              <a:rPr lang="en-US" dirty="0" smtClean="0"/>
              <a:t>All code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Maintenance will be performed by WMU staff</a:t>
            </a:r>
          </a:p>
          <a:p>
            <a:r>
              <a:rPr lang="en-US" dirty="0" smtClean="0"/>
              <a:t>Repository will be transferred to Dr. </a:t>
            </a:r>
            <a:r>
              <a:rPr lang="en-US" dirty="0" err="1" smtClean="0"/>
              <a:t>Kapenga</a:t>
            </a:r>
            <a:endParaRPr lang="en-US" dirty="0" smtClean="0"/>
          </a:p>
          <a:p>
            <a:r>
              <a:rPr lang="en-US" dirty="0" smtClean="0"/>
              <a:t>User manuals on setup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4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4714"/>
            <a:ext cx="7315200" cy="4856085"/>
          </a:xfrm>
        </p:spPr>
        <p:txBody>
          <a:bodyPr>
            <a:normAutofit/>
          </a:bodyPr>
          <a:lstStyle/>
          <a:p>
            <a:r>
              <a:rPr lang="en-US" dirty="0" smtClean="0"/>
              <a:t>Our device is more extensible</a:t>
            </a:r>
          </a:p>
          <a:p>
            <a:r>
              <a:rPr lang="en-US" dirty="0" smtClean="0"/>
              <a:t>Our device cost breakdown as currently tested</a:t>
            </a:r>
          </a:p>
          <a:p>
            <a:pPr lvl="1"/>
            <a:r>
              <a:rPr lang="en-US" dirty="0" smtClean="0">
                <a:latin typeface="Courier" pitchFamily="49" charset="0"/>
              </a:rPr>
              <a:t>$ 35.00</a:t>
            </a:r>
            <a:r>
              <a:rPr lang="en-US" dirty="0" smtClean="0"/>
              <a:t> for the raspberry pi</a:t>
            </a:r>
          </a:p>
          <a:p>
            <a:pPr lvl="1"/>
            <a:r>
              <a:rPr lang="en-US" dirty="0" smtClean="0">
                <a:latin typeface="Courier" pitchFamily="49" charset="0"/>
              </a:rPr>
              <a:t>$  6.26</a:t>
            </a:r>
            <a:r>
              <a:rPr lang="en-US" dirty="0" smtClean="0"/>
              <a:t> for the sensor</a:t>
            </a:r>
          </a:p>
          <a:p>
            <a:pPr lvl="1"/>
            <a:r>
              <a:rPr lang="en-US" dirty="0" smtClean="0">
                <a:latin typeface="Courier" pitchFamily="49" charset="0"/>
              </a:rPr>
              <a:t>$  8.70</a:t>
            </a:r>
            <a:r>
              <a:rPr lang="en-US" dirty="0" smtClean="0"/>
              <a:t> for the wireless adaptor (optional)</a:t>
            </a:r>
          </a:p>
          <a:p>
            <a:pPr lvl="1"/>
            <a:r>
              <a:rPr lang="en-US" dirty="0" smtClean="0">
                <a:latin typeface="Courier" pitchFamily="49" charset="0"/>
              </a:rPr>
              <a:t>$  5.95</a:t>
            </a:r>
            <a:r>
              <a:rPr lang="en-US" dirty="0" smtClean="0"/>
              <a:t> for the SD card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>
                <a:latin typeface="Courier" pitchFamily="49" charset="0"/>
              </a:rPr>
              <a:t>$ 55.91</a:t>
            </a:r>
            <a:r>
              <a:rPr lang="en-US" dirty="0" smtClean="0"/>
              <a:t> </a:t>
            </a:r>
            <a:r>
              <a:rPr lang="en-US" dirty="0" smtClean="0"/>
              <a:t>total plus miscellaneous </a:t>
            </a:r>
            <a:r>
              <a:rPr lang="en-US" dirty="0" smtClean="0"/>
              <a:t>parts for in house sensor</a:t>
            </a:r>
            <a:endParaRPr lang="en-US" dirty="0" smtClean="0"/>
          </a:p>
          <a:p>
            <a:pPr lvl="1"/>
            <a:r>
              <a:rPr lang="en-US" dirty="0" smtClean="0">
                <a:latin typeface="Courier" pitchFamily="49" charset="0"/>
              </a:rPr>
              <a:t>$299.99</a:t>
            </a:r>
            <a:r>
              <a:rPr lang="en-US" dirty="0" smtClean="0"/>
              <a:t> Temperature @</a:t>
            </a:r>
            <a:r>
              <a:rPr lang="en-US" dirty="0" err="1" smtClean="0"/>
              <a:t>lert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 edition sensor</a:t>
            </a:r>
          </a:p>
          <a:p>
            <a:r>
              <a:rPr lang="en-US" dirty="0" smtClean="0"/>
              <a:t>Our setup has a central server so that issues with one sensor does not affect ability to see temperature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428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24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Background - 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271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544715"/>
            <a:ext cx="7315200" cy="3539527"/>
          </a:xfrm>
        </p:spPr>
        <p:txBody>
          <a:bodyPr/>
          <a:lstStyle/>
          <a:p>
            <a:r>
              <a:rPr lang="en-US" dirty="0" smtClean="0"/>
              <a:t>Western Michigan University</a:t>
            </a:r>
          </a:p>
          <a:p>
            <a:pPr lvl="1"/>
            <a:r>
              <a:rPr lang="en-US" dirty="0" smtClean="0"/>
              <a:t>Dr. John </a:t>
            </a:r>
            <a:r>
              <a:rPr lang="en-US" dirty="0" err="1" smtClean="0"/>
              <a:t>Kapenga</a:t>
            </a:r>
            <a:endParaRPr lang="en-US" dirty="0" smtClean="0"/>
          </a:p>
        </p:txBody>
      </p:sp>
      <p:pic>
        <p:nvPicPr>
          <p:cNvPr id="2050" name="Picture 2" descr="C:\Users\Lappi5\Desktop\einstein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4280" y="2713047"/>
            <a:ext cx="5180330" cy="38814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8840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74520"/>
            <a:ext cx="7315200" cy="3209722"/>
          </a:xfrm>
        </p:spPr>
        <p:txBody>
          <a:bodyPr/>
          <a:lstStyle/>
          <a:p>
            <a:r>
              <a:rPr lang="en-US" dirty="0" smtClean="0"/>
              <a:t>Current Setup: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Temperature@lert</a:t>
            </a:r>
            <a:r>
              <a:rPr lang="en-US" dirty="0" smtClean="0"/>
              <a:t> sensor in each server room.</a:t>
            </a:r>
          </a:p>
          <a:p>
            <a:pPr lvl="1"/>
            <a:r>
              <a:rPr lang="en-US" dirty="0" smtClean="0"/>
              <a:t>Too few sensors relative to the high cost of equipment</a:t>
            </a:r>
          </a:p>
          <a:p>
            <a:pPr lvl="1"/>
            <a:r>
              <a:rPr lang="en-US" dirty="0" smtClean="0"/>
              <a:t>No central management server</a:t>
            </a:r>
          </a:p>
          <a:p>
            <a:pPr lvl="1"/>
            <a:endParaRPr lang="en-US" dirty="0" smtClean="0"/>
          </a:p>
        </p:txBody>
      </p:sp>
      <p:pic>
        <p:nvPicPr>
          <p:cNvPr id="1027" name="Picture 3" descr="C:\Users\Lappi5\Desktop\Github\Team3.14\Docs\Feasability\AlertWiF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3802" y="3886200"/>
            <a:ext cx="4368468" cy="2682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131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13" y="506509"/>
            <a:ext cx="7315200" cy="5932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 – Why More</a:t>
            </a:r>
            <a:endParaRPr lang="en-US" dirty="0"/>
          </a:p>
        </p:txBody>
      </p:sp>
      <p:pic>
        <p:nvPicPr>
          <p:cNvPr id="4" name="Content Placeholder 3" descr="dcim_heatmap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4142" y="1544715"/>
            <a:ext cx="5019209" cy="5276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Background – Previous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65960"/>
            <a:ext cx="7315200" cy="3118282"/>
          </a:xfrm>
        </p:spPr>
        <p:txBody>
          <a:bodyPr/>
          <a:lstStyle/>
          <a:p>
            <a:r>
              <a:rPr lang="en-US" dirty="0" smtClean="0"/>
              <a:t>Developed site that communicates with current sensors.</a:t>
            </a:r>
          </a:p>
          <a:p>
            <a:r>
              <a:rPr lang="en-US" dirty="0" smtClean="0"/>
              <a:t>Features include room/group management and user authentication with permission levels</a:t>
            </a:r>
          </a:p>
          <a:p>
            <a:r>
              <a:rPr lang="en-US" dirty="0" smtClean="0"/>
              <a:t>Implementation in </a:t>
            </a:r>
            <a:r>
              <a:rPr lang="en-US" dirty="0" err="1" smtClean="0"/>
              <a:t>Laravel</a:t>
            </a:r>
            <a:r>
              <a:rPr lang="en-US" dirty="0" smtClean="0"/>
              <a:t> 3</a:t>
            </a:r>
          </a:p>
          <a:p>
            <a:r>
              <a:rPr lang="en-US" dirty="0" smtClean="0"/>
              <a:t>Sensors report only real-time temperature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131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Background – Unmet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65960"/>
            <a:ext cx="7315200" cy="3118282"/>
          </a:xfrm>
        </p:spPr>
        <p:txBody>
          <a:bodyPr/>
          <a:lstStyle/>
          <a:p>
            <a:r>
              <a:rPr lang="en-US" dirty="0" smtClean="0"/>
              <a:t>Additional metrics desired such as humidity</a:t>
            </a:r>
          </a:p>
          <a:p>
            <a:r>
              <a:rPr lang="en-US" dirty="0" smtClean="0"/>
              <a:t>Ability to connect to sensors other than </a:t>
            </a:r>
            <a:r>
              <a:rPr lang="en-US" dirty="0" err="1" smtClean="0"/>
              <a:t>Temperature@lert</a:t>
            </a:r>
            <a:endParaRPr lang="en-US" dirty="0" smtClean="0"/>
          </a:p>
          <a:p>
            <a:r>
              <a:rPr lang="en-US" dirty="0" smtClean="0"/>
              <a:t>In-house built sensors that are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Low-cost</a:t>
            </a:r>
          </a:p>
          <a:p>
            <a:pPr lvl="1"/>
            <a:r>
              <a:rPr lang="en-US" dirty="0" smtClean="0"/>
              <a:t>Modifiable 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131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Design Decisions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4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22999</TotalTime>
  <Words>771</Words>
  <Application>Microsoft Office PowerPoint</Application>
  <PresentationFormat>On-screen Show (4:3)</PresentationFormat>
  <Paragraphs>232</Paragraphs>
  <Slides>38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Perspective</vt:lpstr>
      <vt:lpstr>Temperature &amp; Humidity Sensing  </vt:lpstr>
      <vt:lpstr>Introduction </vt:lpstr>
      <vt:lpstr>Background  </vt:lpstr>
      <vt:lpstr>Background - Client</vt:lpstr>
      <vt:lpstr>Background</vt:lpstr>
      <vt:lpstr>Background – Why More</vt:lpstr>
      <vt:lpstr>Background – Previous Team</vt:lpstr>
      <vt:lpstr>Background – Unmet Needs</vt:lpstr>
      <vt:lpstr>Design Decisions  </vt:lpstr>
      <vt:lpstr>Design Decisions - Environment</vt:lpstr>
      <vt:lpstr>Design Decisions - Improvement</vt:lpstr>
      <vt:lpstr>Design Decisions - Language</vt:lpstr>
      <vt:lpstr>Design Decisions - Hardware</vt:lpstr>
      <vt:lpstr>Design  </vt:lpstr>
      <vt:lpstr>Design </vt:lpstr>
      <vt:lpstr>Design – Pi and Sensor Communication</vt:lpstr>
      <vt:lpstr>Design – Pi and Server Communication</vt:lpstr>
      <vt:lpstr>Implementation  </vt:lpstr>
      <vt:lpstr>Implementation</vt:lpstr>
      <vt:lpstr>Implementation</vt:lpstr>
      <vt:lpstr>Implementation</vt:lpstr>
      <vt:lpstr>Implementation Before Bootstrap on Desktop</vt:lpstr>
      <vt:lpstr>Implementation After Bootstrap on Desktop</vt:lpstr>
      <vt:lpstr>Implementation Before Bootstrap on Mobile</vt:lpstr>
      <vt:lpstr>Implementation After Bootstrap on Mobile</vt:lpstr>
      <vt:lpstr>Implementation Before Google Charts</vt:lpstr>
      <vt:lpstr>Implementation After Google Charts</vt:lpstr>
      <vt:lpstr>Testing  </vt:lpstr>
      <vt:lpstr>Testing – What Was Used</vt:lpstr>
      <vt:lpstr>Security  </vt:lpstr>
      <vt:lpstr>Security </vt:lpstr>
      <vt:lpstr>Enrichments  </vt:lpstr>
      <vt:lpstr>Possible Enrichments</vt:lpstr>
      <vt:lpstr>Maintenance  </vt:lpstr>
      <vt:lpstr>Maintenance</vt:lpstr>
      <vt:lpstr>Summary  </vt:lpstr>
      <vt:lpstr>Summary</vt:lpstr>
      <vt:lpstr>Questions?</vt:lpstr>
    </vt:vector>
  </TitlesOfParts>
  <Company>WMU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Touchscreens</dc:title>
  <dc:creator>Gorilla Sandwich</dc:creator>
  <cp:lastModifiedBy>BuckDich</cp:lastModifiedBy>
  <cp:revision>197</cp:revision>
  <dcterms:created xsi:type="dcterms:W3CDTF">2012-10-25T19:38:27Z</dcterms:created>
  <dcterms:modified xsi:type="dcterms:W3CDTF">2014-10-19T19:40:21Z</dcterms:modified>
</cp:coreProperties>
</file>