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6/6/2022</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2122488" y="685800"/>
            <a:ext cx="26130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198" indent="0" algn="ctr">
              <a:buNone/>
              <a:defRPr/>
            </a:lvl2pPr>
            <a:lvl3pPr marL="914394" indent="0" algn="ctr">
              <a:buNone/>
              <a:defRPr/>
            </a:lvl3pPr>
            <a:lvl4pPr marL="1371591" indent="0" algn="ctr">
              <a:buNone/>
              <a:defRPr/>
            </a:lvl4pPr>
            <a:lvl5pPr marL="1828789" indent="0" algn="ctr">
              <a:buNone/>
              <a:defRPr/>
            </a:lvl5pPr>
            <a:lvl6pPr marL="2285985" indent="0" algn="ctr">
              <a:buNone/>
              <a:defRPr/>
            </a:lvl6pPr>
            <a:lvl7pPr marL="2743183" indent="0" algn="ctr">
              <a:buNone/>
              <a:defRPr/>
            </a:lvl7pPr>
            <a:lvl8pPr marL="3200380" indent="0" algn="ctr">
              <a:buNone/>
              <a:defRPr/>
            </a:lvl8pPr>
            <a:lvl9pPr marL="365757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198" indent="0">
              <a:buNone/>
              <a:defRPr sz="1799"/>
            </a:lvl2pPr>
            <a:lvl3pPr marL="914394" indent="0">
              <a:buNone/>
              <a:defRPr sz="1600"/>
            </a:lvl3pPr>
            <a:lvl4pPr marL="1371591" indent="0">
              <a:buNone/>
              <a:defRPr sz="1400"/>
            </a:lvl4pPr>
            <a:lvl5pPr marL="1828789" indent="0">
              <a:buNone/>
              <a:defRPr sz="1400"/>
            </a:lvl5pPr>
            <a:lvl6pPr marL="2285985" indent="0">
              <a:buNone/>
              <a:defRPr sz="1400"/>
            </a:lvl6pPr>
            <a:lvl7pPr marL="2743183" indent="0">
              <a:buNone/>
              <a:defRPr sz="1400"/>
            </a:lvl7pPr>
            <a:lvl8pPr marL="3200380" indent="0">
              <a:buNone/>
              <a:defRPr sz="1400"/>
            </a:lvl8pPr>
            <a:lvl9pPr marL="3657577"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198" indent="0">
              <a:buNone/>
              <a:defRPr sz="2800"/>
            </a:lvl2pPr>
            <a:lvl3pPr marL="914394" indent="0">
              <a:buNone/>
              <a:defRPr sz="2401"/>
            </a:lvl3pPr>
            <a:lvl4pPr marL="1371591" indent="0">
              <a:buNone/>
              <a:defRPr sz="2000"/>
            </a:lvl4pPr>
            <a:lvl5pPr marL="1828789" indent="0">
              <a:buNone/>
              <a:defRPr sz="2000"/>
            </a:lvl5pPr>
            <a:lvl6pPr marL="2285985" indent="0">
              <a:buNone/>
              <a:defRPr sz="2000"/>
            </a:lvl6pPr>
            <a:lvl7pPr marL="2743183" indent="0">
              <a:buNone/>
              <a:defRPr sz="2000"/>
            </a:lvl7pPr>
            <a:lvl8pPr marL="3200380" indent="0">
              <a:buNone/>
              <a:defRPr sz="2000"/>
            </a:lvl8pPr>
            <a:lvl9pPr marL="3657577"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2"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198" algn="ctr" defTabSz="966782" rtl="0" fontAlgn="base">
        <a:spcBef>
          <a:spcPct val="0"/>
        </a:spcBef>
        <a:spcAft>
          <a:spcPct val="0"/>
        </a:spcAft>
        <a:defRPr sz="4700">
          <a:solidFill>
            <a:schemeClr val="tx2"/>
          </a:solidFill>
          <a:latin typeface="Arial" charset="0"/>
        </a:defRPr>
      </a:lvl6pPr>
      <a:lvl7pPr marL="914394" algn="ctr" defTabSz="966782" rtl="0" fontAlgn="base">
        <a:spcBef>
          <a:spcPct val="0"/>
        </a:spcBef>
        <a:spcAft>
          <a:spcPct val="0"/>
        </a:spcAft>
        <a:defRPr sz="4700">
          <a:solidFill>
            <a:schemeClr val="tx2"/>
          </a:solidFill>
          <a:latin typeface="Arial" charset="0"/>
        </a:defRPr>
      </a:lvl7pPr>
      <a:lvl8pPr marL="1371591" algn="ctr" defTabSz="966782" rtl="0" fontAlgn="base">
        <a:spcBef>
          <a:spcPct val="0"/>
        </a:spcBef>
        <a:spcAft>
          <a:spcPct val="0"/>
        </a:spcAft>
        <a:defRPr sz="4700">
          <a:solidFill>
            <a:schemeClr val="tx2"/>
          </a:solidFill>
          <a:latin typeface="Arial" charset="0"/>
        </a:defRPr>
      </a:lvl8pPr>
      <a:lvl9pPr marL="1828789" algn="ctr" defTabSz="966782" rtl="0" fontAlgn="base">
        <a:spcBef>
          <a:spcPct val="0"/>
        </a:spcBef>
        <a:spcAft>
          <a:spcPct val="0"/>
        </a:spcAft>
        <a:defRPr sz="4700">
          <a:solidFill>
            <a:schemeClr val="tx2"/>
          </a:solidFill>
          <a:latin typeface="Arial" charset="0"/>
        </a:defRPr>
      </a:lvl9pPr>
    </p:titleStyle>
    <p:bodyStyle>
      <a:lvl1pPr marL="361948" indent="-361948" algn="l" defTabSz="966782" rtl="0" eaLnBrk="0" fontAlgn="base" hangingPunct="0">
        <a:spcBef>
          <a:spcPct val="20000"/>
        </a:spcBef>
        <a:spcAft>
          <a:spcPct val="0"/>
        </a:spcAft>
        <a:buChar char="•"/>
        <a:defRPr sz="3399">
          <a:solidFill>
            <a:schemeClr val="tx1"/>
          </a:solidFill>
          <a:latin typeface="+mn-lt"/>
          <a:ea typeface="ＭＳ Ｐゴシック" charset="-128"/>
          <a:cs typeface="ＭＳ Ｐゴシック" charset="-128"/>
        </a:defRPr>
      </a:lvl1pPr>
      <a:lvl2pPr marL="785808" indent="-303211" algn="l" defTabSz="966782"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0" indent="-241298" algn="l" defTabSz="966782"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64" indent="-242886"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61" indent="-241298"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59" indent="-241298" algn="l" defTabSz="966782" rtl="0" fontAlgn="base">
        <a:spcBef>
          <a:spcPct val="20000"/>
        </a:spcBef>
        <a:spcAft>
          <a:spcPct val="0"/>
        </a:spcAft>
        <a:buChar char="»"/>
        <a:defRPr sz="2100">
          <a:solidFill>
            <a:schemeClr val="tx1"/>
          </a:solidFill>
          <a:latin typeface="+mn-lt"/>
          <a:ea typeface="ＭＳ Ｐゴシック" charset="-128"/>
        </a:defRPr>
      </a:lvl6pPr>
      <a:lvl7pPr marL="3089256" indent="-241298" algn="l" defTabSz="966782" rtl="0" fontAlgn="base">
        <a:spcBef>
          <a:spcPct val="20000"/>
        </a:spcBef>
        <a:spcAft>
          <a:spcPct val="0"/>
        </a:spcAft>
        <a:buChar char="»"/>
        <a:defRPr sz="2100">
          <a:solidFill>
            <a:schemeClr val="tx1"/>
          </a:solidFill>
          <a:latin typeface="+mn-lt"/>
          <a:ea typeface="ＭＳ Ｐゴシック" charset="-128"/>
        </a:defRPr>
      </a:lvl7pPr>
      <a:lvl8pPr marL="3546452" indent="-241298" algn="l" defTabSz="966782" rtl="0" fontAlgn="base">
        <a:spcBef>
          <a:spcPct val="20000"/>
        </a:spcBef>
        <a:spcAft>
          <a:spcPct val="0"/>
        </a:spcAft>
        <a:buChar char="»"/>
        <a:defRPr sz="2100">
          <a:solidFill>
            <a:schemeClr val="tx1"/>
          </a:solidFill>
          <a:latin typeface="+mn-lt"/>
          <a:ea typeface="ＭＳ Ｐゴシック" charset="-128"/>
        </a:defRPr>
      </a:lvl8pPr>
      <a:lvl9pPr marL="4003650" indent="-241298" algn="l" defTabSz="966782"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198" rtl="0" eaLnBrk="1" latinLnBrk="0" hangingPunct="1">
        <a:defRPr sz="1799" kern="1200">
          <a:solidFill>
            <a:schemeClr val="tx1"/>
          </a:solidFill>
          <a:latin typeface="+mn-lt"/>
          <a:ea typeface="+mn-ea"/>
          <a:cs typeface="+mn-cs"/>
        </a:defRPr>
      </a:lvl1pPr>
      <a:lvl2pPr marL="457198" algn="l" defTabSz="457198" rtl="0" eaLnBrk="1" latinLnBrk="0" hangingPunct="1">
        <a:defRPr sz="1799" kern="1200">
          <a:solidFill>
            <a:schemeClr val="tx1"/>
          </a:solidFill>
          <a:latin typeface="+mn-lt"/>
          <a:ea typeface="+mn-ea"/>
          <a:cs typeface="+mn-cs"/>
        </a:defRPr>
      </a:lvl2pPr>
      <a:lvl3pPr marL="914394" algn="l" defTabSz="457198" rtl="0" eaLnBrk="1" latinLnBrk="0" hangingPunct="1">
        <a:defRPr sz="1799" kern="1200">
          <a:solidFill>
            <a:schemeClr val="tx1"/>
          </a:solidFill>
          <a:latin typeface="+mn-lt"/>
          <a:ea typeface="+mn-ea"/>
          <a:cs typeface="+mn-cs"/>
        </a:defRPr>
      </a:lvl3pPr>
      <a:lvl4pPr marL="1371591" algn="l" defTabSz="457198" rtl="0" eaLnBrk="1" latinLnBrk="0" hangingPunct="1">
        <a:defRPr sz="1799" kern="1200">
          <a:solidFill>
            <a:schemeClr val="tx1"/>
          </a:solidFill>
          <a:latin typeface="+mn-lt"/>
          <a:ea typeface="+mn-ea"/>
          <a:cs typeface="+mn-cs"/>
        </a:defRPr>
      </a:lvl4pPr>
      <a:lvl5pPr marL="1828789" algn="l" defTabSz="457198" rtl="0" eaLnBrk="1" latinLnBrk="0" hangingPunct="1">
        <a:defRPr sz="1799" kern="1200">
          <a:solidFill>
            <a:schemeClr val="tx1"/>
          </a:solidFill>
          <a:latin typeface="+mn-lt"/>
          <a:ea typeface="+mn-ea"/>
          <a:cs typeface="+mn-cs"/>
        </a:defRPr>
      </a:lvl5pPr>
      <a:lvl6pPr marL="2285985" algn="l" defTabSz="457198" rtl="0" eaLnBrk="1" latinLnBrk="0" hangingPunct="1">
        <a:defRPr sz="1799" kern="1200">
          <a:solidFill>
            <a:schemeClr val="tx1"/>
          </a:solidFill>
          <a:latin typeface="+mn-lt"/>
          <a:ea typeface="+mn-ea"/>
          <a:cs typeface="+mn-cs"/>
        </a:defRPr>
      </a:lvl6pPr>
      <a:lvl7pPr marL="2743183" algn="l" defTabSz="457198" rtl="0" eaLnBrk="1" latinLnBrk="0" hangingPunct="1">
        <a:defRPr sz="1799" kern="1200">
          <a:solidFill>
            <a:schemeClr val="tx1"/>
          </a:solidFill>
          <a:latin typeface="+mn-lt"/>
          <a:ea typeface="+mn-ea"/>
          <a:cs typeface="+mn-cs"/>
        </a:defRPr>
      </a:lvl7pPr>
      <a:lvl8pPr marL="3200380" algn="l" defTabSz="457198" rtl="0" eaLnBrk="1" latinLnBrk="0" hangingPunct="1">
        <a:defRPr sz="1799" kern="1200">
          <a:solidFill>
            <a:schemeClr val="tx1"/>
          </a:solidFill>
          <a:latin typeface="+mn-lt"/>
          <a:ea typeface="+mn-ea"/>
          <a:cs typeface="+mn-cs"/>
        </a:defRPr>
      </a:lvl8pPr>
      <a:lvl9pPr marL="3657577" algn="l" defTabSz="45719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44207194"/>
              </p:ext>
            </p:extLst>
          </p:nvPr>
        </p:nvGraphicFramePr>
        <p:xfrm>
          <a:off x="180476" y="223710"/>
          <a:ext cx="7025777" cy="2885628"/>
        </p:xfrm>
        <a:graphic>
          <a:graphicData uri="http://schemas.openxmlformats.org/drawingml/2006/table">
            <a:tbl>
              <a:tblPr/>
              <a:tblGrid>
                <a:gridCol w="1080248">
                  <a:extLst>
                    <a:ext uri="{9D8B030D-6E8A-4147-A177-3AD203B41FA5}">
                      <a16:colId xmlns:a16="http://schemas.microsoft.com/office/drawing/2014/main" val="20000"/>
                    </a:ext>
                  </a:extLst>
                </a:gridCol>
                <a:gridCol w="4944043">
                  <a:extLst>
                    <a:ext uri="{9D8B030D-6E8A-4147-A177-3AD203B41FA5}">
                      <a16:colId xmlns:a16="http://schemas.microsoft.com/office/drawing/2014/main" val="20001"/>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Count Your Rounds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L="91441" marR="914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12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6 USPSA</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446">
                <a:tc gridSpan="3">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Equipment List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Shooting box</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6738866"/>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1"/>
            <a:ext cx="696892"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80" cy="8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A0E98E21-360E-9ECC-F1FC-6CB3F2C97D54}"/>
              </a:ext>
            </a:extLst>
          </p:cNvPr>
          <p:cNvPicPr>
            <a:picLocks noChangeAspect="1"/>
          </p:cNvPicPr>
          <p:nvPr/>
        </p:nvPicPr>
        <p:blipFill>
          <a:blip r:embed="rId5"/>
          <a:stretch>
            <a:fillRect/>
          </a:stretch>
        </p:blipFill>
        <p:spPr>
          <a:xfrm>
            <a:off x="1873201" y="3109338"/>
            <a:ext cx="3568797" cy="63714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7848302"/>
          </a:xfrm>
          <a:prstGeom prst="rect">
            <a:avLst/>
          </a:prstGeom>
          <a:noFill/>
        </p:spPr>
        <p:txBody>
          <a:bodyPr wrap="square" rtlCol="0">
            <a:spAutoFit/>
          </a:bodyPr>
          <a:lstStyle/>
          <a:p>
            <a:pPr algn="ctr"/>
            <a:r>
              <a:rPr lang="en-US" b="1" dirty="0"/>
              <a:t>Count Your Rounds</a:t>
            </a:r>
          </a:p>
          <a:p>
            <a:pPr algn="ctr"/>
            <a:r>
              <a:rPr lang="en-US" b="1" dirty="0"/>
              <a:t>Written Stage Briefing</a:t>
            </a:r>
          </a:p>
          <a:p>
            <a:r>
              <a:rPr lang="en-US" dirty="0"/>
              <a:t>Scoring: Virginia Count</a:t>
            </a:r>
          </a:p>
          <a:p>
            <a:r>
              <a:rPr lang="en-US" dirty="0"/>
              <a:t>Targets: 6 USPSA</a:t>
            </a:r>
          </a:p>
          <a:p>
            <a:r>
              <a:rPr lang="en-US" dirty="0"/>
              <a:t>Rounds: 12</a:t>
            </a:r>
          </a:p>
          <a:p>
            <a:endParaRPr lang="en-US" dirty="0"/>
          </a:p>
          <a:p>
            <a:r>
              <a:rPr lang="en-US" dirty="0"/>
              <a:t>Handgun start position: anywhere inside the shooting area, facing </a:t>
            </a:r>
            <a:r>
              <a:rPr lang="en-US" dirty="0" err="1"/>
              <a:t>uprange</a:t>
            </a:r>
            <a:r>
              <a:rPr lang="en-US" dirty="0"/>
              <a:t>, wrists above shoulders. Handgun is loaded and holstered.</a:t>
            </a:r>
          </a:p>
          <a:p>
            <a:endParaRPr lang="en-US" dirty="0"/>
          </a:p>
          <a:p>
            <a:r>
              <a:rPr lang="en-US" dirty="0"/>
              <a:t>PCC start position: anywhere inside the shooting area, wrists above shoulders. Loaded carbine is held with both hands, safety on.</a:t>
            </a:r>
          </a:p>
          <a:p>
            <a:endParaRPr lang="en-US" dirty="0"/>
          </a:p>
          <a:p>
            <a:r>
              <a:rPr lang="en-US" dirty="0"/>
              <a:t>Stage Procedure: on the audible start signal engage T1-T2 OR T3, T4, T5, T6, perform a mandatory reload and engage the remaining array WEAK HAND ONLY (PCC WEAK SHOULDER ONLY).</a:t>
            </a:r>
          </a:p>
          <a:p>
            <a:endParaRPr lang="en-US" dirty="0"/>
          </a:p>
          <a:p>
            <a:endParaRPr lang="en-US" dirty="0"/>
          </a:p>
          <a:p>
            <a:r>
              <a:rPr lang="en-US" dirty="0"/>
              <a:t>Rules Note, Facing </a:t>
            </a:r>
            <a:r>
              <a:rPr lang="en-US" dirty="0" err="1"/>
              <a:t>Uprange</a:t>
            </a:r>
            <a:r>
              <a:rPr lang="en-US" dirty="0"/>
              <a:t>:</a:t>
            </a:r>
          </a:p>
          <a:p>
            <a:pPr algn="l"/>
            <a:r>
              <a:rPr lang="en-US" b="0" i="0" dirty="0">
                <a:effectLst/>
                <a:latin typeface="Arial" panose="020B0604020202020204" pitchFamily="34" charset="0"/>
              </a:rPr>
              <a:t>Face and feet pointing directly (180 degrees) away from the </a:t>
            </a:r>
          </a:p>
          <a:p>
            <a:pPr algn="l"/>
            <a:r>
              <a:rPr lang="en-US" b="0" i="0" dirty="0">
                <a:effectLst/>
                <a:latin typeface="Arial" panose="020B0604020202020204" pitchFamily="34" charset="0"/>
              </a:rPr>
              <a:t>backstop with shoulders and hips square to the backstop. A  natural, "toes out" stance is acceptable and meets the standard of feet pointing directly away from the backstop, as long as both feet do not point in the same direction, and the rest of the position requirements are satisfied</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TotalTime>
  <Words>200</Words>
  <Application>Microsoft Office PowerPoint</Application>
  <PresentationFormat>Custom</PresentationFormat>
  <Paragraphs>25</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216</cp:revision>
  <cp:lastPrinted>2016-01-15T21:54:08Z</cp:lastPrinted>
  <dcterms:created xsi:type="dcterms:W3CDTF">2002-08-21T12:11:08Z</dcterms:created>
  <dcterms:modified xsi:type="dcterms:W3CDTF">2022-06-06T17:50:08Z</dcterms:modified>
  <cp:category>Shooting</cp:category>
</cp:coreProperties>
</file>