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A5A5-3400-9CF3-675E-6591E015D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3EE41-8C07-3B7D-EE01-902F381C0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B0809F-0C45-85C7-0C0E-E645AE11B314}"/>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5" name="Footer Placeholder 4">
            <a:extLst>
              <a:ext uri="{FF2B5EF4-FFF2-40B4-BE49-F238E27FC236}">
                <a16:creationId xmlns:a16="http://schemas.microsoft.com/office/drawing/2014/main" id="{5D0262CD-7F9F-BA21-7B8D-9DB1A6F43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67817-3894-D6B7-A55C-E7D80A31E91B}"/>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84615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AA32-9E36-E34D-C8B9-0703EB5B6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C07A7D-FE29-65F3-3BCF-6514F8425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75906-844D-9A8B-B6D3-58D7222EC06A}"/>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5" name="Footer Placeholder 4">
            <a:extLst>
              <a:ext uri="{FF2B5EF4-FFF2-40B4-BE49-F238E27FC236}">
                <a16:creationId xmlns:a16="http://schemas.microsoft.com/office/drawing/2014/main" id="{FAC3A78A-BBED-4B06-AE8C-03DEF5A8E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ADB10-BC2C-776E-63BB-12212319778D}"/>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426327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32450-6D55-FDBA-4E3E-3DD799E6D7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55E20C-F35E-F57A-0EDE-984A8F335C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828BA-12D9-8042-4D0A-9C40F47797CC}"/>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5" name="Footer Placeholder 4">
            <a:extLst>
              <a:ext uri="{FF2B5EF4-FFF2-40B4-BE49-F238E27FC236}">
                <a16:creationId xmlns:a16="http://schemas.microsoft.com/office/drawing/2014/main" id="{EECC62D0-BF9D-71FB-4D20-C8D91B8CB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F3ADC-6C0A-7229-02F3-F22070C86DE0}"/>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317907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094C-C496-5D8F-8CB6-819287A30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597DDD-60BC-AA10-6FDD-798B85371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29822-E23D-5FD0-9A15-E4320940B3C5}"/>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5" name="Footer Placeholder 4">
            <a:extLst>
              <a:ext uri="{FF2B5EF4-FFF2-40B4-BE49-F238E27FC236}">
                <a16:creationId xmlns:a16="http://schemas.microsoft.com/office/drawing/2014/main" id="{4BC2B4A2-8515-2409-3CFB-2AFED805C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2E1A-B43B-E7FE-A785-8651AB11B192}"/>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169518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46D4-559C-F521-53C7-0ED9383EE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D51BE6-5011-8988-10D4-5B3AB0634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DCB5B-89EC-9359-0B59-ABB3DD353D6B}"/>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5" name="Footer Placeholder 4">
            <a:extLst>
              <a:ext uri="{FF2B5EF4-FFF2-40B4-BE49-F238E27FC236}">
                <a16:creationId xmlns:a16="http://schemas.microsoft.com/office/drawing/2014/main" id="{5DB0A043-DFD3-D77C-FC14-6C747036A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DE60B-F277-CCC7-0E4A-7A4A82ADBB8C}"/>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116400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F231-6752-27BF-B45C-DF78D249C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D1683-660D-843F-AD33-97A4683764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1D04E-9592-C145-AB01-F5BB2D820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185795-B272-548D-96B8-A398368B5C32}"/>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6" name="Footer Placeholder 5">
            <a:extLst>
              <a:ext uri="{FF2B5EF4-FFF2-40B4-BE49-F238E27FC236}">
                <a16:creationId xmlns:a16="http://schemas.microsoft.com/office/drawing/2014/main" id="{1C550FEC-7C25-8602-6DCC-924C48B70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D602D-496A-8F79-CE8F-0305902C16C2}"/>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194762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CF77-E88E-94FE-7303-9099515D4B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EA2F15-254B-71F3-2F97-1208F4F0D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948B58-A278-0107-E05F-D01800AFF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FB8632-AFC6-1ADE-D357-152B60E3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82E87-3D4B-CDA5-6CCC-A6911EED7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0DF5F8-ACBD-DF1E-DE42-067D9AF56AE9}"/>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8" name="Footer Placeholder 7">
            <a:extLst>
              <a:ext uri="{FF2B5EF4-FFF2-40B4-BE49-F238E27FC236}">
                <a16:creationId xmlns:a16="http://schemas.microsoft.com/office/drawing/2014/main" id="{FCF828C3-93B3-7138-F799-4C93CF8B37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094B90-9D0D-93E8-F447-233ADEF489D1}"/>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196239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1E6C-9851-AE83-4349-A52CECF80A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081E04-97E5-3527-1C58-1C5298276D75}"/>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4" name="Footer Placeholder 3">
            <a:extLst>
              <a:ext uri="{FF2B5EF4-FFF2-40B4-BE49-F238E27FC236}">
                <a16:creationId xmlns:a16="http://schemas.microsoft.com/office/drawing/2014/main" id="{2569C038-8B11-31E6-72D2-0860AF3B3B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3E76BE-0D6D-DCE3-DD98-98F5DBBB7349}"/>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427280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427A9-521A-DD3D-BFA0-133F32DA887C}"/>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3" name="Footer Placeholder 2">
            <a:extLst>
              <a:ext uri="{FF2B5EF4-FFF2-40B4-BE49-F238E27FC236}">
                <a16:creationId xmlns:a16="http://schemas.microsoft.com/office/drawing/2014/main" id="{37869E37-692D-09CC-BB9E-A5CB1EAB74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E964ED-AB70-785C-BB19-DECABDF75AA6}"/>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362796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90F3-BB25-C331-0E5E-63080B67F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CA03A9-7BEC-357F-5594-A153058F1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F3380-5CE1-5227-BC3B-96FC6FADB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776A1-180E-D48B-5610-B819B52347A2}"/>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6" name="Footer Placeholder 5">
            <a:extLst>
              <a:ext uri="{FF2B5EF4-FFF2-40B4-BE49-F238E27FC236}">
                <a16:creationId xmlns:a16="http://schemas.microsoft.com/office/drawing/2014/main" id="{5764482C-8A39-A90C-F7F8-051328C5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73511-25EE-C20C-2250-8671FC62654B}"/>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97619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89F5-735A-0E3A-9EB0-09A0C2C0F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BBCFE-8270-1693-0F30-D3B85B7DF1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9A571-6CD7-C314-F41C-F167D7A15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3573F-85F2-3767-C3A5-D3465563EDD4}"/>
              </a:ext>
            </a:extLst>
          </p:cNvPr>
          <p:cNvSpPr>
            <a:spLocks noGrp="1"/>
          </p:cNvSpPr>
          <p:nvPr>
            <p:ph type="dt" sz="half" idx="10"/>
          </p:nvPr>
        </p:nvSpPr>
        <p:spPr/>
        <p:txBody>
          <a:bodyPr/>
          <a:lstStyle/>
          <a:p>
            <a:fld id="{99ED763B-252E-47E2-91BC-28343A3D6A2B}" type="datetimeFigureOut">
              <a:rPr lang="en-US" smtClean="0"/>
              <a:t>5/24/2023</a:t>
            </a:fld>
            <a:endParaRPr lang="en-US"/>
          </a:p>
        </p:txBody>
      </p:sp>
      <p:sp>
        <p:nvSpPr>
          <p:cNvPr id="6" name="Footer Placeholder 5">
            <a:extLst>
              <a:ext uri="{FF2B5EF4-FFF2-40B4-BE49-F238E27FC236}">
                <a16:creationId xmlns:a16="http://schemas.microsoft.com/office/drawing/2014/main" id="{8ACBA6A0-5CB2-0D5A-11C2-4C17CF690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19777-A504-FB5C-F230-2C5F7BC5CCFB}"/>
              </a:ext>
            </a:extLst>
          </p:cNvPr>
          <p:cNvSpPr>
            <a:spLocks noGrp="1"/>
          </p:cNvSpPr>
          <p:nvPr>
            <p:ph type="sldNum" sz="quarter" idx="12"/>
          </p:nvPr>
        </p:nvSpPr>
        <p:spPr/>
        <p:txBody>
          <a:bodyPr/>
          <a:lstStyle/>
          <a:p>
            <a:fld id="{75D97B14-E3DA-4727-B362-C3E21494F92D}" type="slidenum">
              <a:rPr lang="en-US" smtClean="0"/>
              <a:t>‹#›</a:t>
            </a:fld>
            <a:endParaRPr lang="en-US"/>
          </a:p>
        </p:txBody>
      </p:sp>
    </p:spTree>
    <p:extLst>
      <p:ext uri="{BB962C8B-B14F-4D97-AF65-F5344CB8AC3E}">
        <p14:creationId xmlns:p14="http://schemas.microsoft.com/office/powerpoint/2010/main" val="260368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4D852-6178-CC2B-CA2E-F59C633C3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96D200-7DD1-2810-2E0E-B026FB2FA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FD093-0E14-3057-5CEF-88220C72B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D763B-252E-47E2-91BC-28343A3D6A2B}" type="datetimeFigureOut">
              <a:rPr lang="en-US" smtClean="0"/>
              <a:t>5/24/2023</a:t>
            </a:fld>
            <a:endParaRPr lang="en-US"/>
          </a:p>
        </p:txBody>
      </p:sp>
      <p:sp>
        <p:nvSpPr>
          <p:cNvPr id="5" name="Footer Placeholder 4">
            <a:extLst>
              <a:ext uri="{FF2B5EF4-FFF2-40B4-BE49-F238E27FC236}">
                <a16:creationId xmlns:a16="http://schemas.microsoft.com/office/drawing/2014/main" id="{D2DB022A-416C-BF4A-CBA1-61A6E64A5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8FCEEE-875F-F26C-0133-AFA8CF943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97B14-E3DA-4727-B362-C3E21494F92D}" type="slidenum">
              <a:rPr lang="en-US" smtClean="0"/>
              <a:t>‹#›</a:t>
            </a:fld>
            <a:endParaRPr lang="en-US"/>
          </a:p>
        </p:txBody>
      </p:sp>
    </p:spTree>
    <p:extLst>
      <p:ext uri="{BB962C8B-B14F-4D97-AF65-F5344CB8AC3E}">
        <p14:creationId xmlns:p14="http://schemas.microsoft.com/office/powerpoint/2010/main" val="2760217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774E44-8132-7ADD-3CA1-EA2A1A9BAA0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6D929BD-5A11-3E6F-6EA9-2D24F35EDFAC}"/>
              </a:ext>
            </a:extLst>
          </p:cNvPr>
          <p:cNvSpPr>
            <a:spLocks noGrp="1"/>
          </p:cNvSpPr>
          <p:nvPr>
            <p:ph type="ctrTitle"/>
          </p:nvPr>
        </p:nvSpPr>
        <p:spPr>
          <a:xfrm>
            <a:off x="1524000" y="851338"/>
            <a:ext cx="9144000" cy="3184633"/>
          </a:xfrm>
        </p:spPr>
        <p:txBody>
          <a:bodyPr>
            <a:normAutofit fontScale="90000"/>
          </a:bodyPr>
          <a:lstStyle/>
          <a:p>
            <a:pPr rtl="0">
              <a:spcBef>
                <a:spcPts val="0"/>
              </a:spcBef>
              <a:spcAft>
                <a:spcPts val="800"/>
              </a:spcAft>
            </a:pPr>
            <a:r>
              <a:rPr lang="en-US" sz="4400" b="1" i="0" u="none" strike="noStrike" dirty="0">
                <a:solidFill>
                  <a:schemeClr val="bg1"/>
                </a:solidFill>
                <a:effectLst/>
                <a:latin typeface="Aharoni" panose="020B0604020202020204" pitchFamily="2" charset="-79"/>
                <a:cs typeface="Aharoni" panose="020B0604020202020204" pitchFamily="2" charset="-79"/>
              </a:rPr>
              <a:t>What Is Information Technology? A Beginner’s Guide to the World of IT</a:t>
            </a:r>
            <a:br>
              <a:rPr lang="en-US" sz="4400" b="0" dirty="0">
                <a:effectLst/>
              </a:rPr>
            </a:br>
            <a:br>
              <a:rPr lang="en-US" dirty="0"/>
            </a:br>
            <a:endParaRPr lang="en-US" dirty="0"/>
          </a:p>
        </p:txBody>
      </p:sp>
      <p:sp>
        <p:nvSpPr>
          <p:cNvPr id="3" name="Subtitle 2">
            <a:extLst>
              <a:ext uri="{FF2B5EF4-FFF2-40B4-BE49-F238E27FC236}">
                <a16:creationId xmlns:a16="http://schemas.microsoft.com/office/drawing/2014/main" id="{47B4DA30-D1FC-FA17-4EC8-CD1A91C18F9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867228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7103D1-9D09-62B5-06D2-01CA36A2C827}"/>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BAAF9C-7165-C855-9991-F6D3969BF24E}"/>
              </a:ext>
            </a:extLst>
          </p:cNvPr>
          <p:cNvSpPr>
            <a:spLocks noGrp="1"/>
          </p:cNvSpPr>
          <p:nvPr>
            <p:ph type="title"/>
          </p:nvPr>
        </p:nvSpPr>
        <p:spPr>
          <a:xfrm>
            <a:off x="838200" y="365125"/>
            <a:ext cx="10515600" cy="5594241"/>
          </a:xfrm>
        </p:spPr>
        <p:txBody>
          <a:bodyPr>
            <a:normAutofit fontScale="90000"/>
          </a:bodyPr>
          <a:lstStyle/>
          <a:p>
            <a:pPr rtl="0">
              <a:spcBef>
                <a:spcPts val="0"/>
              </a:spcBef>
              <a:spcAft>
                <a:spcPts val="800"/>
              </a:spcAft>
            </a:pPr>
            <a:r>
              <a:rPr lang="en-US" sz="4000" b="1" i="0" u="none" strike="noStrike" dirty="0">
                <a:solidFill>
                  <a:schemeClr val="bg1"/>
                </a:solidFill>
                <a:effectLst/>
                <a:latin typeface="Calibri" panose="020F0502020204030204" pitchFamily="34" charset="0"/>
              </a:rPr>
              <a:t>Cybersecurity</a:t>
            </a:r>
            <a:br>
              <a:rPr lang="en-US" sz="4000" b="0" dirty="0">
                <a:solidFill>
                  <a:schemeClr val="bg1"/>
                </a:solidFill>
                <a:effectLst/>
              </a:rPr>
            </a:br>
            <a:r>
              <a:rPr lang="en-US" sz="4000" b="0" i="0" u="none" strike="noStrike" dirty="0" err="1">
                <a:solidFill>
                  <a:schemeClr val="bg1"/>
                </a:solidFill>
                <a:effectLst/>
                <a:latin typeface="Calibri" panose="020F0502020204030204" pitchFamily="34" charset="0"/>
              </a:rPr>
              <a:t>Cybersecurity</a:t>
            </a:r>
            <a:r>
              <a:rPr lang="en-US" sz="4000" b="0" i="0" u="none" strike="noStrike" dirty="0">
                <a:solidFill>
                  <a:schemeClr val="bg1"/>
                </a:solidFill>
                <a:effectLst/>
                <a:latin typeface="Calibri" panose="020F0502020204030204" pitchFamily="34" charset="0"/>
              </a:rPr>
              <a:t>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br>
              <a:rPr lang="en-US" sz="4000" b="0" dirty="0">
                <a:solidFill>
                  <a:schemeClr val="bg1"/>
                </a:solidFill>
                <a:effectLst/>
              </a:rPr>
            </a:br>
            <a:br>
              <a:rPr lang="en-US" dirty="0"/>
            </a:br>
            <a:endParaRPr lang="en-US" dirty="0"/>
          </a:p>
        </p:txBody>
      </p:sp>
      <p:sp>
        <p:nvSpPr>
          <p:cNvPr id="3" name="Content Placeholder 2">
            <a:extLst>
              <a:ext uri="{FF2B5EF4-FFF2-40B4-BE49-F238E27FC236}">
                <a16:creationId xmlns:a16="http://schemas.microsoft.com/office/drawing/2014/main" id="{0157294E-C8FF-9B6A-44E6-AE3B9539FCA0}"/>
              </a:ext>
            </a:extLst>
          </p:cNvPr>
          <p:cNvSpPr>
            <a:spLocks noGrp="1"/>
          </p:cNvSpPr>
          <p:nvPr>
            <p:ph idx="1"/>
          </p:nvPr>
        </p:nvSpPr>
        <p:spPr>
          <a:xfrm>
            <a:off x="838200" y="5328745"/>
            <a:ext cx="10515600" cy="848218"/>
          </a:xfrm>
        </p:spPr>
        <p:txBody>
          <a:bodyPr/>
          <a:lstStyle/>
          <a:p>
            <a:endParaRPr lang="en-US" dirty="0"/>
          </a:p>
        </p:txBody>
      </p:sp>
    </p:spTree>
    <p:extLst>
      <p:ext uri="{BB962C8B-B14F-4D97-AF65-F5344CB8AC3E}">
        <p14:creationId xmlns:p14="http://schemas.microsoft.com/office/powerpoint/2010/main" val="21574551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NA Powerpoint PPT Background « PPT Backgrounds Templates">
            <a:extLst>
              <a:ext uri="{FF2B5EF4-FFF2-40B4-BE49-F238E27FC236}">
                <a16:creationId xmlns:a16="http://schemas.microsoft.com/office/drawing/2014/main" id="{BA776813-FA53-D7D8-2DA3-99A3A0A73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A7BECE-7066-5C24-41FC-FA3219667CD2}"/>
              </a:ext>
            </a:extLst>
          </p:cNvPr>
          <p:cNvSpPr>
            <a:spLocks noGrp="1"/>
          </p:cNvSpPr>
          <p:nvPr>
            <p:ph type="title"/>
          </p:nvPr>
        </p:nvSpPr>
        <p:spPr>
          <a:xfrm>
            <a:off x="838200" y="346841"/>
            <a:ext cx="10515600" cy="5943599"/>
          </a:xfrm>
        </p:spPr>
        <p:txBody>
          <a:bodyPr>
            <a:normAutofit/>
          </a:bodyPr>
          <a:lstStyle/>
          <a:p>
            <a:pPr rtl="0">
              <a:spcBef>
                <a:spcPts val="0"/>
              </a:spcBef>
              <a:spcAft>
                <a:spcPts val="800"/>
              </a:spcAft>
            </a:pPr>
            <a:r>
              <a:rPr lang="en-US" sz="4000" b="0" i="0" u="none" strike="noStrike" dirty="0">
                <a:solidFill>
                  <a:schemeClr val="bg1"/>
                </a:solidFill>
                <a:effectLst/>
                <a:latin typeface="Calibri" panose="020F050202020403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br>
              <a:rPr lang="en-US" sz="2800" b="0" dirty="0">
                <a:solidFill>
                  <a:schemeClr val="bg1"/>
                </a:solidFill>
                <a:effectLst/>
              </a:rPr>
            </a:br>
            <a:br>
              <a:rPr lang="en-US" dirty="0"/>
            </a:br>
            <a:endParaRPr lang="en-US" dirty="0"/>
          </a:p>
        </p:txBody>
      </p:sp>
      <p:sp>
        <p:nvSpPr>
          <p:cNvPr id="3" name="Content Placeholder 2">
            <a:extLst>
              <a:ext uri="{FF2B5EF4-FFF2-40B4-BE49-F238E27FC236}">
                <a16:creationId xmlns:a16="http://schemas.microsoft.com/office/drawing/2014/main" id="{FA55193D-650E-80C5-1045-ECBBE7C07CF8}"/>
              </a:ext>
            </a:extLst>
          </p:cNvPr>
          <p:cNvSpPr>
            <a:spLocks noGrp="1"/>
          </p:cNvSpPr>
          <p:nvPr>
            <p:ph idx="1"/>
          </p:nvPr>
        </p:nvSpPr>
        <p:spPr>
          <a:xfrm>
            <a:off x="838200" y="5155324"/>
            <a:ext cx="4017579" cy="1021638"/>
          </a:xfrm>
        </p:spPr>
        <p:txBody>
          <a:bodyPr/>
          <a:lstStyle/>
          <a:p>
            <a:pPr marL="0" indent="0">
              <a:buNone/>
            </a:pPr>
            <a:endParaRPr lang="en-US" dirty="0"/>
          </a:p>
        </p:txBody>
      </p:sp>
    </p:spTree>
    <p:extLst>
      <p:ext uri="{BB962C8B-B14F-4D97-AF65-F5344CB8AC3E}">
        <p14:creationId xmlns:p14="http://schemas.microsoft.com/office/powerpoint/2010/main" val="9199572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F646C1-451D-E216-0757-795F6E55C79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17CB338-8B0F-D97D-CAA4-D411EB10B157}"/>
              </a:ext>
            </a:extLst>
          </p:cNvPr>
          <p:cNvSpPr>
            <a:spLocks noGrp="1"/>
          </p:cNvSpPr>
          <p:nvPr>
            <p:ph type="title"/>
          </p:nvPr>
        </p:nvSpPr>
        <p:spPr>
          <a:xfrm>
            <a:off x="838200" y="365125"/>
            <a:ext cx="10515600" cy="6650530"/>
          </a:xfrm>
        </p:spPr>
        <p:txBody>
          <a:bodyPr>
            <a:normAutofit fontScale="90000"/>
          </a:bodyPr>
          <a:lstStyle/>
          <a:p>
            <a:pPr rtl="0">
              <a:spcBef>
                <a:spcPts val="0"/>
              </a:spcBef>
              <a:spcAft>
                <a:spcPts val="800"/>
              </a:spcAft>
            </a:pPr>
            <a:r>
              <a:rPr lang="en-US" sz="4000" b="1" i="0" u="none" strike="noStrike" dirty="0">
                <a:solidFill>
                  <a:schemeClr val="bg1"/>
                </a:solidFill>
                <a:effectLst/>
                <a:latin typeface="Calibri" panose="020F0502020204030204" pitchFamily="34" charset="0"/>
              </a:rPr>
              <a:t>What is information technology and what does it encompass?</a:t>
            </a: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The most basic information technology definition is that it's the application of technology to solve business or organizational problems on a broad scale.</a:t>
            </a: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br>
              <a:rPr lang="en-US" sz="4000" b="0" dirty="0">
                <a:solidFill>
                  <a:schemeClr val="bg1"/>
                </a:solidFill>
                <a:effectLst/>
              </a:rPr>
            </a:br>
            <a:br>
              <a:rPr lang="en-US" dirty="0"/>
            </a:br>
            <a:endParaRPr lang="en-US" dirty="0"/>
          </a:p>
        </p:txBody>
      </p:sp>
      <p:sp>
        <p:nvSpPr>
          <p:cNvPr id="3" name="Content Placeholder 2">
            <a:extLst>
              <a:ext uri="{FF2B5EF4-FFF2-40B4-BE49-F238E27FC236}">
                <a16:creationId xmlns:a16="http://schemas.microsoft.com/office/drawing/2014/main" id="{BDB8FFBB-C16F-65BC-B5CA-FC4D2AE662CD}"/>
              </a:ext>
            </a:extLst>
          </p:cNvPr>
          <p:cNvSpPr>
            <a:spLocks noGrp="1"/>
          </p:cNvSpPr>
          <p:nvPr>
            <p:ph idx="1"/>
          </p:nvPr>
        </p:nvSpPr>
        <p:spPr>
          <a:xfrm flipV="1">
            <a:off x="838200" y="6176962"/>
            <a:ext cx="10071538" cy="681037"/>
          </a:xfrm>
        </p:spPr>
        <p:txBody>
          <a:bodyPr/>
          <a:lstStyle/>
          <a:p>
            <a:endParaRPr lang="en-US" dirty="0"/>
          </a:p>
        </p:txBody>
      </p:sp>
    </p:spTree>
    <p:extLst>
      <p:ext uri="{BB962C8B-B14F-4D97-AF65-F5344CB8AC3E}">
        <p14:creationId xmlns:p14="http://schemas.microsoft.com/office/powerpoint/2010/main" val="35386019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A217B4-E49F-A536-6C0C-74907BD6AE8E}"/>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47470E-BD3A-BACE-0ADA-F01514042D58}"/>
              </a:ext>
            </a:extLst>
          </p:cNvPr>
          <p:cNvSpPr>
            <a:spLocks noGrp="1"/>
          </p:cNvSpPr>
          <p:nvPr>
            <p:ph type="title"/>
          </p:nvPr>
        </p:nvSpPr>
        <p:spPr>
          <a:xfrm>
            <a:off x="838200" y="1144588"/>
            <a:ext cx="10515600" cy="5524226"/>
          </a:xfrm>
        </p:spPr>
        <p:txBody>
          <a:bodyPr>
            <a:normAutofit fontScale="90000"/>
          </a:bodyPr>
          <a:lstStyle/>
          <a:p>
            <a:pPr rtl="0">
              <a:spcBef>
                <a:spcPts val="0"/>
              </a:spcBef>
              <a:spcAft>
                <a:spcPts val="800"/>
              </a:spcAft>
            </a:pPr>
            <a:r>
              <a:rPr lang="en-US" sz="4000" b="0" i="0" u="none" strike="noStrike" dirty="0">
                <a:solidFill>
                  <a:schemeClr val="bg1"/>
                </a:solidFill>
                <a:effectLst/>
                <a:latin typeface="Aharoni" panose="02010803020104030203" pitchFamily="2" charset="-79"/>
                <a:cs typeface="Aharoni" panose="02010803020104030203" pitchFamily="2" charset="-79"/>
              </a:rPr>
              <a:t>What’s the difference between hardware and software?</a:t>
            </a: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You know that working with hardware and software is a large part of an IT department's work, but what counts as hardware? And what’s software? Let’s break down this important distinction.</a:t>
            </a: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F90626FE-4173-ADCB-F3A9-6936D3D06DBE}"/>
              </a:ext>
            </a:extLst>
          </p:cNvPr>
          <p:cNvSpPr>
            <a:spLocks noGrp="1"/>
          </p:cNvSpPr>
          <p:nvPr>
            <p:ph idx="1"/>
          </p:nvPr>
        </p:nvSpPr>
        <p:spPr>
          <a:xfrm>
            <a:off x="838200" y="5864771"/>
            <a:ext cx="10515600" cy="312191"/>
          </a:xfrm>
        </p:spPr>
        <p:txBody>
          <a:bodyPr>
            <a:normAutofit fontScale="62500" lnSpcReduction="20000"/>
          </a:bodyPr>
          <a:lstStyle/>
          <a:p>
            <a:endParaRPr lang="en-US" dirty="0"/>
          </a:p>
        </p:txBody>
      </p:sp>
    </p:spTree>
    <p:extLst>
      <p:ext uri="{BB962C8B-B14F-4D97-AF65-F5344CB8AC3E}">
        <p14:creationId xmlns:p14="http://schemas.microsoft.com/office/powerpoint/2010/main" val="364675684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E8FF30-3BE7-849E-5495-B76B43E556F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E4836B-49B2-6220-03D0-B42F0B7C69CA}"/>
              </a:ext>
            </a:extLst>
          </p:cNvPr>
          <p:cNvSpPr>
            <a:spLocks noGrp="1"/>
          </p:cNvSpPr>
          <p:nvPr>
            <p:ph type="title"/>
          </p:nvPr>
        </p:nvSpPr>
        <p:spPr>
          <a:xfrm>
            <a:off x="838200" y="365125"/>
            <a:ext cx="10515600" cy="6492875"/>
          </a:xfrm>
        </p:spPr>
        <p:txBody>
          <a:bodyPr>
            <a:normAutofit fontScale="90000"/>
          </a:bodyPr>
          <a:lstStyle/>
          <a:p>
            <a:pPr rtl="0">
              <a:spcBef>
                <a:spcPts val="0"/>
              </a:spcBef>
              <a:spcAft>
                <a:spcPts val="800"/>
              </a:spcAft>
            </a:pPr>
            <a:r>
              <a:rPr lang="en-US" sz="4000" b="0" i="0" u="none" strike="noStrike" dirty="0">
                <a:solidFill>
                  <a:schemeClr val="bg1"/>
                </a:solidFill>
                <a:effectLst/>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br>
              <a:rPr lang="en-US" sz="4000" b="0" i="0" u="none" strike="noStrike" dirty="0">
                <a:solidFill>
                  <a:schemeClr val="bg1"/>
                </a:solidFill>
                <a:effectLst/>
                <a:latin typeface="Calibri" panose="020F0502020204030204" pitchFamily="34" charset="0"/>
              </a:rPr>
            </a:b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br>
              <a:rPr lang="en-US" sz="4000" b="0" dirty="0">
                <a:solidFill>
                  <a:schemeClr val="bg1"/>
                </a:solidFill>
                <a:effectLst/>
              </a:rPr>
            </a:br>
            <a:br>
              <a:rPr lang="en-US" dirty="0"/>
            </a:br>
            <a:endParaRPr lang="en-US" dirty="0"/>
          </a:p>
        </p:txBody>
      </p:sp>
      <p:sp>
        <p:nvSpPr>
          <p:cNvPr id="3" name="Content Placeholder 2">
            <a:extLst>
              <a:ext uri="{FF2B5EF4-FFF2-40B4-BE49-F238E27FC236}">
                <a16:creationId xmlns:a16="http://schemas.microsoft.com/office/drawing/2014/main" id="{542655F3-6D4C-25AD-D9EE-A2C1E7588F4A}"/>
              </a:ext>
            </a:extLst>
          </p:cNvPr>
          <p:cNvSpPr>
            <a:spLocks noGrp="1"/>
          </p:cNvSpPr>
          <p:nvPr>
            <p:ph idx="1"/>
          </p:nvPr>
        </p:nvSpPr>
        <p:spPr>
          <a:xfrm>
            <a:off x="838200" y="5990897"/>
            <a:ext cx="4648200" cy="186066"/>
          </a:xfrm>
        </p:spPr>
        <p:txBody>
          <a:bodyPr>
            <a:normAutofit fontScale="25000" lnSpcReduction="20000"/>
          </a:bodyPr>
          <a:lstStyle/>
          <a:p>
            <a:endParaRPr lang="en-US" dirty="0"/>
          </a:p>
        </p:txBody>
      </p:sp>
    </p:spTree>
    <p:extLst>
      <p:ext uri="{BB962C8B-B14F-4D97-AF65-F5344CB8AC3E}">
        <p14:creationId xmlns:p14="http://schemas.microsoft.com/office/powerpoint/2010/main" val="5742879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2203F1-64C2-5FAE-FFA8-624CFCE842C7}"/>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A64F88-A0E8-3A77-771D-F5135A8D2255}"/>
              </a:ext>
            </a:extLst>
          </p:cNvPr>
          <p:cNvSpPr>
            <a:spLocks noGrp="1"/>
          </p:cNvSpPr>
          <p:nvPr>
            <p:ph type="title"/>
          </p:nvPr>
        </p:nvSpPr>
        <p:spPr>
          <a:xfrm>
            <a:off x="838200" y="365125"/>
            <a:ext cx="10515600" cy="6745123"/>
          </a:xfrm>
        </p:spPr>
        <p:txBody>
          <a:bodyPr>
            <a:normAutofit fontScale="90000"/>
          </a:bodyPr>
          <a:lstStyle/>
          <a:p>
            <a:pPr rtl="0">
              <a:spcBef>
                <a:spcPts val="0"/>
              </a:spcBef>
              <a:spcAft>
                <a:spcPts val="800"/>
              </a:spcAft>
            </a:pPr>
            <a:r>
              <a:rPr lang="en-US" sz="4000" b="0" i="0" u="none" strike="noStrike" dirty="0">
                <a:solidFill>
                  <a:schemeClr val="bg1"/>
                </a:solidFill>
                <a:effectLst/>
                <a:latin typeface="Aharoni" panose="02010803020104030203" pitchFamily="2" charset="-79"/>
                <a:cs typeface="Aharoni" panose="02010803020104030203" pitchFamily="2" charset="-79"/>
              </a:rPr>
              <a:t>Why is information technology so important?</a:t>
            </a: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br>
              <a:rPr lang="en-US" sz="4000" b="0" dirty="0">
                <a:solidFill>
                  <a:schemeClr val="bg1"/>
                </a:solidFill>
                <a:effectLst/>
              </a:rPr>
            </a:br>
            <a:br>
              <a:rPr lang="en-US" dirty="0"/>
            </a:br>
            <a:endParaRPr lang="en-US" dirty="0"/>
          </a:p>
        </p:txBody>
      </p:sp>
      <p:sp>
        <p:nvSpPr>
          <p:cNvPr id="3" name="Content Placeholder 2">
            <a:extLst>
              <a:ext uri="{FF2B5EF4-FFF2-40B4-BE49-F238E27FC236}">
                <a16:creationId xmlns:a16="http://schemas.microsoft.com/office/drawing/2014/main" id="{7E0B408B-6BB3-DFD9-D491-29A52098435E}"/>
              </a:ext>
            </a:extLst>
          </p:cNvPr>
          <p:cNvSpPr>
            <a:spLocks noGrp="1"/>
          </p:cNvSpPr>
          <p:nvPr>
            <p:ph idx="1"/>
          </p:nvPr>
        </p:nvSpPr>
        <p:spPr>
          <a:xfrm flipV="1">
            <a:off x="838200" y="6176963"/>
            <a:ext cx="10515600" cy="315912"/>
          </a:xfrm>
        </p:spPr>
        <p:txBody>
          <a:bodyPr>
            <a:normAutofit fontScale="62500" lnSpcReduction="20000"/>
          </a:bodyPr>
          <a:lstStyle/>
          <a:p>
            <a:endParaRPr lang="en-US" dirty="0"/>
          </a:p>
        </p:txBody>
      </p:sp>
    </p:spTree>
    <p:extLst>
      <p:ext uri="{BB962C8B-B14F-4D97-AF65-F5344CB8AC3E}">
        <p14:creationId xmlns:p14="http://schemas.microsoft.com/office/powerpoint/2010/main" val="25387378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DF1E13-1BAA-3BA1-2B18-784A234645B7}"/>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7E86B7E-FC07-029B-3BCE-B1219AE28972}"/>
              </a:ext>
            </a:extLst>
          </p:cNvPr>
          <p:cNvSpPr>
            <a:spLocks noGrp="1"/>
          </p:cNvSpPr>
          <p:nvPr>
            <p:ph type="title"/>
          </p:nvPr>
        </p:nvSpPr>
        <p:spPr>
          <a:xfrm>
            <a:off x="838200" y="365125"/>
            <a:ext cx="10515600" cy="3702378"/>
          </a:xfrm>
        </p:spPr>
        <p:txBody>
          <a:bodyPr>
            <a:normAutofit fontScale="90000"/>
          </a:bodyPr>
          <a:lstStyle/>
          <a:p>
            <a:pPr rtl="0">
              <a:spcBef>
                <a:spcPts val="0"/>
              </a:spcBef>
              <a:spcAft>
                <a:spcPts val="800"/>
              </a:spcAft>
            </a:pPr>
            <a:r>
              <a:rPr lang="en-US" sz="4000" b="1" i="0" u="none" strike="noStrike" dirty="0">
                <a:solidFill>
                  <a:schemeClr val="bg1"/>
                </a:solidFill>
                <a:effectLst/>
                <a:latin typeface="Calibri" panose="020F0502020204030204" pitchFamily="34" charset="0"/>
              </a:rPr>
              <a:t>Data overload issues</a:t>
            </a: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Businesses need to process huge amounts of data. This requires large amounts of data processing and power, sophisticated software and human analytical skills.</a:t>
            </a:r>
            <a:br>
              <a:rPr lang="en-US" sz="4000" b="0" dirty="0">
                <a:solidFill>
                  <a:schemeClr val="bg1"/>
                </a:solidFill>
                <a:effectLst/>
              </a:rPr>
            </a:br>
            <a:br>
              <a:rPr lang="en-US" dirty="0"/>
            </a:br>
            <a:endParaRPr lang="en-US" dirty="0"/>
          </a:p>
        </p:txBody>
      </p:sp>
      <p:sp>
        <p:nvSpPr>
          <p:cNvPr id="3" name="Content Placeholder 2">
            <a:extLst>
              <a:ext uri="{FF2B5EF4-FFF2-40B4-BE49-F238E27FC236}">
                <a16:creationId xmlns:a16="http://schemas.microsoft.com/office/drawing/2014/main" id="{114B9657-F08F-C954-FB31-41A72B74FF6A}"/>
              </a:ext>
            </a:extLst>
          </p:cNvPr>
          <p:cNvSpPr>
            <a:spLocks noGrp="1"/>
          </p:cNvSpPr>
          <p:nvPr>
            <p:ph idx="1"/>
          </p:nvPr>
        </p:nvSpPr>
        <p:spPr>
          <a:xfrm>
            <a:off x="838200" y="3594537"/>
            <a:ext cx="10515600" cy="2582425"/>
          </a:xfrm>
        </p:spPr>
        <p:txBody>
          <a:bodyPr>
            <a:normAutofit fontScale="92500" lnSpcReduction="20000"/>
          </a:bodyPr>
          <a:lstStyle/>
          <a:p>
            <a:pPr marL="0" indent="0" algn="just" rtl="0">
              <a:spcBef>
                <a:spcPts val="0"/>
              </a:spcBef>
              <a:spcAft>
                <a:spcPts val="800"/>
              </a:spcAft>
              <a:buNone/>
            </a:pPr>
            <a:r>
              <a:rPr lang="en-US" sz="3600" b="1" i="0" u="none" strike="noStrike" dirty="0">
                <a:solidFill>
                  <a:schemeClr val="bg1"/>
                </a:solidFill>
                <a:effectLst/>
                <a:latin typeface="Calibri" panose="020F0502020204030204" pitchFamily="34" charset="0"/>
              </a:rPr>
              <a:t>Mobile and wireless usages</a:t>
            </a:r>
            <a:endParaRPr lang="en-US" sz="3600" b="0" dirty="0">
              <a:solidFill>
                <a:schemeClr val="bg1"/>
              </a:solidFill>
              <a:effectLst/>
            </a:endParaRPr>
          </a:p>
          <a:p>
            <a:pPr marL="0" indent="0" algn="just" rtl="0">
              <a:spcBef>
                <a:spcPts val="0"/>
              </a:spcBef>
              <a:spcAft>
                <a:spcPts val="800"/>
              </a:spcAft>
              <a:buNone/>
            </a:pPr>
            <a:r>
              <a:rPr lang="en-US" sz="3600" b="0" i="0" u="none" strike="noStrike" dirty="0">
                <a:solidFill>
                  <a:schemeClr val="bg1"/>
                </a:solidFill>
                <a:effectLst/>
                <a:latin typeface="Calibri" panose="020F0502020204030204" pitchFamily="34" charset="0"/>
              </a:rPr>
              <a:t>More employers are offering remote work options that require smartphones, tablets and laptops with wireless hotspots and roaming ability.</a:t>
            </a:r>
            <a:endParaRPr lang="en-US" sz="3600" b="0" dirty="0">
              <a:solidFill>
                <a:schemeClr val="bg1"/>
              </a:solidFill>
              <a:effectLst/>
            </a:endParaRPr>
          </a:p>
          <a:p>
            <a:br>
              <a:rPr lang="en-US" dirty="0"/>
            </a:br>
            <a:endParaRPr lang="en-US" dirty="0"/>
          </a:p>
        </p:txBody>
      </p:sp>
    </p:spTree>
    <p:extLst>
      <p:ext uri="{BB962C8B-B14F-4D97-AF65-F5344CB8AC3E}">
        <p14:creationId xmlns:p14="http://schemas.microsoft.com/office/powerpoint/2010/main" val="26481643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9445E7-789A-A914-F6EC-165BFE15DA0C}"/>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A7556F1-90D4-B9BE-90A5-22251E48F0F3}"/>
              </a:ext>
            </a:extLst>
          </p:cNvPr>
          <p:cNvSpPr>
            <a:spLocks noGrp="1"/>
          </p:cNvSpPr>
          <p:nvPr>
            <p:ph type="title"/>
          </p:nvPr>
        </p:nvSpPr>
        <p:spPr>
          <a:xfrm>
            <a:off x="838200" y="365125"/>
            <a:ext cx="10515600" cy="3607785"/>
          </a:xfrm>
        </p:spPr>
        <p:txBody>
          <a:bodyPr>
            <a:normAutofit fontScale="90000"/>
          </a:bodyPr>
          <a:lstStyle/>
          <a:p>
            <a:pPr rtl="0">
              <a:spcBef>
                <a:spcPts val="0"/>
              </a:spcBef>
              <a:spcAft>
                <a:spcPts val="800"/>
              </a:spcAft>
            </a:pPr>
            <a:r>
              <a:rPr lang="en-US" sz="4000" b="1" i="0" u="none" strike="noStrike" dirty="0">
                <a:solidFill>
                  <a:schemeClr val="bg1"/>
                </a:solidFill>
                <a:effectLst/>
                <a:latin typeface="Calibri" panose="020F0502020204030204" pitchFamily="34" charset="0"/>
              </a:rPr>
              <a:t>Cloud computing services</a:t>
            </a: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Most businesses no longer operate their own “server farms” to store massive amounts of data. Many businesses now work with cloud services—third-party hosting platforms that maintain that data.</a:t>
            </a:r>
            <a:br>
              <a:rPr lang="en-US" sz="4000" b="0" dirty="0">
                <a:solidFill>
                  <a:schemeClr val="bg1"/>
                </a:solidFill>
                <a:effectLst/>
              </a:rPr>
            </a:br>
            <a:br>
              <a:rPr lang="en-US" dirty="0"/>
            </a:br>
            <a:endParaRPr lang="en-US" dirty="0"/>
          </a:p>
        </p:txBody>
      </p:sp>
      <p:sp>
        <p:nvSpPr>
          <p:cNvPr id="3" name="Content Placeholder 2">
            <a:extLst>
              <a:ext uri="{FF2B5EF4-FFF2-40B4-BE49-F238E27FC236}">
                <a16:creationId xmlns:a16="http://schemas.microsoft.com/office/drawing/2014/main" id="{EA865734-FF2A-1699-F126-FDF0633D373B}"/>
              </a:ext>
            </a:extLst>
          </p:cNvPr>
          <p:cNvSpPr>
            <a:spLocks noGrp="1"/>
          </p:cNvSpPr>
          <p:nvPr>
            <p:ph idx="1"/>
          </p:nvPr>
        </p:nvSpPr>
        <p:spPr>
          <a:xfrm>
            <a:off x="838200" y="3428999"/>
            <a:ext cx="10515600" cy="2747963"/>
          </a:xfrm>
        </p:spPr>
        <p:txBody>
          <a:bodyPr>
            <a:normAutofit fontScale="92500" lnSpcReduction="10000"/>
          </a:bodyPr>
          <a:lstStyle/>
          <a:p>
            <a:pPr marL="0" indent="0" algn="just" rtl="0">
              <a:spcBef>
                <a:spcPts val="0"/>
              </a:spcBef>
              <a:spcAft>
                <a:spcPts val="800"/>
              </a:spcAft>
              <a:buNone/>
            </a:pPr>
            <a:r>
              <a:rPr lang="en-US" sz="3600" b="1" i="0" u="none" strike="noStrike" dirty="0">
                <a:solidFill>
                  <a:schemeClr val="bg1"/>
                </a:solidFill>
                <a:effectLst/>
                <a:latin typeface="Calibri" panose="020F0502020204030204" pitchFamily="34" charset="0"/>
              </a:rPr>
              <a:t>Video hosting and bandwidth issues</a:t>
            </a:r>
            <a:endParaRPr lang="en-US" sz="3600" b="0" dirty="0">
              <a:solidFill>
                <a:schemeClr val="bg1"/>
              </a:solidFill>
              <a:effectLst/>
            </a:endParaRPr>
          </a:p>
          <a:p>
            <a:pPr marL="0" indent="0" algn="just" rtl="0">
              <a:spcBef>
                <a:spcPts val="0"/>
              </a:spcBef>
              <a:spcAft>
                <a:spcPts val="800"/>
              </a:spcAft>
              <a:buNone/>
            </a:pPr>
            <a:r>
              <a:rPr lang="en-US" sz="3600" b="0" i="0" u="none" strike="noStrike" dirty="0">
                <a:solidFill>
                  <a:schemeClr val="bg1"/>
                </a:solidFill>
                <a:effectLst/>
                <a:latin typeface="Calibri" panose="020F0502020204030204" pitchFamily="34" charset="0"/>
              </a:rPr>
              <a:t>Videoconferencing solutions have become more and more popular, so more network bandwidth is needed to support them sufficiently.</a:t>
            </a:r>
            <a:endParaRPr lang="en-US" sz="3600" b="0" dirty="0">
              <a:solidFill>
                <a:schemeClr val="bg1"/>
              </a:solidFill>
              <a:effectLst/>
            </a:endParaRPr>
          </a:p>
          <a:p>
            <a:br>
              <a:rPr lang="en-US" dirty="0"/>
            </a:br>
            <a:endParaRPr lang="en-US" dirty="0"/>
          </a:p>
        </p:txBody>
      </p:sp>
    </p:spTree>
    <p:extLst>
      <p:ext uri="{BB962C8B-B14F-4D97-AF65-F5344CB8AC3E}">
        <p14:creationId xmlns:p14="http://schemas.microsoft.com/office/powerpoint/2010/main" val="5765882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197269-9BD1-E47F-FFE7-CF38E35D485D}"/>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5C5DC0-4730-53FA-1207-B444B9E5B44A}"/>
              </a:ext>
            </a:extLst>
          </p:cNvPr>
          <p:cNvSpPr>
            <a:spLocks noGrp="1"/>
          </p:cNvSpPr>
          <p:nvPr>
            <p:ph type="title"/>
          </p:nvPr>
        </p:nvSpPr>
        <p:spPr>
          <a:xfrm>
            <a:off x="838200" y="365125"/>
            <a:ext cx="10515600" cy="5184337"/>
          </a:xfrm>
        </p:spPr>
        <p:txBody>
          <a:bodyPr>
            <a:normAutofit/>
          </a:bodyPr>
          <a:lstStyle/>
          <a:p>
            <a:pPr rtl="0">
              <a:spcBef>
                <a:spcPts val="0"/>
              </a:spcBef>
              <a:spcAft>
                <a:spcPts val="800"/>
              </a:spcAft>
            </a:pPr>
            <a:r>
              <a:rPr lang="en-US" sz="4000" b="1" i="0" u="none" strike="noStrike" dirty="0">
                <a:solidFill>
                  <a:schemeClr val="bg1"/>
                </a:solidFill>
                <a:effectLst/>
                <a:latin typeface="Calibri" panose="020F0502020204030204" pitchFamily="34" charset="0"/>
              </a:rPr>
              <a:t>AI and machine learning</a:t>
            </a:r>
            <a:br>
              <a:rPr lang="en-US" sz="4000" b="0" dirty="0">
                <a:solidFill>
                  <a:schemeClr val="bg1"/>
                </a:solidFill>
                <a:effectLst/>
              </a:rPr>
            </a:br>
            <a:r>
              <a:rPr lang="en-US" sz="4000" b="0" i="0" u="none" strike="noStrike" dirty="0">
                <a:solidFill>
                  <a:schemeClr val="bg1"/>
                </a:solidFill>
                <a:effectLst/>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br>
              <a:rPr lang="en-US" sz="4000" b="0" dirty="0">
                <a:solidFill>
                  <a:schemeClr val="bg1"/>
                </a:solidFill>
                <a:effectLst/>
              </a:rPr>
            </a:br>
            <a:br>
              <a:rPr lang="en-US" dirty="0"/>
            </a:br>
            <a:endParaRPr lang="en-US" dirty="0"/>
          </a:p>
        </p:txBody>
      </p:sp>
      <p:sp>
        <p:nvSpPr>
          <p:cNvPr id="3" name="Content Placeholder 2">
            <a:extLst>
              <a:ext uri="{FF2B5EF4-FFF2-40B4-BE49-F238E27FC236}">
                <a16:creationId xmlns:a16="http://schemas.microsoft.com/office/drawing/2014/main" id="{BEBB3362-838A-DBDA-793B-69B95876B4A6}"/>
              </a:ext>
            </a:extLst>
          </p:cNvPr>
          <p:cNvSpPr>
            <a:spLocks noGrp="1"/>
          </p:cNvSpPr>
          <p:nvPr>
            <p:ph idx="1"/>
          </p:nvPr>
        </p:nvSpPr>
        <p:spPr>
          <a:xfrm>
            <a:off x="838200" y="5770179"/>
            <a:ext cx="10515600" cy="406783"/>
          </a:xfrm>
        </p:spPr>
        <p:txBody>
          <a:bodyPr>
            <a:normAutofit fontScale="92500" lnSpcReduction="20000"/>
          </a:bodyPr>
          <a:lstStyle/>
          <a:p>
            <a:endParaRPr lang="en-US" dirty="0"/>
          </a:p>
        </p:txBody>
      </p:sp>
    </p:spTree>
    <p:extLst>
      <p:ext uri="{BB962C8B-B14F-4D97-AF65-F5344CB8AC3E}">
        <p14:creationId xmlns:p14="http://schemas.microsoft.com/office/powerpoint/2010/main" val="38702499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638</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Calibri</vt:lpstr>
      <vt:lpstr>Calibri Light</vt:lpstr>
      <vt:lpstr>Office Theme</vt:lpstr>
      <vt:lpstr>What Is Information Technology? A Beginner’s Guide to the World of IT  </vt:lpstr>
      <vt:lpstr>For many people, information technology (IT) is basically synonymous with the people you call when you need help with a computer issue. While that view of information technology isn't totally wrong, it drastically understates the scope of this critical career field.  </vt:lpstr>
      <vt:lpstr>What is information technology and what does it encompass? The most basic information technology definition is that it's the application of technology to solve business or organizational problems on a broad scale. No matter their specific IT role, members of an IT department work with others to solve technology problems, both big and small. Information technology plays such a vital role in today's wireless world.  </vt:lpstr>
      <vt:lpstr>What’s the difference between hardware and software? You know that working with hardware and software is a large part of an IT department's work, but what counts as hardware? And what’s software? Let’s break down this important distinction. 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  </vt:lpstr>
      <vt:lpstr>Keep in mind though that some tablets and smaller laptops integrate items like a keyboard and a mouse within the device. Basically, hardware is any part, component or device related to computers, other devices and their networks that you can physically touch and manipulate.  Unlike hardware, software is not something you can physically change. Software encompasses all the data, application and programs stored electronically, like an operating system or a video-editing tool.  </vt:lpstr>
      <vt:lpstr>Why is information technology so important? 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  </vt:lpstr>
      <vt:lpstr>Data overload issues Businesses need to process huge amounts of data. This requires large amounts of data processing and power, sophisticated software and human analytical skills.  </vt:lpstr>
      <vt:lpstr>Cloud computing services Most businesses no longer operate their own “server farms” to store massive amounts of data. Many businesses now work with cloud services—third-party hosting platforms that maintain that data.  </vt:lpstr>
      <vt:lpstr>AI and machine learning Artificial intelligence (AI) and machine learning allow businesses to automate, scale up and use complicated models to anticipate everything from market changes to weather patterns. With the massive volume of data these days, AI is quickly becoming a mainstay in the business world.  </vt:lpstr>
      <vt:lpstr>Cybersecurity 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Information Technology? A Beginner’s Guide to the World of IT  </dc:title>
  <dc:creator>LAB3_PC2</dc:creator>
  <cp:lastModifiedBy>LAB3_PC2</cp:lastModifiedBy>
  <cp:revision>1</cp:revision>
  <dcterms:created xsi:type="dcterms:W3CDTF">2023-05-24T07:50:04Z</dcterms:created>
  <dcterms:modified xsi:type="dcterms:W3CDTF">2023-05-24T08:37:31Z</dcterms:modified>
</cp:coreProperties>
</file>