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9" r:id="rId2"/>
    <p:sldId id="260" r:id="rId3"/>
    <p:sldId id="261" r:id="rId4"/>
    <p:sldId id="262" r:id="rId5"/>
    <p:sldId id="264" r:id="rId6"/>
    <p:sldId id="334" r:id="rId7"/>
    <p:sldId id="335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7" r:id="rId20"/>
    <p:sldId id="379" r:id="rId21"/>
    <p:sldId id="665" r:id="rId22"/>
    <p:sldId id="664" r:id="rId23"/>
    <p:sldId id="381" r:id="rId24"/>
    <p:sldId id="382" r:id="rId25"/>
    <p:sldId id="383" r:id="rId26"/>
    <p:sldId id="6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31"/>
  </p:normalViewPr>
  <p:slideViewPr>
    <p:cSldViewPr>
      <p:cViewPr varScale="1">
        <p:scale>
          <a:sx n="157" d="100"/>
          <a:sy n="157" d="100"/>
        </p:scale>
        <p:origin x="7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83CDD-43A4-4F15-86B1-CB8C47945F28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3A828-9B20-40E4-A913-2589DDEC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teger_factor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50.003: Elements of Software Construction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altLang="zh-CN" dirty="0"/>
              <a:t>6</a:t>
            </a:r>
            <a:endParaRPr lang="en-US" dirty="0"/>
          </a:p>
          <a:p>
            <a:r>
              <a:rPr lang="en-SG" altLang="zh-CN" dirty="0"/>
              <a:t>Basics of Concurrency: Requirements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49687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thread1</a:t>
            </a:r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answer</a:t>
            </a:r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thread1</a:t>
            </a:r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answer</a:t>
            </a:r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1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thread1</a:t>
            </a:r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answer</a:t>
            </a:r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0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thread1</a:t>
            </a:r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answer</a:t>
            </a:r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thread1</a:t>
            </a:r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answer</a:t>
            </a:r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2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thread1</a:t>
            </a:r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answer</a:t>
            </a:r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19614" y="6172200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Which thread moves first is non-deterministic</a:t>
            </a:r>
          </a:p>
        </p:txBody>
      </p:sp>
    </p:spTree>
    <p:extLst>
      <p:ext uri="{BB962C8B-B14F-4D97-AF65-F5344CB8AC3E}">
        <p14:creationId xmlns:p14="http://schemas.microsoft.com/office/powerpoint/2010/main" val="113823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thread1</a:t>
            </a:r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answer</a:t>
            </a:r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8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thread1</a:t>
            </a:r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answer</a:t>
            </a:r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5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thread1</a:t>
            </a:r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thread2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answer</a:t>
            </a:r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value</a:t>
            </a:r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1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“implements Runnable” vs. “extends Thread”</a:t>
            </a:r>
          </a:p>
          <a:p>
            <a:pPr lvl="1"/>
            <a:r>
              <a:rPr lang="en-US" dirty="0"/>
              <a:t>Use Runnable that you can inherit other classes</a:t>
            </a:r>
          </a:p>
          <a:p>
            <a:pPr lvl="1"/>
            <a:r>
              <a:rPr lang="en-US" dirty="0"/>
              <a:t>Runnable allows better separation of the actual computation and thread control. 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572000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RunnableExample.java</a:t>
            </a:r>
          </a:p>
        </p:txBody>
      </p:sp>
    </p:spTree>
    <p:extLst>
      <p:ext uri="{BB962C8B-B14F-4D97-AF65-F5344CB8AC3E}">
        <p14:creationId xmlns:p14="http://schemas.microsoft.com/office/powerpoint/2010/main" val="169841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NSA intercepted a RSA-encrypted secrete message which tells the location of a terrorist act, we believe that the act is going to happen one week from now, we need your help in decrypting the message.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51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Given FactorPrime.java, write a program so that multi-threads factor the number at the same time. Print the factor as soon as it is found.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US" dirty="0"/>
              <a:t>Name Your Solution:</a:t>
            </a:r>
            <a:r>
              <a:rPr lang="zh-CN" altLang="en-US" dirty="0"/>
              <a:t> </a:t>
            </a:r>
            <a:r>
              <a:rPr lang="en-US" b="1" dirty="0" err="1"/>
              <a:t>FactorThreadNoInterrupt.java</a:t>
            </a:r>
            <a:r>
              <a:rPr lang="en-SG" b="1" dirty="0"/>
              <a:t>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0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1ADB-25A1-C990-73E7-5EB305E9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477000"/>
          </a:xfrm>
        </p:spPr>
        <p:txBody>
          <a:bodyPr numCol="2">
            <a:normAutofit fontScale="92500" lnSpcReduction="20000"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java.math.BigInteger</a:t>
            </a:r>
            <a:r>
              <a:rPr lang="en-US" sz="1600" dirty="0"/>
              <a:t>;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FactorThreadNoInterrupt</a:t>
            </a:r>
            <a:r>
              <a:rPr lang="en-US" sz="1600" dirty="0"/>
              <a:t> {</a:t>
            </a:r>
          </a:p>
          <a:p>
            <a:r>
              <a:rPr lang="en-US" sz="1600" dirty="0"/>
              <a:t>    public static final int </a:t>
            </a:r>
            <a:r>
              <a:rPr lang="en-US" sz="1600" dirty="0" err="1"/>
              <a:t>numberOfThreads</a:t>
            </a:r>
            <a:r>
              <a:rPr lang="en-US" sz="1600" dirty="0"/>
              <a:t> = 4;</a:t>
            </a:r>
          </a:p>
          <a:p>
            <a:r>
              <a:rPr lang="en-US" sz="1600" dirty="0"/>
              <a:t>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throws Exception {</a:t>
            </a:r>
          </a:p>
          <a:p>
            <a:r>
              <a:rPr lang="en-US" sz="1600" dirty="0"/>
              <a:t>        //http://</a:t>
            </a:r>
            <a:r>
              <a:rPr lang="en-US" sz="1600" dirty="0" err="1"/>
              <a:t>en.wikipedia.org</a:t>
            </a:r>
            <a:r>
              <a:rPr lang="en-US" sz="1600" dirty="0"/>
              <a:t>/wiki/</a:t>
            </a:r>
            <a:r>
              <a:rPr lang="en-US" sz="1600" dirty="0" err="1"/>
              <a:t>Fermat_number</a:t>
            </a:r>
            <a:endParaRPr lang="en-US" sz="1600" dirty="0"/>
          </a:p>
          <a:p>
            <a:r>
              <a:rPr lang="en-US" sz="1600" dirty="0"/>
              <a:t>       </a:t>
            </a:r>
            <a:r>
              <a:rPr lang="en-US" sz="1600" dirty="0" err="1"/>
              <a:t>BigInteger</a:t>
            </a:r>
            <a:r>
              <a:rPr lang="en-US" sz="1600" dirty="0"/>
              <a:t> n = new </a:t>
            </a:r>
            <a:r>
              <a:rPr lang="en-US" sz="1600" dirty="0" err="1"/>
              <a:t>BigInteger</a:t>
            </a:r>
            <a:r>
              <a:rPr lang="en-US" sz="1600" dirty="0"/>
              <a:t>("1127451830576035879");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FactorNoInterrupt</a:t>
            </a:r>
            <a:r>
              <a:rPr lang="en-US" sz="1600" dirty="0"/>
              <a:t>[] factors = new </a:t>
            </a:r>
            <a:r>
              <a:rPr lang="en-US" sz="1600" dirty="0" err="1"/>
              <a:t>FactorNoInterrupt</a:t>
            </a:r>
            <a:r>
              <a:rPr lang="en-US" sz="1600" dirty="0"/>
              <a:t>[</a:t>
            </a:r>
            <a:r>
              <a:rPr lang="en-US" sz="1600" dirty="0" err="1"/>
              <a:t>numberOfThreads</a:t>
            </a:r>
            <a:r>
              <a:rPr lang="en-US" sz="1600" dirty="0"/>
              <a:t>];</a:t>
            </a:r>
          </a:p>
          <a:p>
            <a:r>
              <a:rPr lang="en-US" sz="1600" dirty="0"/>
              <a:t>    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numberOfThreads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r>
              <a:rPr lang="en-US" sz="1600" dirty="0"/>
              <a:t>            factors[</a:t>
            </a:r>
            <a:r>
              <a:rPr lang="en-US" sz="1600" dirty="0" err="1"/>
              <a:t>i</a:t>
            </a:r>
            <a:r>
              <a:rPr lang="en-US" sz="1600" dirty="0"/>
              <a:t>] = new </a:t>
            </a:r>
            <a:r>
              <a:rPr lang="en-US" sz="1600" dirty="0" err="1"/>
              <a:t>FactorNoInterrupt</a:t>
            </a:r>
            <a:r>
              <a:rPr lang="en-US" sz="1600" dirty="0"/>
              <a:t>(n, </a:t>
            </a:r>
            <a:r>
              <a:rPr lang="en-US" sz="1600" dirty="0" err="1"/>
              <a:t>i</a:t>
            </a:r>
            <a:r>
              <a:rPr lang="en-US" sz="1600" dirty="0"/>
              <a:t> + 2, </a:t>
            </a:r>
            <a:r>
              <a:rPr lang="en-US" sz="1600" dirty="0" err="1"/>
              <a:t>numberOfThreads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factors[</a:t>
            </a:r>
            <a:r>
              <a:rPr lang="en-US" sz="1600" dirty="0" err="1"/>
              <a:t>i</a:t>
            </a:r>
            <a:r>
              <a:rPr lang="en-US" sz="1600" dirty="0"/>
              <a:t>].start();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numberOfThreads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r>
              <a:rPr lang="en-US" sz="1600" dirty="0"/>
              <a:t>            factors[</a:t>
            </a:r>
            <a:r>
              <a:rPr lang="en-US" sz="1600" dirty="0" err="1"/>
              <a:t>i</a:t>
            </a:r>
            <a:r>
              <a:rPr lang="en-US" sz="1600" dirty="0"/>
              <a:t>].join();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public static </a:t>
            </a:r>
            <a:r>
              <a:rPr lang="en-US" sz="1600" dirty="0" err="1"/>
              <a:t>BigInteger</a:t>
            </a:r>
            <a:r>
              <a:rPr lang="en-US" sz="1600" dirty="0"/>
              <a:t> </a:t>
            </a:r>
            <a:r>
              <a:rPr lang="en-US" sz="1600" dirty="0" err="1"/>
              <a:t>factorMultiThread</a:t>
            </a:r>
            <a:r>
              <a:rPr lang="en-US" sz="1600" dirty="0"/>
              <a:t>(</a:t>
            </a:r>
            <a:r>
              <a:rPr lang="en-US" sz="1600" dirty="0" err="1"/>
              <a:t>BigInteger</a:t>
            </a:r>
            <a:r>
              <a:rPr lang="en-US" sz="1600" dirty="0"/>
              <a:t> input)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BigInteger</a:t>
            </a:r>
            <a:r>
              <a:rPr lang="en-US" sz="1600" dirty="0"/>
              <a:t> result = null;</a:t>
            </a:r>
          </a:p>
          <a:p>
            <a:r>
              <a:rPr lang="en-US" sz="1600" dirty="0"/>
              <a:t>        return result;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FactorNoInterrupt</a:t>
            </a:r>
            <a:r>
              <a:rPr lang="en-US" sz="1600" dirty="0"/>
              <a:t> extends Thread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BigInteger</a:t>
            </a:r>
            <a:r>
              <a:rPr lang="en-US" sz="1600" dirty="0"/>
              <a:t> n;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BigInteger</a:t>
            </a:r>
            <a:r>
              <a:rPr lang="en-US" sz="1600" dirty="0"/>
              <a:t> </a:t>
            </a:r>
            <a:r>
              <a:rPr lang="en-US" sz="1600" dirty="0" err="1"/>
              <a:t>init</a:t>
            </a:r>
            <a:r>
              <a:rPr lang="en-US" sz="1600" dirty="0"/>
              <a:t>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BigInteger</a:t>
            </a:r>
            <a:r>
              <a:rPr lang="en-US" sz="1600" dirty="0"/>
              <a:t> </a:t>
            </a:r>
            <a:r>
              <a:rPr lang="en-US" sz="1600" dirty="0" err="1"/>
              <a:t>stepSize</a:t>
            </a:r>
            <a:r>
              <a:rPr lang="en-US" sz="1600" dirty="0"/>
              <a:t>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BigInteger</a:t>
            </a:r>
            <a:r>
              <a:rPr lang="en-US" sz="1600" dirty="0"/>
              <a:t> result;</a:t>
            </a:r>
          </a:p>
          <a:p>
            <a:endParaRPr lang="en-US" sz="1600" dirty="0"/>
          </a:p>
          <a:p>
            <a:r>
              <a:rPr lang="en-US" sz="1600" dirty="0"/>
              <a:t>    public </a:t>
            </a:r>
            <a:r>
              <a:rPr lang="en-US" sz="1600" dirty="0" err="1"/>
              <a:t>FactorNoInterrupt</a:t>
            </a:r>
            <a:r>
              <a:rPr lang="en-US" sz="1600" dirty="0"/>
              <a:t>(</a:t>
            </a:r>
            <a:r>
              <a:rPr lang="en-US" sz="1600" dirty="0" err="1"/>
              <a:t>BigInteger</a:t>
            </a:r>
            <a:r>
              <a:rPr lang="en-US" sz="1600" dirty="0"/>
              <a:t> n, int </a:t>
            </a:r>
            <a:r>
              <a:rPr lang="en-US" sz="1600" dirty="0" err="1"/>
              <a:t>init</a:t>
            </a:r>
            <a:r>
              <a:rPr lang="en-US" sz="1600" dirty="0"/>
              <a:t>, int </a:t>
            </a:r>
            <a:r>
              <a:rPr lang="en-US" sz="1600" dirty="0" err="1"/>
              <a:t>stepSize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this.n</a:t>
            </a:r>
            <a:r>
              <a:rPr lang="en-US" sz="1600" dirty="0"/>
              <a:t> = n;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this.init</a:t>
            </a:r>
            <a:r>
              <a:rPr lang="en-US" sz="1600" dirty="0"/>
              <a:t> = </a:t>
            </a:r>
            <a:r>
              <a:rPr lang="en-US" sz="1600" dirty="0" err="1"/>
              <a:t>BigInteger.valueOf</a:t>
            </a:r>
            <a:r>
              <a:rPr lang="en-US" sz="1600" dirty="0"/>
              <a:t>(</a:t>
            </a:r>
            <a:r>
              <a:rPr lang="en-US" sz="1600" dirty="0" err="1"/>
              <a:t>init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this.stepSize</a:t>
            </a:r>
            <a:r>
              <a:rPr lang="en-US" sz="1600" dirty="0"/>
              <a:t> = </a:t>
            </a:r>
            <a:r>
              <a:rPr lang="en-US" sz="1600" dirty="0" err="1"/>
              <a:t>BigInteger.valueOf</a:t>
            </a:r>
            <a:r>
              <a:rPr lang="en-US" sz="1600" dirty="0"/>
              <a:t>(</a:t>
            </a:r>
            <a:r>
              <a:rPr lang="en-US" sz="1600" dirty="0" err="1"/>
              <a:t>stepSize</a:t>
            </a:r>
            <a:r>
              <a:rPr lang="en-US" sz="1600" dirty="0"/>
              <a:t>);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  public void run()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BigInteger</a:t>
            </a:r>
            <a:r>
              <a:rPr lang="en-US" sz="1600" dirty="0"/>
              <a:t> zero = new </a:t>
            </a:r>
            <a:r>
              <a:rPr lang="en-US" sz="1600" dirty="0" err="1"/>
              <a:t>BigInteger</a:t>
            </a:r>
            <a:r>
              <a:rPr lang="en-US" sz="1600" dirty="0"/>
              <a:t>("0");</a:t>
            </a:r>
          </a:p>
          <a:p>
            <a:endParaRPr lang="en-US" sz="1600" dirty="0"/>
          </a:p>
          <a:p>
            <a:r>
              <a:rPr lang="en-US" sz="1600" dirty="0"/>
              <a:t>        while (</a:t>
            </a:r>
            <a:r>
              <a:rPr lang="en-US" sz="1600" dirty="0" err="1"/>
              <a:t>init.compareTo</a:t>
            </a:r>
            <a:r>
              <a:rPr lang="en-US" sz="1600" dirty="0"/>
              <a:t>(n) &lt; 0) {</a:t>
            </a:r>
          </a:p>
          <a:p>
            <a:r>
              <a:rPr lang="en-US" sz="1600" dirty="0"/>
              <a:t>            if (</a:t>
            </a:r>
            <a:r>
              <a:rPr lang="en-US" sz="1600" dirty="0" err="1"/>
              <a:t>n.remainder</a:t>
            </a:r>
            <a:r>
              <a:rPr lang="en-US" sz="1600" dirty="0"/>
              <a:t>(</a:t>
            </a:r>
            <a:r>
              <a:rPr lang="en-US" sz="1600" dirty="0" err="1"/>
              <a:t>init</a:t>
            </a:r>
            <a:r>
              <a:rPr lang="en-US" sz="1600" dirty="0"/>
              <a:t>).</a:t>
            </a:r>
            <a:r>
              <a:rPr lang="en-US" sz="1600" dirty="0" err="1"/>
              <a:t>compareTo</a:t>
            </a:r>
            <a:r>
              <a:rPr lang="en-US" sz="1600" dirty="0"/>
              <a:t>(zero) == 0) 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("Got it: " + </a:t>
            </a:r>
            <a:r>
              <a:rPr lang="en-US" sz="1600" dirty="0" err="1"/>
              <a:t>init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    break;</a:t>
            </a:r>
          </a:p>
          <a:p>
            <a:r>
              <a:rPr lang="en-US" sz="1600" dirty="0"/>
              <a:t>            }</a:t>
            </a:r>
          </a:p>
          <a:p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init</a:t>
            </a:r>
            <a:r>
              <a:rPr lang="en-US" sz="1600" dirty="0"/>
              <a:t> = </a:t>
            </a:r>
            <a:r>
              <a:rPr lang="en-US" sz="1600" dirty="0" err="1"/>
              <a:t>init.add</a:t>
            </a:r>
            <a:r>
              <a:rPr lang="en-US" sz="1600" dirty="0"/>
              <a:t>(</a:t>
            </a:r>
            <a:r>
              <a:rPr lang="en-US" sz="1600" dirty="0" err="1"/>
              <a:t>stepSize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5361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Stop a Thread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Given FactorPrime.java, write a program so that multi-threads factor the number at the same time. Print the factor as soon as it is found.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How do we stop a thread as soon as a factor has been found?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90161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Stop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</a:p>
          <a:p>
            <a:pPr lvl="1"/>
            <a:r>
              <a:rPr lang="en-US" dirty="0"/>
              <a:t>destroy() </a:t>
            </a:r>
          </a:p>
          <a:p>
            <a:pPr lvl="1"/>
            <a:r>
              <a:rPr lang="en-US" dirty="0"/>
              <a:t>or stop() </a:t>
            </a:r>
          </a:p>
          <a:p>
            <a:pPr lvl="1"/>
            <a:r>
              <a:rPr lang="en-US" dirty="0"/>
              <a:t>or stop(</a:t>
            </a:r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or suspend()</a:t>
            </a:r>
          </a:p>
          <a:p>
            <a:r>
              <a:rPr lang="en-US" dirty="0"/>
              <a:t>Yes</a:t>
            </a:r>
          </a:p>
          <a:p>
            <a:pPr lvl="1"/>
            <a:r>
              <a:rPr lang="en-US" dirty="0"/>
              <a:t>Interrupt()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1979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interrupt() results in Exception</a:t>
            </a:r>
          </a:p>
          <a:p>
            <a:r>
              <a:rPr lang="en-US" dirty="0"/>
              <a:t>Example 2: handle interrupt() explicitly in run() by checking </a:t>
            </a:r>
            <a:r>
              <a:rPr lang="en-US" dirty="0" err="1"/>
              <a:t>Thread.interrupted</a:t>
            </a:r>
            <a:r>
              <a:rPr lang="en-US" dirty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4642297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InterruptExample1.java and InterruptExample2.java</a:t>
            </a:r>
          </a:p>
        </p:txBody>
      </p:sp>
    </p:spTree>
    <p:extLst>
      <p:ext uri="{BB962C8B-B14F-4D97-AF65-F5344CB8AC3E}">
        <p14:creationId xmlns:p14="http://schemas.microsoft.com/office/powerpoint/2010/main" val="1621896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Continue with Exercise 1, modify your program such that once the factors are found, stop all threads as soon as possible by interrupting the threads.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Hints: Use a static Boolean variable found for communication between threads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your solution </a:t>
            </a:r>
            <a:r>
              <a:rPr lang="en-US" b="1" dirty="0" err="1"/>
              <a:t>FactorThread.java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17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A375-AA98-B09C-C23D-49BA7B25D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 numCol="2">
            <a:normAutofit fontScale="70000" lnSpcReduction="20000"/>
          </a:bodyPr>
          <a:lstStyle/>
          <a:p>
            <a:r>
              <a:rPr lang="en-US" sz="1300" dirty="0"/>
              <a:t>import </a:t>
            </a:r>
            <a:r>
              <a:rPr lang="en-US" sz="1300" dirty="0" err="1"/>
              <a:t>java.math.BigInteger</a:t>
            </a:r>
            <a:r>
              <a:rPr lang="en-US" sz="1300" dirty="0"/>
              <a:t>;</a:t>
            </a:r>
          </a:p>
          <a:p>
            <a:r>
              <a:rPr lang="en-US" sz="1300" dirty="0"/>
              <a:t>class Factor extends Thread {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BigInteger</a:t>
            </a:r>
            <a:r>
              <a:rPr lang="en-US" sz="1300" dirty="0"/>
              <a:t> n;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BigInteger</a:t>
            </a:r>
            <a:r>
              <a:rPr lang="en-US" sz="1300" dirty="0"/>
              <a:t> </a:t>
            </a:r>
            <a:r>
              <a:rPr lang="en-US" sz="1300" dirty="0" err="1"/>
              <a:t>init</a:t>
            </a:r>
            <a:r>
              <a:rPr lang="en-US" sz="1300" dirty="0"/>
              <a:t>;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BigInteger</a:t>
            </a:r>
            <a:r>
              <a:rPr lang="en-US" sz="1300" dirty="0"/>
              <a:t> </a:t>
            </a:r>
            <a:r>
              <a:rPr lang="en-US" sz="1300" dirty="0" err="1"/>
              <a:t>stepSize</a:t>
            </a:r>
            <a:r>
              <a:rPr lang="en-US" sz="1300" dirty="0"/>
              <a:t>;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BigInteger</a:t>
            </a:r>
            <a:r>
              <a:rPr lang="en-US" sz="1300" dirty="0"/>
              <a:t> result;</a:t>
            </a:r>
          </a:p>
          <a:p>
            <a:endParaRPr lang="en-US" sz="1300" dirty="0"/>
          </a:p>
          <a:p>
            <a:r>
              <a:rPr lang="en-US" sz="1300" dirty="0"/>
              <a:t>    public Factor(</a:t>
            </a:r>
            <a:r>
              <a:rPr lang="en-US" sz="1300" dirty="0" err="1"/>
              <a:t>BigInteger</a:t>
            </a:r>
            <a:r>
              <a:rPr lang="en-US" sz="1300" dirty="0"/>
              <a:t> n, int </a:t>
            </a:r>
            <a:r>
              <a:rPr lang="en-US" sz="1300" dirty="0" err="1"/>
              <a:t>init</a:t>
            </a:r>
            <a:r>
              <a:rPr lang="en-US" sz="1300" dirty="0"/>
              <a:t>, int </a:t>
            </a:r>
            <a:r>
              <a:rPr lang="en-US" sz="1300" dirty="0" err="1"/>
              <a:t>stepSize</a:t>
            </a:r>
            <a:r>
              <a:rPr lang="en-US" sz="1300" dirty="0"/>
              <a:t>) {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this.n</a:t>
            </a:r>
            <a:r>
              <a:rPr lang="en-US" sz="1300" dirty="0"/>
              <a:t> = n;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this.init</a:t>
            </a:r>
            <a:r>
              <a:rPr lang="en-US" sz="1300" dirty="0"/>
              <a:t> = </a:t>
            </a:r>
            <a:r>
              <a:rPr lang="en-US" sz="1300" dirty="0" err="1"/>
              <a:t>BigInteger.valueOf</a:t>
            </a:r>
            <a:r>
              <a:rPr lang="en-US" sz="1300" dirty="0"/>
              <a:t>(</a:t>
            </a:r>
            <a:r>
              <a:rPr lang="en-US" sz="1300" dirty="0" err="1"/>
              <a:t>init</a:t>
            </a:r>
            <a:r>
              <a:rPr lang="en-US" sz="1300" dirty="0"/>
              <a:t>);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this.stepSize</a:t>
            </a:r>
            <a:r>
              <a:rPr lang="en-US" sz="1300" dirty="0"/>
              <a:t> = </a:t>
            </a:r>
            <a:r>
              <a:rPr lang="en-US" sz="1300" dirty="0" err="1"/>
              <a:t>BigInteger.valueOf</a:t>
            </a:r>
            <a:r>
              <a:rPr lang="en-US" sz="1300" dirty="0"/>
              <a:t>(</a:t>
            </a:r>
            <a:r>
              <a:rPr lang="en-US" sz="1300" dirty="0" err="1"/>
              <a:t>stepSize</a:t>
            </a:r>
            <a:r>
              <a:rPr lang="en-US" sz="1300" dirty="0"/>
              <a:t>);</a:t>
            </a:r>
          </a:p>
          <a:p>
            <a:r>
              <a:rPr lang="en-US" sz="1300" dirty="0"/>
              <a:t>    }</a:t>
            </a:r>
          </a:p>
          <a:p>
            <a:endParaRPr lang="en-US" sz="1300" dirty="0"/>
          </a:p>
          <a:p>
            <a:r>
              <a:rPr lang="en-US" sz="1300" dirty="0"/>
              <a:t>    public void run() {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BigInteger</a:t>
            </a:r>
            <a:r>
              <a:rPr lang="en-US" sz="1300" dirty="0"/>
              <a:t> zero = new </a:t>
            </a:r>
            <a:r>
              <a:rPr lang="en-US" sz="1300" dirty="0" err="1"/>
              <a:t>BigInteger</a:t>
            </a:r>
            <a:r>
              <a:rPr lang="en-US" sz="1300" dirty="0"/>
              <a:t>("0");</a:t>
            </a:r>
          </a:p>
          <a:p>
            <a:endParaRPr lang="en-US" sz="1300" dirty="0"/>
          </a:p>
          <a:p>
            <a:r>
              <a:rPr lang="en-US" sz="1300" dirty="0"/>
              <a:t>        while (</a:t>
            </a:r>
            <a:r>
              <a:rPr lang="en-US" sz="1300" dirty="0" err="1"/>
              <a:t>init.compareTo</a:t>
            </a:r>
            <a:r>
              <a:rPr lang="en-US" sz="1300" dirty="0"/>
              <a:t>(n) &lt; 0) {</a:t>
            </a:r>
          </a:p>
          <a:p>
            <a:r>
              <a:rPr lang="en-US" sz="1300" dirty="0"/>
              <a:t>            if (</a:t>
            </a:r>
            <a:r>
              <a:rPr lang="en-US" sz="1300" dirty="0" err="1"/>
              <a:t>isInterrupted</a:t>
            </a:r>
            <a:r>
              <a:rPr lang="en-US" sz="1300" dirty="0"/>
              <a:t>()) {</a:t>
            </a:r>
          </a:p>
          <a:p>
            <a:r>
              <a:rPr lang="en-US" sz="1300" dirty="0"/>
              <a:t>                break;</a:t>
            </a:r>
          </a:p>
          <a:p>
            <a:r>
              <a:rPr lang="en-US" sz="1300" dirty="0"/>
              <a:t>            }</a:t>
            </a:r>
          </a:p>
          <a:p>
            <a:endParaRPr lang="en-US" sz="1300" dirty="0"/>
          </a:p>
          <a:p>
            <a:r>
              <a:rPr lang="en-US" sz="1300" dirty="0"/>
              <a:t>            if (</a:t>
            </a:r>
            <a:r>
              <a:rPr lang="en-US" sz="1300" dirty="0" err="1"/>
              <a:t>n.remainder</a:t>
            </a:r>
            <a:r>
              <a:rPr lang="en-US" sz="1300" dirty="0"/>
              <a:t>(</a:t>
            </a:r>
            <a:r>
              <a:rPr lang="en-US" sz="1300" dirty="0" err="1"/>
              <a:t>init</a:t>
            </a:r>
            <a:r>
              <a:rPr lang="en-US" sz="1300" dirty="0"/>
              <a:t>).</a:t>
            </a:r>
            <a:r>
              <a:rPr lang="en-US" sz="1300" dirty="0" err="1"/>
              <a:t>compareTo</a:t>
            </a:r>
            <a:r>
              <a:rPr lang="en-US" sz="1300" dirty="0"/>
              <a:t>(zero) == 0) {</a:t>
            </a:r>
          </a:p>
          <a:p>
            <a:r>
              <a:rPr lang="en-US" sz="1300" dirty="0"/>
              <a:t>                result = </a:t>
            </a:r>
            <a:r>
              <a:rPr lang="en-US" sz="1300" dirty="0" err="1"/>
              <a:t>init</a:t>
            </a:r>
            <a:r>
              <a:rPr lang="en-US" sz="1300" dirty="0"/>
              <a:t>;</a:t>
            </a:r>
          </a:p>
          <a:p>
            <a:r>
              <a:rPr lang="en-US" sz="1300" dirty="0"/>
              <a:t>                </a:t>
            </a:r>
            <a:r>
              <a:rPr lang="en-US" sz="1300" dirty="0" err="1"/>
              <a:t>FactorThread.found</a:t>
            </a:r>
            <a:r>
              <a:rPr lang="en-US" sz="1300" dirty="0"/>
              <a:t> = true;</a:t>
            </a:r>
          </a:p>
          <a:p>
            <a:r>
              <a:rPr lang="en-US" sz="1300" dirty="0"/>
              <a:t>                break;</a:t>
            </a:r>
          </a:p>
          <a:p>
            <a:r>
              <a:rPr lang="en-US" sz="1300" dirty="0"/>
              <a:t>            }</a:t>
            </a:r>
          </a:p>
          <a:p>
            <a:endParaRPr lang="en-US" sz="1300" dirty="0"/>
          </a:p>
          <a:p>
            <a:r>
              <a:rPr lang="en-US" sz="1300" dirty="0"/>
              <a:t>            </a:t>
            </a:r>
            <a:r>
              <a:rPr lang="en-US" sz="1300" dirty="0" err="1"/>
              <a:t>init</a:t>
            </a:r>
            <a:r>
              <a:rPr lang="en-US" sz="1300" dirty="0"/>
              <a:t> = </a:t>
            </a:r>
            <a:r>
              <a:rPr lang="en-US" sz="1300" dirty="0" err="1"/>
              <a:t>init.add</a:t>
            </a:r>
            <a:r>
              <a:rPr lang="en-US" sz="1300" dirty="0"/>
              <a:t>(</a:t>
            </a:r>
            <a:r>
              <a:rPr lang="en-US" sz="1300" dirty="0" err="1"/>
              <a:t>stepSize</a:t>
            </a:r>
            <a:r>
              <a:rPr lang="en-US" sz="1300" dirty="0"/>
              <a:t>);</a:t>
            </a:r>
          </a:p>
          <a:p>
            <a:r>
              <a:rPr lang="en-US" sz="1300" dirty="0"/>
              <a:t>        }</a:t>
            </a:r>
          </a:p>
          <a:p>
            <a:r>
              <a:rPr lang="en-US" sz="1300" dirty="0"/>
              <a:t>    }</a:t>
            </a:r>
          </a:p>
          <a:p>
            <a:endParaRPr lang="en-US" sz="1300" dirty="0"/>
          </a:p>
          <a:p>
            <a:r>
              <a:rPr lang="en-US" sz="1300" dirty="0"/>
              <a:t>    public </a:t>
            </a:r>
            <a:r>
              <a:rPr lang="en-US" sz="1300" dirty="0" err="1"/>
              <a:t>BigInteger</a:t>
            </a:r>
            <a:r>
              <a:rPr lang="en-US" sz="1300" dirty="0"/>
              <a:t> </a:t>
            </a:r>
            <a:r>
              <a:rPr lang="en-US" sz="1300" dirty="0" err="1"/>
              <a:t>getResult</a:t>
            </a:r>
            <a:r>
              <a:rPr lang="en-US" sz="1300" dirty="0"/>
              <a:t>() {</a:t>
            </a:r>
          </a:p>
          <a:p>
            <a:r>
              <a:rPr lang="en-US" sz="1300" dirty="0"/>
              <a:t>        return result;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}</a:t>
            </a:r>
          </a:p>
          <a:p>
            <a:endParaRPr lang="en-US" sz="1300" dirty="0"/>
          </a:p>
          <a:p>
            <a:r>
              <a:rPr lang="en-US" sz="1300" dirty="0"/>
              <a:t>public class </a:t>
            </a:r>
            <a:r>
              <a:rPr lang="en-US" sz="1300" dirty="0" err="1"/>
              <a:t>FactorThread</a:t>
            </a:r>
            <a:r>
              <a:rPr lang="en-US" sz="1300" dirty="0"/>
              <a:t> {</a:t>
            </a:r>
          </a:p>
          <a:p>
            <a:r>
              <a:rPr lang="en-US" sz="1300" dirty="0"/>
              <a:t>    public static final int </a:t>
            </a:r>
            <a:r>
              <a:rPr lang="en-US" sz="1300" dirty="0" err="1"/>
              <a:t>numberOfThreads</a:t>
            </a:r>
            <a:r>
              <a:rPr lang="en-US" sz="1300" dirty="0"/>
              <a:t> = 4;</a:t>
            </a:r>
          </a:p>
          <a:p>
            <a:r>
              <a:rPr lang="en-US" sz="1300" dirty="0"/>
              <a:t>    public static </a:t>
            </a:r>
            <a:r>
              <a:rPr lang="en-US" sz="1300" dirty="0" err="1"/>
              <a:t>boolean</a:t>
            </a:r>
            <a:r>
              <a:rPr lang="en-US" sz="1300" dirty="0"/>
              <a:t> found = false;</a:t>
            </a:r>
          </a:p>
          <a:p>
            <a:endParaRPr lang="en-US" sz="1300" dirty="0"/>
          </a:p>
          <a:p>
            <a:r>
              <a:rPr lang="en-US" sz="1300" dirty="0"/>
              <a:t>    public static void main(String[] </a:t>
            </a:r>
            <a:r>
              <a:rPr lang="en-US" sz="1300" dirty="0" err="1"/>
              <a:t>args</a:t>
            </a:r>
            <a:r>
              <a:rPr lang="en-US" sz="1300" dirty="0"/>
              <a:t>) throws Exception {</a:t>
            </a:r>
          </a:p>
          <a:p>
            <a:r>
              <a:rPr lang="en-US" sz="1300" dirty="0"/>
              <a:t>        //http://</a:t>
            </a:r>
            <a:r>
              <a:rPr lang="en-US" sz="1300" dirty="0" err="1"/>
              <a:t>en.wikipedia.org</a:t>
            </a:r>
            <a:r>
              <a:rPr lang="en-US" sz="1300" dirty="0"/>
              <a:t>/wiki/</a:t>
            </a:r>
            <a:r>
              <a:rPr lang="en-US" sz="1300" dirty="0" err="1"/>
              <a:t>Fermat_number</a:t>
            </a:r>
            <a:endParaRPr lang="en-US" sz="1300" dirty="0"/>
          </a:p>
          <a:p>
            <a:r>
              <a:rPr lang="en-US" sz="1300" dirty="0"/>
              <a:t>        //</a:t>
            </a:r>
            <a:r>
              <a:rPr lang="en-US" sz="1300" dirty="0" err="1"/>
              <a:t>BigInteger</a:t>
            </a:r>
            <a:r>
              <a:rPr lang="en-US" sz="1300" dirty="0"/>
              <a:t> n = new </a:t>
            </a:r>
            <a:r>
              <a:rPr lang="en-US" sz="1300" dirty="0" err="1"/>
              <a:t>BigInteger</a:t>
            </a:r>
            <a:r>
              <a:rPr lang="en-US" sz="1300" dirty="0"/>
              <a:t>("4294967297");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BigInteger</a:t>
            </a:r>
            <a:r>
              <a:rPr lang="en-US" sz="1300" dirty="0"/>
              <a:t> n = new </a:t>
            </a:r>
            <a:r>
              <a:rPr lang="en-US" sz="1300" dirty="0" err="1"/>
              <a:t>BigInteger</a:t>
            </a:r>
            <a:r>
              <a:rPr lang="en-US" sz="1300" dirty="0"/>
              <a:t>("1127451830576035879");</a:t>
            </a:r>
          </a:p>
          <a:p>
            <a:endParaRPr lang="en-US" sz="1300" dirty="0"/>
          </a:p>
          <a:p>
            <a:r>
              <a:rPr lang="en-US" sz="1300" dirty="0"/>
              <a:t>        long </a:t>
            </a:r>
            <a:r>
              <a:rPr lang="en-US" sz="1300" dirty="0" err="1"/>
              <a:t>startTime</a:t>
            </a:r>
            <a:r>
              <a:rPr lang="en-US" sz="1300" dirty="0"/>
              <a:t> = </a:t>
            </a:r>
            <a:r>
              <a:rPr lang="en-US" sz="1300" dirty="0" err="1"/>
              <a:t>System.currentTimeMillis</a:t>
            </a:r>
            <a:r>
              <a:rPr lang="en-US" sz="1300" dirty="0"/>
              <a:t>();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BigInteger</a:t>
            </a:r>
            <a:r>
              <a:rPr lang="en-US" sz="1300" dirty="0"/>
              <a:t> result = </a:t>
            </a:r>
            <a:r>
              <a:rPr lang="en-US" sz="1300" dirty="0" err="1"/>
              <a:t>factorMultiThread</a:t>
            </a:r>
            <a:r>
              <a:rPr lang="en-US" sz="1300" dirty="0"/>
              <a:t>(n);</a:t>
            </a:r>
          </a:p>
          <a:p>
            <a:r>
              <a:rPr lang="en-US" sz="1300" dirty="0"/>
              <a:t>        assert (result != null);</a:t>
            </a:r>
          </a:p>
          <a:p>
            <a:r>
              <a:rPr lang="en-US" sz="1300" dirty="0"/>
              <a:t>        long duration = </a:t>
            </a:r>
            <a:r>
              <a:rPr lang="en-US" sz="1300" dirty="0" err="1"/>
              <a:t>System.currentTimeMillis</a:t>
            </a:r>
            <a:r>
              <a:rPr lang="en-US" sz="1300" dirty="0"/>
              <a:t>() - </a:t>
            </a:r>
            <a:r>
              <a:rPr lang="en-US" sz="1300" dirty="0" err="1"/>
              <a:t>startTime</a:t>
            </a:r>
            <a:r>
              <a:rPr lang="en-US" sz="1300" dirty="0"/>
              <a:t>;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BigInteger</a:t>
            </a:r>
            <a:r>
              <a:rPr lang="en-US" sz="1300" dirty="0"/>
              <a:t> </a:t>
            </a:r>
            <a:r>
              <a:rPr lang="en-US" sz="1300" dirty="0" err="1"/>
              <a:t>theother</a:t>
            </a:r>
            <a:r>
              <a:rPr lang="en-US" sz="1300" dirty="0"/>
              <a:t> = </a:t>
            </a:r>
            <a:r>
              <a:rPr lang="en-US" sz="1300" dirty="0" err="1"/>
              <a:t>n.divide</a:t>
            </a:r>
            <a:r>
              <a:rPr lang="en-US" sz="1300" dirty="0"/>
              <a:t>(result);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System.out.println</a:t>
            </a:r>
            <a:r>
              <a:rPr lang="en-US" sz="1300" dirty="0"/>
              <a:t>("Factors are: " + result + ", " + </a:t>
            </a:r>
            <a:r>
              <a:rPr lang="en-US" sz="1300" dirty="0" err="1"/>
              <a:t>theother</a:t>
            </a:r>
            <a:r>
              <a:rPr lang="en-US" sz="1300" dirty="0"/>
              <a:t>);</a:t>
            </a:r>
          </a:p>
          <a:p>
            <a:r>
              <a:rPr lang="en-US" sz="1300" dirty="0"/>
              <a:t>        int seconds = (int) (duration / 1000) % 60;</a:t>
            </a:r>
          </a:p>
          <a:p>
            <a:r>
              <a:rPr lang="en-US" sz="1300" dirty="0"/>
              <a:t>        int minutes = (int) ((duration / (1000 * 60)) % 60);</a:t>
            </a:r>
          </a:p>
          <a:p>
            <a:r>
              <a:rPr lang="en-US" sz="1300" dirty="0"/>
              <a:t>        int hours = (int) ((duration / (1000 * 60 * 60)) % 24);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System.out.print</a:t>
            </a:r>
            <a:r>
              <a:rPr lang="en-US" sz="1300" dirty="0"/>
              <a:t>("Time used: " + hours + " hours " + minutes + " minutes " + seconds + " seconds.");</a:t>
            </a:r>
          </a:p>
          <a:p>
            <a:r>
              <a:rPr lang="en-US" sz="1300" dirty="0"/>
              <a:t>    }</a:t>
            </a:r>
          </a:p>
          <a:p>
            <a:endParaRPr lang="en-US" sz="1300" dirty="0"/>
          </a:p>
          <a:p>
            <a:r>
              <a:rPr lang="en-US" sz="1300" dirty="0"/>
              <a:t>    //Precondition: n is a semi-prime number.</a:t>
            </a:r>
          </a:p>
          <a:p>
            <a:r>
              <a:rPr lang="en-US" sz="1300" dirty="0"/>
              <a:t>    //Postcondition: the returned value is a prime factor of n;</a:t>
            </a:r>
          </a:p>
          <a:p>
            <a:r>
              <a:rPr lang="en-US" sz="1300" dirty="0"/>
              <a:t>    public static </a:t>
            </a:r>
            <a:r>
              <a:rPr lang="en-US" sz="1300" dirty="0" err="1"/>
              <a:t>BigInteger</a:t>
            </a:r>
            <a:r>
              <a:rPr lang="en-US" sz="1300" dirty="0"/>
              <a:t> </a:t>
            </a:r>
            <a:r>
              <a:rPr lang="en-US" sz="1300" dirty="0" err="1"/>
              <a:t>factorMultiThread</a:t>
            </a:r>
            <a:r>
              <a:rPr lang="en-US" sz="1300" dirty="0"/>
              <a:t>(</a:t>
            </a:r>
            <a:r>
              <a:rPr lang="en-US" sz="1300" dirty="0" err="1"/>
              <a:t>BigInteger</a:t>
            </a:r>
            <a:r>
              <a:rPr lang="en-US" sz="1300" dirty="0"/>
              <a:t> input) {</a:t>
            </a:r>
          </a:p>
          <a:p>
            <a:r>
              <a:rPr lang="en-US" sz="1300" dirty="0"/>
              <a:t>        Factor[] factors = new Factor[</a:t>
            </a:r>
            <a:r>
              <a:rPr lang="en-US" sz="1300" dirty="0" err="1"/>
              <a:t>numberOfThreads</a:t>
            </a:r>
            <a:r>
              <a:rPr lang="en-US" sz="1300" dirty="0"/>
              <a:t>];</a:t>
            </a:r>
          </a:p>
          <a:p>
            <a:endParaRPr lang="en-US" sz="1300" dirty="0"/>
          </a:p>
          <a:p>
            <a:r>
              <a:rPr lang="en-US" sz="1300" dirty="0"/>
              <a:t>        for (int </a:t>
            </a:r>
            <a:r>
              <a:rPr lang="en-US" sz="1300" dirty="0" err="1"/>
              <a:t>i</a:t>
            </a:r>
            <a:r>
              <a:rPr lang="en-US" sz="1300" dirty="0"/>
              <a:t> = 0; </a:t>
            </a:r>
            <a:r>
              <a:rPr lang="en-US" sz="1300" dirty="0" err="1"/>
              <a:t>i</a:t>
            </a:r>
            <a:r>
              <a:rPr lang="en-US" sz="1300" dirty="0"/>
              <a:t> &lt; </a:t>
            </a:r>
            <a:r>
              <a:rPr lang="en-US" sz="1300" dirty="0" err="1"/>
              <a:t>numberOfThreads</a:t>
            </a:r>
            <a:r>
              <a:rPr lang="en-US" sz="1300" dirty="0"/>
              <a:t>; </a:t>
            </a:r>
            <a:r>
              <a:rPr lang="en-US" sz="1300" dirty="0" err="1"/>
              <a:t>i</a:t>
            </a:r>
            <a:r>
              <a:rPr lang="en-US" sz="1300" dirty="0"/>
              <a:t>++) {</a:t>
            </a:r>
          </a:p>
          <a:p>
            <a:r>
              <a:rPr lang="en-US" sz="1300" dirty="0"/>
              <a:t>            factors[</a:t>
            </a:r>
            <a:r>
              <a:rPr lang="en-US" sz="1300" dirty="0" err="1"/>
              <a:t>i</a:t>
            </a:r>
            <a:r>
              <a:rPr lang="en-US" sz="1300" dirty="0"/>
              <a:t>] = new Factor(input, 2 + </a:t>
            </a:r>
            <a:r>
              <a:rPr lang="en-US" sz="1300" dirty="0" err="1"/>
              <a:t>i</a:t>
            </a:r>
            <a:r>
              <a:rPr lang="en-US" sz="1300" dirty="0"/>
              <a:t>, </a:t>
            </a:r>
            <a:r>
              <a:rPr lang="en-US" sz="1300" dirty="0" err="1"/>
              <a:t>numberOfThreads</a:t>
            </a:r>
            <a:r>
              <a:rPr lang="en-US" sz="1300" dirty="0"/>
              <a:t>);</a:t>
            </a:r>
          </a:p>
          <a:p>
            <a:r>
              <a:rPr lang="en-US" sz="1300" dirty="0"/>
              <a:t>            factors[</a:t>
            </a:r>
            <a:r>
              <a:rPr lang="en-US" sz="1300" dirty="0" err="1"/>
              <a:t>i</a:t>
            </a:r>
            <a:r>
              <a:rPr lang="en-US" sz="1300" dirty="0"/>
              <a:t>].start();</a:t>
            </a:r>
          </a:p>
          <a:p>
            <a:r>
              <a:rPr lang="en-US" sz="1300" dirty="0"/>
              <a:t>        }</a:t>
            </a:r>
          </a:p>
          <a:p>
            <a:endParaRPr lang="en-US" sz="1300" dirty="0"/>
          </a:p>
          <a:p>
            <a:r>
              <a:rPr lang="en-US" sz="1300" dirty="0"/>
              <a:t>        while (!found) {</a:t>
            </a:r>
          </a:p>
          <a:p>
            <a:r>
              <a:rPr lang="en-US" sz="1300" dirty="0"/>
              <a:t>        }</a:t>
            </a:r>
          </a:p>
          <a:p>
            <a:endParaRPr lang="en-US" sz="1300" dirty="0"/>
          </a:p>
          <a:p>
            <a:r>
              <a:rPr lang="en-US" sz="1300" dirty="0"/>
              <a:t>        </a:t>
            </a:r>
            <a:r>
              <a:rPr lang="en-US" sz="1300" dirty="0" err="1"/>
              <a:t>BigInteger</a:t>
            </a:r>
            <a:r>
              <a:rPr lang="en-US" sz="1300" dirty="0"/>
              <a:t> result = null;</a:t>
            </a:r>
          </a:p>
          <a:p>
            <a:endParaRPr lang="en-US" sz="1300" dirty="0"/>
          </a:p>
          <a:p>
            <a:r>
              <a:rPr lang="en-US" sz="1300" dirty="0"/>
              <a:t>        for (int </a:t>
            </a:r>
            <a:r>
              <a:rPr lang="en-US" sz="1300" dirty="0" err="1"/>
              <a:t>i</a:t>
            </a:r>
            <a:r>
              <a:rPr lang="en-US" sz="1300" dirty="0"/>
              <a:t> = 0; </a:t>
            </a:r>
            <a:r>
              <a:rPr lang="en-US" sz="1300" dirty="0" err="1"/>
              <a:t>i</a:t>
            </a:r>
            <a:r>
              <a:rPr lang="en-US" sz="1300" dirty="0"/>
              <a:t> &lt; </a:t>
            </a:r>
            <a:r>
              <a:rPr lang="en-US" sz="1300" dirty="0" err="1"/>
              <a:t>numberOfThreads</a:t>
            </a:r>
            <a:r>
              <a:rPr lang="en-US" sz="1300" dirty="0"/>
              <a:t>; </a:t>
            </a:r>
            <a:r>
              <a:rPr lang="en-US" sz="1300" dirty="0" err="1"/>
              <a:t>i</a:t>
            </a:r>
            <a:r>
              <a:rPr lang="en-US" sz="1300" dirty="0"/>
              <a:t>++) {</a:t>
            </a:r>
          </a:p>
          <a:p>
            <a:r>
              <a:rPr lang="en-US" sz="1300" dirty="0"/>
              <a:t>            if (factors[</a:t>
            </a:r>
            <a:r>
              <a:rPr lang="en-US" sz="1300" dirty="0" err="1"/>
              <a:t>i</a:t>
            </a:r>
            <a:r>
              <a:rPr lang="en-US" sz="1300" dirty="0"/>
              <a:t>].</a:t>
            </a:r>
            <a:r>
              <a:rPr lang="en-US" sz="1300" dirty="0" err="1"/>
              <a:t>getResult</a:t>
            </a:r>
            <a:r>
              <a:rPr lang="en-US" sz="1300" dirty="0"/>
              <a:t>() != null) {</a:t>
            </a:r>
          </a:p>
          <a:p>
            <a:r>
              <a:rPr lang="en-US" sz="1300" dirty="0"/>
              <a:t>                result = factors[</a:t>
            </a:r>
            <a:r>
              <a:rPr lang="en-US" sz="1300" dirty="0" err="1"/>
              <a:t>i</a:t>
            </a:r>
            <a:r>
              <a:rPr lang="en-US" sz="1300" dirty="0"/>
              <a:t>].</a:t>
            </a:r>
            <a:r>
              <a:rPr lang="en-US" sz="1300" dirty="0" err="1"/>
              <a:t>getResult</a:t>
            </a:r>
            <a:r>
              <a:rPr lang="en-US" sz="1300" dirty="0"/>
              <a:t>();</a:t>
            </a:r>
          </a:p>
          <a:p>
            <a:r>
              <a:rPr lang="en-US" sz="1300" dirty="0"/>
              <a:t>            } else {</a:t>
            </a:r>
          </a:p>
          <a:p>
            <a:r>
              <a:rPr lang="en-US" sz="1300" dirty="0"/>
              <a:t>                factors[</a:t>
            </a:r>
            <a:r>
              <a:rPr lang="en-US" sz="1300" dirty="0" err="1"/>
              <a:t>i</a:t>
            </a:r>
            <a:r>
              <a:rPr lang="en-US" sz="1300" dirty="0"/>
              <a:t>].interrupt();</a:t>
            </a:r>
          </a:p>
          <a:p>
            <a:r>
              <a:rPr lang="en-US" sz="1300" dirty="0"/>
              <a:t>            }</a:t>
            </a:r>
          </a:p>
          <a:p>
            <a:r>
              <a:rPr lang="en-US" sz="1300" dirty="0"/>
              <a:t>        }</a:t>
            </a:r>
          </a:p>
          <a:p>
            <a:r>
              <a:rPr lang="en-US" sz="1300" dirty="0"/>
              <a:t>        return result;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0459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Requirement/Analysis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Given a semi-prime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your program outputs its prime factors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within 6 days.”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green: </a:t>
            </a:r>
            <a:r>
              <a:rPr lang="en-US" dirty="0"/>
              <a:t>pre-condition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red: </a:t>
            </a:r>
            <a:r>
              <a:rPr lang="en-US" dirty="0"/>
              <a:t>post-condition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non-functional requirement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900" y="5486052"/>
            <a:ext cx="69342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Total Correctness: </a:t>
            </a:r>
            <a:r>
              <a:rPr lang="en-SG" dirty="0"/>
              <a:t>If the precondition is satisfied, it is guaranteed that the method terminates and satisfies the postcondition. </a:t>
            </a:r>
          </a:p>
        </p:txBody>
      </p:sp>
    </p:spTree>
    <p:extLst>
      <p:ext uri="{BB962C8B-B14F-4D97-AF65-F5344CB8AC3E}">
        <p14:creationId xmlns:p14="http://schemas.microsoft.com/office/powerpoint/2010/main" val="350304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</a:t>
            </a:r>
          </a:p>
          <a:p>
            <a:r>
              <a:rPr lang="en-US" dirty="0"/>
              <a:t>Use the trial division method  </a:t>
            </a:r>
          </a:p>
          <a:p>
            <a:r>
              <a:rPr lang="en-US" dirty="0">
                <a:hlinkClick r:id="rId2"/>
              </a:rPr>
              <a:t>http://en.wikipedia.org/wiki/Integer_factorization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Implementation</a:t>
            </a:r>
          </a:p>
          <a:p>
            <a:r>
              <a:rPr lang="en-US" dirty="0"/>
              <a:t>FactorPrime.java</a:t>
            </a:r>
          </a:p>
        </p:txBody>
      </p:sp>
    </p:spTree>
    <p:extLst>
      <p:ext uri="{BB962C8B-B14F-4D97-AF65-F5344CB8AC3E}">
        <p14:creationId xmlns:p14="http://schemas.microsoft.com/office/powerpoint/2010/main" val="362285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Correctness Testing</a:t>
            </a:r>
          </a:p>
          <a:p>
            <a:r>
              <a:rPr lang="en-US" sz="2800" dirty="0"/>
              <a:t>4294967297 (famous Fermat Number)</a:t>
            </a:r>
          </a:p>
          <a:p>
            <a:r>
              <a:rPr lang="en-US" sz="2800" dirty="0"/>
              <a:t>1127451830576035879</a:t>
            </a:r>
          </a:p>
          <a:p>
            <a:r>
              <a:rPr lang="en-US" sz="1200" dirty="0"/>
              <a:t>160731047637009729259688920385507056726966793490579598495689711866432421212774967029895340327197901756096014299132623454583177072050452755510701340673282385647899694083881316194642417451570483466327782135730575564856185546487053034404560063433614723836456790266457438831626375556854133866958349817172727462462516466898479574402841071703909138062456567624565784254101568378407242273207660892036869708190688033351601539401621576507964841597205952722487750670904522932328731530640706457382162644738538813247139315456213401586618820517823576427094125197001270350087878270889717445401145792231674098948416888868250143592026973853973785120217077951766546939577520897245392186547279572494177680291506578508962707934879124914880885500726439625033021936728949277390185399024276547035995915648938170415663757378637207011391538009596833354107737156273037494727858302028663366296943925008647348769272035532265048049709827275179381252898675965528510619258376779171030556482884535728812916216625430187039533668677528079544176897647303445153643525354817413650848544778690688201005274443717680593899</a:t>
            </a:r>
          </a:p>
          <a:p>
            <a:pPr marL="0" indent="0">
              <a:buNone/>
            </a:pPr>
            <a:r>
              <a:rPr lang="en-US" dirty="0"/>
              <a:t>Performance Testing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FAD60DC-B78D-442E-B3DF-372DC9C77549}"/>
              </a:ext>
            </a:extLst>
          </p:cNvPr>
          <p:cNvSpPr/>
          <p:nvPr/>
        </p:nvSpPr>
        <p:spPr>
          <a:xfrm>
            <a:off x="5486400" y="5516563"/>
            <a:ext cx="2819400" cy="609600"/>
          </a:xfrm>
          <a:prstGeom prst="wedgeRoundRectCallout">
            <a:avLst>
              <a:gd name="adj1" fmla="val 41972"/>
              <a:gd name="adj2" fmla="val 649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FactorPrimeTest.java</a:t>
            </a:r>
          </a:p>
        </p:txBody>
      </p:sp>
    </p:spTree>
    <p:extLst>
      <p:ext uri="{BB962C8B-B14F-4D97-AF65-F5344CB8AC3E}">
        <p14:creationId xmlns:p14="http://schemas.microsoft.com/office/powerpoint/2010/main" val="223398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Concurrency: 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Better resource utilization: with K processors, </a:t>
            </a:r>
            <a:r>
              <a:rPr lang="en-US" dirty="0">
                <a:solidFill>
                  <a:srgbClr val="FF0000"/>
                </a:solidFill>
              </a:rPr>
              <a:t>ideally</a:t>
            </a:r>
            <a:r>
              <a:rPr lang="en-US" dirty="0"/>
              <a:t> we can be K times faster*</a:t>
            </a:r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marL="457200" lvl="1" indent="0">
              <a:buNone/>
            </a:pPr>
            <a:endParaRPr lang="en-US" sz="900" dirty="0"/>
          </a:p>
          <a:p>
            <a:pPr marL="457200" lvl="1" indent="0">
              <a:buNone/>
            </a:pPr>
            <a:endParaRPr lang="en-US" sz="900" dirty="0"/>
          </a:p>
          <a:p>
            <a:pPr marL="457200" lvl="1" indent="0">
              <a:buNone/>
            </a:pPr>
            <a:endParaRPr lang="en-US" sz="900" dirty="0"/>
          </a:p>
          <a:p>
            <a:pPr marL="457200" lvl="1" indent="0">
              <a:buNone/>
            </a:pPr>
            <a:endParaRPr lang="en-US" sz="900" dirty="0"/>
          </a:p>
          <a:p>
            <a:pPr marL="457200" lvl="1" indent="0">
              <a:buNone/>
            </a:pPr>
            <a:endParaRPr lang="en-US" sz="900" dirty="0"/>
          </a:p>
          <a:p>
            <a:pPr marL="457200" lvl="1" indent="0">
              <a:buNone/>
            </a:pP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2209800" y="3217287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3217287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B</a:t>
            </a:r>
          </a:p>
        </p:txBody>
      </p:sp>
      <p:sp>
        <p:nvSpPr>
          <p:cNvPr id="6" name="Rectangle 5"/>
          <p:cNvSpPr/>
          <p:nvPr/>
        </p:nvSpPr>
        <p:spPr>
          <a:xfrm>
            <a:off x="5260135" y="3217287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3212068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3979287"/>
            <a:ext cx="716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38978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3217287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8A2D10-7134-4304-A1A3-C11620E7983B}"/>
              </a:ext>
            </a:extLst>
          </p:cNvPr>
          <p:cNvSpPr/>
          <p:nvPr/>
        </p:nvSpPr>
        <p:spPr>
          <a:xfrm>
            <a:off x="2207465" y="4876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D5D94-F619-434C-A96E-B7B13CC235F6}"/>
              </a:ext>
            </a:extLst>
          </p:cNvPr>
          <p:cNvSpPr/>
          <p:nvPr/>
        </p:nvSpPr>
        <p:spPr>
          <a:xfrm>
            <a:off x="2207465" y="5334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00CF8B-2458-4D5E-BFC9-C691573A24D6}"/>
              </a:ext>
            </a:extLst>
          </p:cNvPr>
          <p:cNvSpPr/>
          <p:nvPr/>
        </p:nvSpPr>
        <p:spPr>
          <a:xfrm>
            <a:off x="3733800" y="4878888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4FFEF-E1DF-4E44-9970-55AC118F318B}"/>
              </a:ext>
            </a:extLst>
          </p:cNvPr>
          <p:cNvSpPr/>
          <p:nvPr/>
        </p:nvSpPr>
        <p:spPr>
          <a:xfrm>
            <a:off x="3733800" y="5323562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8A8363-B385-4DA5-B46A-5EA0EE5D9F5B}"/>
              </a:ext>
            </a:extLst>
          </p:cNvPr>
          <p:cNvCxnSpPr/>
          <p:nvPr/>
        </p:nvCxnSpPr>
        <p:spPr>
          <a:xfrm>
            <a:off x="1066800" y="5943600"/>
            <a:ext cx="716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FA94B1-E704-4F0A-9642-FBB64FE8E650}"/>
              </a:ext>
            </a:extLst>
          </p:cNvPr>
          <p:cNvSpPr txBox="1"/>
          <p:nvPr/>
        </p:nvSpPr>
        <p:spPr>
          <a:xfrm>
            <a:off x="743015" y="5345668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 1: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3B127-68A7-4019-85A5-423FE0B08FF6}"/>
              </a:ext>
            </a:extLst>
          </p:cNvPr>
          <p:cNvSpPr txBox="1"/>
          <p:nvPr/>
        </p:nvSpPr>
        <p:spPr>
          <a:xfrm>
            <a:off x="733391" y="484662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 2: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A27724-368C-4A1E-83E9-331D37294723}"/>
              </a:ext>
            </a:extLst>
          </p:cNvPr>
          <p:cNvSpPr txBox="1"/>
          <p:nvPr/>
        </p:nvSpPr>
        <p:spPr>
          <a:xfrm>
            <a:off x="4267200" y="58790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07752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Concurrency: 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Can we get better performance with 1 processor only?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09800" y="3124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file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3581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3124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file 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3581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43000" y="4278868"/>
            <a:ext cx="716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7200" y="4202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516868"/>
            <a:ext cx="11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Processor:</a:t>
            </a:r>
          </a:p>
        </p:txBody>
      </p:sp>
    </p:spTree>
    <p:extLst>
      <p:ext uri="{BB962C8B-B14F-4D97-AF65-F5344CB8AC3E}">
        <p14:creationId xmlns:p14="http://schemas.microsoft.com/office/powerpoint/2010/main" val="1780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evaluate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2∗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15914" y="2743200"/>
            <a:ext cx="3808686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15914" y="3124200"/>
                <a:ext cx="3808686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14" y="3124200"/>
                <a:ext cx="3808686" cy="228600"/>
              </a:xfrm>
              <a:prstGeom prst="rect">
                <a:avLst/>
              </a:prstGeom>
              <a:blipFill rotWithShape="1"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14600" y="3505200"/>
                <a:ext cx="3810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)∗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505200"/>
                <a:ext cx="3810000" cy="228600"/>
              </a:xfrm>
              <a:prstGeom prst="rect">
                <a:avLst/>
              </a:prstGeom>
              <a:blipFill rotWithShape="1">
                <a:blip r:embed="rId4"/>
                <a:stretch>
                  <a:fillRect t="-4762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14600" y="3886200"/>
                <a:ext cx="3810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((</m:t>
                      </m:r>
                      <m:r>
                        <a:rPr lang="en-US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)∗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886200"/>
                <a:ext cx="3810000" cy="228600"/>
              </a:xfrm>
              <a:prstGeom prst="rect">
                <a:avLst/>
              </a:prstGeom>
              <a:blipFill rotWithShape="1">
                <a:blip r:embed="rId5"/>
                <a:stretch>
                  <a:fillRect t="-7317" b="-4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14600" y="4267200"/>
                <a:ext cx="3810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267200"/>
                <a:ext cx="3810000" cy="228600"/>
              </a:xfrm>
              <a:prstGeom prst="rect">
                <a:avLst/>
              </a:prstGeom>
              <a:blipFill rotWithShape="1"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14600" y="4648200"/>
                <a:ext cx="3810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648200"/>
                <a:ext cx="3810000" cy="228600"/>
              </a:xfrm>
              <a:prstGeom prst="rect">
                <a:avLst/>
              </a:prstGeom>
              <a:blipFill rotWithShape="1">
                <a:blip r:embed="rId7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14600" y="5029200"/>
                <a:ext cx="3810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029200"/>
                <a:ext cx="3810000" cy="304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15914" y="5486400"/>
                <a:ext cx="3808686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14" y="5486400"/>
                <a:ext cx="3808686" cy="3048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14600" y="5943600"/>
                <a:ext cx="3810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)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∗(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943600"/>
                <a:ext cx="3810000" cy="304800"/>
              </a:xfrm>
              <a:prstGeom prst="rect">
                <a:avLst/>
              </a:prstGeom>
              <a:blipFill rotWithShape="1"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15914" y="228600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 1</a:t>
            </a:r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4420257" y="2971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 flipH="1">
            <a:off x="4419600" y="3352800"/>
            <a:ext cx="65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>
            <a:off x="4419600" y="3733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8" idx="0"/>
          </p:cNvCxnSpPr>
          <p:nvPr/>
        </p:nvCxnSpPr>
        <p:spPr>
          <a:xfrm>
            <a:off x="4419600" y="4114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9" idx="0"/>
          </p:cNvCxnSpPr>
          <p:nvPr/>
        </p:nvCxnSpPr>
        <p:spPr>
          <a:xfrm>
            <a:off x="4419600" y="4495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0" idx="0"/>
          </p:cNvCxnSpPr>
          <p:nvPr/>
        </p:nvCxnSpPr>
        <p:spPr>
          <a:xfrm>
            <a:off x="4419600" y="4876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1" idx="0"/>
          </p:cNvCxnSpPr>
          <p:nvPr/>
        </p:nvCxnSpPr>
        <p:spPr>
          <a:xfrm>
            <a:off x="4419600" y="5334000"/>
            <a:ext cx="65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4" idx="0"/>
          </p:cNvCxnSpPr>
          <p:nvPr/>
        </p:nvCxnSpPr>
        <p:spPr>
          <a:xfrm flipH="1">
            <a:off x="4419600" y="5791200"/>
            <a:ext cx="65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5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evaluate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2∗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058714" y="2921088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8714" y="3302088"/>
                <a:ext cx="173394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14" y="3302088"/>
                <a:ext cx="1733944" cy="228600"/>
              </a:xfrm>
              <a:prstGeom prst="rect">
                <a:avLst/>
              </a:prstGeom>
              <a:blipFill rotWithShape="1"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7400" y="3683088"/>
                <a:ext cx="1735258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)∗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683088"/>
                <a:ext cx="1735258" cy="228600"/>
              </a:xfrm>
              <a:prstGeom prst="rect">
                <a:avLst/>
              </a:prstGeom>
              <a:blipFill rotWithShape="1">
                <a:blip r:embed="rId4"/>
                <a:stretch>
                  <a:fillRect t="-4762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57400" y="4216488"/>
                <a:ext cx="1735258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((</m:t>
                      </m:r>
                      <m:r>
                        <a:rPr lang="en-US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)∗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216488"/>
                <a:ext cx="1735258" cy="228600"/>
              </a:xfrm>
              <a:prstGeom prst="rect">
                <a:avLst/>
              </a:prstGeom>
              <a:blipFill rotWithShape="1">
                <a:blip r:embed="rId5"/>
                <a:stretch>
                  <a:fillRect l="-1389" t="-7317" b="-4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34620" y="2906374"/>
                <a:ext cx="179958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620" y="2906374"/>
                <a:ext cx="1799580" cy="228600"/>
              </a:xfrm>
              <a:prstGeom prst="rect">
                <a:avLst/>
              </a:prstGeom>
              <a:blipFill rotWithShape="1"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27998" y="3302088"/>
                <a:ext cx="1806202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998" y="3302088"/>
                <a:ext cx="1806202" cy="228600"/>
              </a:xfrm>
              <a:prstGeom prst="rect">
                <a:avLst/>
              </a:prstGeom>
              <a:blipFill rotWithShape="1">
                <a:blip r:embed="rId7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27998" y="3683088"/>
                <a:ext cx="1806202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998" y="3683088"/>
                <a:ext cx="1806202" cy="304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27998" y="4191000"/>
                <a:ext cx="1806202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998" y="4191000"/>
                <a:ext cx="1806202" cy="3048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057400" y="4876800"/>
                <a:ext cx="3070598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)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∗(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876800"/>
                <a:ext cx="3070598" cy="304800"/>
              </a:xfrm>
              <a:prstGeom prst="rect">
                <a:avLst/>
              </a:prstGeom>
              <a:blipFill rotWithShape="1">
                <a:blip r:embed="rId10"/>
                <a:stretch>
                  <a:fillRect l="-39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058714" y="2463888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 1</a:t>
            </a:r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2925686" y="3149688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 flipH="1">
            <a:off x="2925029" y="3530688"/>
            <a:ext cx="65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>
            <a:off x="2925029" y="391168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9" idx="0"/>
          </p:cNvCxnSpPr>
          <p:nvPr/>
        </p:nvCxnSpPr>
        <p:spPr>
          <a:xfrm flipH="1">
            <a:off x="6031099" y="3134974"/>
            <a:ext cx="3311" cy="167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0" idx="0"/>
          </p:cNvCxnSpPr>
          <p:nvPr/>
        </p:nvCxnSpPr>
        <p:spPr>
          <a:xfrm>
            <a:off x="6031099" y="3530688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1" idx="0"/>
          </p:cNvCxnSpPr>
          <p:nvPr/>
        </p:nvCxnSpPr>
        <p:spPr>
          <a:xfrm>
            <a:off x="6031099" y="39878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620" y="2475556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 2</a:t>
            </a:r>
          </a:p>
        </p:txBody>
      </p:sp>
      <p:cxnSp>
        <p:nvCxnSpPr>
          <p:cNvPr id="57" name="Straight Arrow Connector 56"/>
          <p:cNvCxnSpPr>
            <a:stCxn id="4" idx="3"/>
            <a:endCxn id="8" idx="1"/>
          </p:cNvCxnSpPr>
          <p:nvPr/>
        </p:nvCxnSpPr>
        <p:spPr>
          <a:xfrm flipV="1">
            <a:off x="3792658" y="3020674"/>
            <a:ext cx="1341962" cy="147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2"/>
            <a:endCxn id="14" idx="3"/>
          </p:cNvCxnSpPr>
          <p:nvPr/>
        </p:nvCxnSpPr>
        <p:spPr>
          <a:xfrm flipH="1">
            <a:off x="5127998" y="4495800"/>
            <a:ext cx="903101" cy="533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" idx="2"/>
            <a:endCxn id="14" idx="0"/>
          </p:cNvCxnSpPr>
          <p:nvPr/>
        </p:nvCxnSpPr>
        <p:spPr>
          <a:xfrm>
            <a:off x="2925029" y="4445088"/>
            <a:ext cx="667670" cy="431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58449" y="5650468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HelloWorldThread.java</a:t>
            </a:r>
          </a:p>
        </p:txBody>
      </p:sp>
    </p:spTree>
    <p:extLst>
      <p:ext uri="{BB962C8B-B14F-4D97-AF65-F5344CB8AC3E}">
        <p14:creationId xmlns:p14="http://schemas.microsoft.com/office/powerpoint/2010/main" val="201034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4794</TotalTime>
  <Words>1758</Words>
  <Application>Microsoft Macintosh PowerPoint</Application>
  <PresentationFormat>On-screen Show (4:3)</PresentationFormat>
  <Paragraphs>448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50.003: Elements of Software Construction</vt:lpstr>
      <vt:lpstr>Example</vt:lpstr>
      <vt:lpstr>Requirement/Analysis</vt:lpstr>
      <vt:lpstr>Design/Implementation</vt:lpstr>
      <vt:lpstr>Testing</vt:lpstr>
      <vt:lpstr>Concurrency: Benefit</vt:lpstr>
      <vt:lpstr>Concurrency: Benefit</vt:lpstr>
      <vt:lpstr>Threads</vt:lpstr>
      <vt:lpstr>Threads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Runnable interface</vt:lpstr>
      <vt:lpstr>Cohort Exercise 1</vt:lpstr>
      <vt:lpstr>PowerPoint Presentation</vt:lpstr>
      <vt:lpstr>How to Stop a Thread</vt:lpstr>
      <vt:lpstr>How to Stop a Thread</vt:lpstr>
      <vt:lpstr>interrupt()</vt:lpstr>
      <vt:lpstr>Cohort Exercise 2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Concurrency</dc:title>
  <dc:subject/>
  <dc:creator>Sun Jun</dc:creator>
  <cp:keywords/>
  <dc:description/>
  <cp:lastModifiedBy>Shuhao Zhang</cp:lastModifiedBy>
  <cp:revision>155</cp:revision>
  <dcterms:created xsi:type="dcterms:W3CDTF">2006-08-16T00:00:00Z</dcterms:created>
  <dcterms:modified xsi:type="dcterms:W3CDTF">2023-06-12T07:10:08Z</dcterms:modified>
  <cp:category/>
</cp:coreProperties>
</file>