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9" r:id="rId2"/>
    <p:sldId id="385" r:id="rId3"/>
    <p:sldId id="384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20" r:id="rId19"/>
    <p:sldId id="401" r:id="rId20"/>
    <p:sldId id="402" r:id="rId21"/>
    <p:sldId id="403" r:id="rId22"/>
    <p:sldId id="404" r:id="rId23"/>
    <p:sldId id="405" r:id="rId24"/>
    <p:sldId id="406" r:id="rId25"/>
    <p:sldId id="427" r:id="rId26"/>
    <p:sldId id="429" r:id="rId27"/>
    <p:sldId id="430" r:id="rId28"/>
    <p:sldId id="431" r:id="rId29"/>
    <p:sldId id="433" r:id="rId30"/>
    <p:sldId id="282" r:id="rId31"/>
    <p:sldId id="407" r:id="rId32"/>
    <p:sldId id="409" r:id="rId33"/>
    <p:sldId id="410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1"/>
  </p:normalViewPr>
  <p:slideViewPr>
    <p:cSldViewPr>
      <p:cViewPr varScale="1">
        <p:scale>
          <a:sx n="157" d="100"/>
          <a:sy n="157" d="100"/>
        </p:scale>
        <p:origin x="7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83CDD-43A4-4F15-86B1-CB8C47945F28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3A828-9B20-40E4-A913-2589DDEC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93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40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0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4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3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7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0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5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0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1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50.003: Elements of Software Construction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 altLang="zh-CN" dirty="0"/>
              <a:t>6</a:t>
            </a:r>
            <a:endParaRPr lang="en-US" dirty="0"/>
          </a:p>
          <a:p>
            <a:r>
              <a:rPr lang="en-SG" altLang="zh-CN" dirty="0"/>
              <a:t>Basics of Concurrency: Requirements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49687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56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607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12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61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6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01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2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5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is Messy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16383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Programs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2895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Bytecode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9083" y="41910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2881674" y="2209800"/>
            <a:ext cx="76200" cy="629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881674" y="3485048"/>
            <a:ext cx="76200" cy="629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81200" y="54864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Machine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2854873" y="4800600"/>
            <a:ext cx="76200" cy="629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6200" y="2983468"/>
            <a:ext cx="276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are the atomic steps?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4278868"/>
            <a:ext cx="330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order of execution?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02289" y="5568434"/>
            <a:ext cx="408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and where are the variable values? </a:t>
            </a:r>
          </a:p>
        </p:txBody>
      </p:sp>
    </p:spTree>
    <p:extLst>
      <p:ext uri="{BB962C8B-B14F-4D97-AF65-F5344CB8AC3E}">
        <p14:creationId xmlns:p14="http://schemas.microsoft.com/office/powerpoint/2010/main" val="18766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057400"/>
            <a:ext cx="29718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http://www.freepatentsonline.com/6826654-0-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64" y="2012483"/>
            <a:ext cx="3570169" cy="24071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205740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2514600"/>
            <a:ext cx="457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2514600"/>
            <a:ext cx="457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200" y="2514600"/>
            <a:ext cx="457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0" y="2514600"/>
            <a:ext cx="457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733800" y="4974809"/>
            <a:ext cx="1621290" cy="54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2343" y="380558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1836" y="381349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47636" y="3813896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33964" y="3813896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Thread4</a:t>
            </a:r>
          </a:p>
        </p:txBody>
      </p:sp>
      <p:cxnSp>
        <p:nvCxnSpPr>
          <p:cNvPr id="18" name="Straight Arrow Connector 17"/>
          <p:cNvCxnSpPr>
            <a:stCxn id="4" idx="2"/>
            <a:endCxn id="12" idx="1"/>
          </p:cNvCxnSpPr>
          <p:nvPr/>
        </p:nvCxnSpPr>
        <p:spPr>
          <a:xfrm>
            <a:off x="2247900" y="4267200"/>
            <a:ext cx="1485900" cy="979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2" idx="3"/>
            <a:endCxn id="6" idx="2"/>
          </p:cNvCxnSpPr>
          <p:nvPr/>
        </p:nvCxnSpPr>
        <p:spPr>
          <a:xfrm flipV="1">
            <a:off x="5355090" y="4419600"/>
            <a:ext cx="1040359" cy="827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800" y="5879068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scheduler is ‘un-predictable’</a:t>
            </a:r>
          </a:p>
        </p:txBody>
      </p:sp>
    </p:spTree>
    <p:extLst>
      <p:ext uri="{BB962C8B-B14F-4D97-AF65-F5344CB8AC3E}">
        <p14:creationId xmlns:p14="http://schemas.microsoft.com/office/powerpoint/2010/main" val="396915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E4DD-ABD0-43E7-B493-26FACB15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It’s Not That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1043-EC19-42C9-ADCF-01BCEA5EC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2367"/>
            <a:ext cx="8229600" cy="4525963"/>
          </a:xfrm>
        </p:spPr>
        <p:txBody>
          <a:bodyPr/>
          <a:lstStyle/>
          <a:p>
            <a:r>
              <a:rPr lang="en-SG" dirty="0"/>
              <a:t>Multi-threaded programs could have race conditions, visibility issues, deadlocks, etc. </a:t>
            </a:r>
          </a:p>
        </p:txBody>
      </p:sp>
    </p:spTree>
    <p:extLst>
      <p:ext uri="{BB962C8B-B14F-4D97-AF65-F5344CB8AC3E}">
        <p14:creationId xmlns:p14="http://schemas.microsoft.com/office/powerpoint/2010/main" val="1493166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Real?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135117" y="2590800"/>
            <a:ext cx="2446283" cy="1981200"/>
            <a:chOff x="2049517" y="2057400"/>
            <a:chExt cx="3014400" cy="2455742"/>
          </a:xfrm>
        </p:grpSpPr>
        <p:cxnSp>
          <p:nvCxnSpPr>
            <p:cNvPr id="6" name="Straight Arrow Connector 5"/>
            <p:cNvCxnSpPr>
              <a:stCxn id="8" idx="4"/>
              <a:endCxn id="9" idx="0"/>
            </p:cNvCxnSpPr>
            <p:nvPr/>
          </p:nvCxnSpPr>
          <p:spPr>
            <a:xfrm>
              <a:off x="2529873" y="2895600"/>
              <a:ext cx="0" cy="11603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301273" y="24384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301273" y="405594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49517" y="2057400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Thread1</a:t>
              </a:r>
            </a:p>
          </p:txBody>
        </p:sp>
        <p:cxnSp>
          <p:nvCxnSpPr>
            <p:cNvPr id="17" name="Straight Arrow Connector 16"/>
            <p:cNvCxnSpPr>
              <a:stCxn id="18" idx="4"/>
              <a:endCxn id="19" idx="0"/>
            </p:cNvCxnSpPr>
            <p:nvPr/>
          </p:nvCxnSpPr>
          <p:spPr>
            <a:xfrm>
              <a:off x="3756956" y="2895600"/>
              <a:ext cx="11561" cy="11603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528356" y="24384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539917" y="405594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76600" y="2057400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14600" y="3200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count++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8517" y="3200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count++</a:t>
              </a:r>
            </a:p>
          </p:txBody>
        </p:sp>
      </p:grpSp>
      <p:sp>
        <p:nvSpPr>
          <p:cNvPr id="41" name="Oval 40"/>
          <p:cNvSpPr/>
          <p:nvPr/>
        </p:nvSpPr>
        <p:spPr>
          <a:xfrm>
            <a:off x="6134208" y="28427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076926" y="28102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43" name="Oval 42"/>
          <p:cNvSpPr/>
          <p:nvPr/>
        </p:nvSpPr>
        <p:spPr>
          <a:xfrm>
            <a:off x="5687652" y="347183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630370" y="34393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515208" y="3464004"/>
            <a:ext cx="418704" cy="369332"/>
            <a:chOff x="6248400" y="2470039"/>
            <a:chExt cx="418704" cy="369332"/>
          </a:xfrm>
        </p:grpSpPr>
        <p:sp>
          <p:nvSpPr>
            <p:cNvPr id="46" name="Oval 45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96504" y="4138136"/>
            <a:ext cx="418704" cy="369332"/>
            <a:chOff x="6248400" y="2470039"/>
            <a:chExt cx="418704" cy="369332"/>
          </a:xfrm>
        </p:grpSpPr>
        <p:sp>
          <p:nvSpPr>
            <p:cNvPr id="52" name="Oval 51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cxnSp>
        <p:nvCxnSpPr>
          <p:cNvPr id="87" name="Straight Arrow Connector 86"/>
          <p:cNvCxnSpPr>
            <a:endCxn id="42" idx="0"/>
          </p:cNvCxnSpPr>
          <p:nvPr/>
        </p:nvCxnSpPr>
        <p:spPr>
          <a:xfrm>
            <a:off x="6286278" y="250546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2" idx="2"/>
            <a:endCxn id="44" idx="0"/>
          </p:cNvCxnSpPr>
          <p:nvPr/>
        </p:nvCxnSpPr>
        <p:spPr>
          <a:xfrm flipH="1">
            <a:off x="5839722" y="3179594"/>
            <a:ext cx="446556" cy="259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2" idx="2"/>
            <a:endCxn id="47" idx="0"/>
          </p:cNvCxnSpPr>
          <p:nvPr/>
        </p:nvCxnSpPr>
        <p:spPr>
          <a:xfrm>
            <a:off x="6286278" y="3179594"/>
            <a:ext cx="438282" cy="28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4" idx="2"/>
            <a:endCxn id="53" idx="0"/>
          </p:cNvCxnSpPr>
          <p:nvPr/>
        </p:nvCxnSpPr>
        <p:spPr>
          <a:xfrm>
            <a:off x="5839722" y="3808691"/>
            <a:ext cx="466134" cy="32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7" idx="2"/>
            <a:endCxn id="53" idx="0"/>
          </p:cNvCxnSpPr>
          <p:nvPr/>
        </p:nvCxnSpPr>
        <p:spPr>
          <a:xfrm flipH="1">
            <a:off x="6305856" y="3833336"/>
            <a:ext cx="41870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362808" y="2810262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 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571298" y="3437416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 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941928" y="3439359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776320" y="4507468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896710" y="347724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104198" y="5484717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This is assuming that count++ is one step. Or is it?</a:t>
            </a:r>
          </a:p>
        </p:txBody>
      </p:sp>
    </p:spTree>
    <p:extLst>
      <p:ext uri="{BB962C8B-B14F-4D97-AF65-F5344CB8AC3E}">
        <p14:creationId xmlns:p14="http://schemas.microsoft.com/office/powerpoint/2010/main" val="164230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Really Happened?</a:t>
            </a:r>
          </a:p>
        </p:txBody>
      </p:sp>
      <p:cxnSp>
        <p:nvCxnSpPr>
          <p:cNvPr id="6" name="Straight Arrow Connector 5"/>
          <p:cNvCxnSpPr>
            <a:stCxn id="8" idx="4"/>
            <a:endCxn id="9" idx="0"/>
          </p:cNvCxnSpPr>
          <p:nvPr/>
        </p:nvCxnSpPr>
        <p:spPr>
          <a:xfrm>
            <a:off x="1928156" y="2895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99556" y="24384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1699556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1699556" y="4267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/>
          <p:cNvCxnSpPr>
            <a:stCxn id="9" idx="4"/>
            <a:endCxn id="10" idx="0"/>
          </p:cNvCxnSpPr>
          <p:nvPr/>
        </p:nvCxnSpPr>
        <p:spPr>
          <a:xfrm>
            <a:off x="1928156" y="3810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699556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>
            <a:off x="1928156" y="4724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47800" y="20574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0" y="2743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value of Count and assign it to a register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3821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the register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7400" y="4611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register value back to Count</a:t>
            </a:r>
          </a:p>
        </p:txBody>
      </p:sp>
      <p:cxnSp>
        <p:nvCxnSpPr>
          <p:cNvPr id="28" name="Straight Arrow Connector 27"/>
          <p:cNvCxnSpPr>
            <a:stCxn id="29" idx="4"/>
            <a:endCxn id="30" idx="0"/>
          </p:cNvCxnSpPr>
          <p:nvPr/>
        </p:nvCxnSpPr>
        <p:spPr>
          <a:xfrm>
            <a:off x="5509556" y="2895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0956" y="24384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5280956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5280956" y="4267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Arrow Connector 31"/>
          <p:cNvCxnSpPr>
            <a:stCxn id="30" idx="4"/>
            <a:endCxn id="31" idx="0"/>
          </p:cNvCxnSpPr>
          <p:nvPr/>
        </p:nvCxnSpPr>
        <p:spPr>
          <a:xfrm>
            <a:off x="5509556" y="3810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80956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Arrow Connector 33"/>
          <p:cNvCxnSpPr>
            <a:stCxn id="31" idx="4"/>
            <a:endCxn id="33" idx="0"/>
          </p:cNvCxnSpPr>
          <p:nvPr/>
        </p:nvCxnSpPr>
        <p:spPr>
          <a:xfrm>
            <a:off x="5509556" y="4724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29200" y="20574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38800" y="2743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value of Count and assign it to a register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821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the register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4611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register value back to Count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53728" y="5957342"/>
            <a:ext cx="47244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For double type, even read/write is not atomic!</a:t>
            </a:r>
          </a:p>
        </p:txBody>
      </p:sp>
    </p:spTree>
    <p:extLst>
      <p:ext uri="{BB962C8B-B14F-4D97-AF65-F5344CB8AC3E}">
        <p14:creationId xmlns:p14="http://schemas.microsoft.com/office/powerpoint/2010/main" val="988581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Really Happened?</a:t>
            </a:r>
          </a:p>
        </p:txBody>
      </p:sp>
      <p:cxnSp>
        <p:nvCxnSpPr>
          <p:cNvPr id="6" name="Straight Arrow Connector 5"/>
          <p:cNvCxnSpPr>
            <a:stCxn id="8" idx="4"/>
            <a:endCxn id="9" idx="0"/>
          </p:cNvCxnSpPr>
          <p:nvPr/>
        </p:nvCxnSpPr>
        <p:spPr>
          <a:xfrm>
            <a:off x="1470956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42356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124235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1242356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/>
          <p:cNvCxnSpPr>
            <a:stCxn id="9" idx="4"/>
            <a:endCxn id="10" idx="0"/>
          </p:cNvCxnSpPr>
          <p:nvPr/>
        </p:nvCxnSpPr>
        <p:spPr>
          <a:xfrm>
            <a:off x="1470956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42356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>
            <a:off x="1470956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0600" y="19050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548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36692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77688" y="4583668"/>
            <a:ext cx="60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cxnSp>
        <p:nvCxnSpPr>
          <p:cNvPr id="25" name="Straight Arrow Connector 24"/>
          <p:cNvCxnSpPr>
            <a:stCxn id="39" idx="4"/>
            <a:endCxn id="40" idx="0"/>
          </p:cNvCxnSpPr>
          <p:nvPr/>
        </p:nvCxnSpPr>
        <p:spPr>
          <a:xfrm>
            <a:off x="2309156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080556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208055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080556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2309156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80556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4" name="Straight Arrow Connector 43"/>
          <p:cNvCxnSpPr>
            <a:stCxn id="41" idx="4"/>
            <a:endCxn id="43" idx="0"/>
          </p:cNvCxnSpPr>
          <p:nvPr/>
        </p:nvCxnSpPr>
        <p:spPr>
          <a:xfrm>
            <a:off x="2309156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8800" y="19050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2200" y="27548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36692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15888" y="4583668"/>
            <a:ext cx="4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49" name="Oval 48"/>
          <p:cNvSpPr/>
          <p:nvPr/>
        </p:nvSpPr>
        <p:spPr>
          <a:xfrm>
            <a:off x="6019800" y="199286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62518" y="19603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51" name="Oval 50"/>
          <p:cNvSpPr/>
          <p:nvPr/>
        </p:nvSpPr>
        <p:spPr>
          <a:xfrm>
            <a:off x="5573244" y="262196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15962" y="25894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400800" y="2614136"/>
            <a:ext cx="418704" cy="369332"/>
            <a:chOff x="6248400" y="2470039"/>
            <a:chExt cx="418704" cy="369332"/>
          </a:xfrm>
        </p:grpSpPr>
        <p:sp>
          <p:nvSpPr>
            <p:cNvPr id="54" name="Oval 5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29200" y="3288268"/>
            <a:ext cx="418704" cy="369332"/>
            <a:chOff x="6248400" y="2470039"/>
            <a:chExt cx="418704" cy="369332"/>
          </a:xfrm>
        </p:grpSpPr>
        <p:sp>
          <p:nvSpPr>
            <p:cNvPr id="57" name="Oval 5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02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982096" y="3288268"/>
            <a:ext cx="418704" cy="369332"/>
            <a:chOff x="6248400" y="2470039"/>
            <a:chExt cx="418704" cy="369332"/>
          </a:xfrm>
        </p:grpSpPr>
        <p:sp>
          <p:nvSpPr>
            <p:cNvPr id="60" name="Oval 5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34200" y="3299936"/>
            <a:ext cx="418704" cy="369332"/>
            <a:chOff x="6248400" y="2470039"/>
            <a:chExt cx="418704" cy="369332"/>
          </a:xfrm>
        </p:grpSpPr>
        <p:sp>
          <p:nvSpPr>
            <p:cNvPr id="63" name="Oval 6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610496" y="3909536"/>
            <a:ext cx="418704" cy="369332"/>
            <a:chOff x="6248400" y="2470039"/>
            <a:chExt cx="418704" cy="369332"/>
          </a:xfrm>
        </p:grpSpPr>
        <p:sp>
          <p:nvSpPr>
            <p:cNvPr id="66" name="Oval 65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03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86400" y="3897868"/>
            <a:ext cx="418704" cy="369332"/>
            <a:chOff x="6248400" y="2470039"/>
            <a:chExt cx="418704" cy="369332"/>
          </a:xfrm>
        </p:grpSpPr>
        <p:sp>
          <p:nvSpPr>
            <p:cNvPr id="69" name="Oval 68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439296" y="3909536"/>
            <a:ext cx="418704" cy="369332"/>
            <a:chOff x="6248400" y="2470039"/>
            <a:chExt cx="418704" cy="369332"/>
          </a:xfrm>
        </p:grpSpPr>
        <p:sp>
          <p:nvSpPr>
            <p:cNvPr id="72" name="Oval 71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429896" y="3897868"/>
            <a:ext cx="418704" cy="369332"/>
            <a:chOff x="6248400" y="2470039"/>
            <a:chExt cx="418704" cy="369332"/>
          </a:xfrm>
        </p:grpSpPr>
        <p:sp>
          <p:nvSpPr>
            <p:cNvPr id="75" name="Oval 74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982096" y="4583668"/>
            <a:ext cx="418704" cy="369332"/>
            <a:chOff x="6248400" y="2470039"/>
            <a:chExt cx="418704" cy="369332"/>
          </a:xfrm>
        </p:grpSpPr>
        <p:sp>
          <p:nvSpPr>
            <p:cNvPr id="78" name="Oval 7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941301" y="4583668"/>
            <a:ext cx="418704" cy="369332"/>
            <a:chOff x="6248400" y="2470039"/>
            <a:chExt cx="418704" cy="369332"/>
          </a:xfrm>
        </p:grpSpPr>
        <p:sp>
          <p:nvSpPr>
            <p:cNvPr id="81" name="Oval 80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029530" y="4583668"/>
            <a:ext cx="418704" cy="369332"/>
            <a:chOff x="6248400" y="2470039"/>
            <a:chExt cx="418704" cy="369332"/>
          </a:xfrm>
        </p:grpSpPr>
        <p:sp>
          <p:nvSpPr>
            <p:cNvPr id="84" name="Oval 8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486400" y="5269468"/>
            <a:ext cx="418704" cy="369332"/>
            <a:chOff x="6248400" y="2470039"/>
            <a:chExt cx="418704" cy="369332"/>
          </a:xfrm>
        </p:grpSpPr>
        <p:sp>
          <p:nvSpPr>
            <p:cNvPr id="87" name="Oval 8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439296" y="5269468"/>
            <a:ext cx="418704" cy="369332"/>
            <a:chOff x="6248400" y="2470039"/>
            <a:chExt cx="418704" cy="369332"/>
          </a:xfrm>
        </p:grpSpPr>
        <p:sp>
          <p:nvSpPr>
            <p:cNvPr id="90" name="Oval 8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963043" y="5879068"/>
            <a:ext cx="418704" cy="369332"/>
            <a:chOff x="6248400" y="2470039"/>
            <a:chExt cx="418704" cy="369332"/>
          </a:xfrm>
        </p:grpSpPr>
        <p:sp>
          <p:nvSpPr>
            <p:cNvPr id="93" name="Oval 9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cxnSp>
        <p:nvCxnSpPr>
          <p:cNvPr id="95" name="Straight Arrow Connector 94"/>
          <p:cNvCxnSpPr>
            <a:endCxn id="50" idx="0"/>
          </p:cNvCxnSpPr>
          <p:nvPr/>
        </p:nvCxnSpPr>
        <p:spPr>
          <a:xfrm>
            <a:off x="6171870" y="1655594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0" idx="2"/>
            <a:endCxn id="52" idx="0"/>
          </p:cNvCxnSpPr>
          <p:nvPr/>
        </p:nvCxnSpPr>
        <p:spPr>
          <a:xfrm flipH="1">
            <a:off x="5725314" y="2329726"/>
            <a:ext cx="446556" cy="259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0" idx="2"/>
            <a:endCxn id="55" idx="0"/>
          </p:cNvCxnSpPr>
          <p:nvPr/>
        </p:nvCxnSpPr>
        <p:spPr>
          <a:xfrm>
            <a:off x="6171870" y="2329726"/>
            <a:ext cx="438282" cy="28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4"/>
            <a:endCxn id="58" idx="0"/>
          </p:cNvCxnSpPr>
          <p:nvPr/>
        </p:nvCxnSpPr>
        <p:spPr>
          <a:xfrm flipH="1">
            <a:off x="5238552" y="2926765"/>
            <a:ext cx="487092" cy="361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2" idx="2"/>
            <a:endCxn id="61" idx="0"/>
          </p:cNvCxnSpPr>
          <p:nvPr/>
        </p:nvCxnSpPr>
        <p:spPr>
          <a:xfrm>
            <a:off x="5725314" y="2958823"/>
            <a:ext cx="466134" cy="32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5" idx="2"/>
            <a:endCxn id="61" idx="0"/>
          </p:cNvCxnSpPr>
          <p:nvPr/>
        </p:nvCxnSpPr>
        <p:spPr>
          <a:xfrm flipH="1">
            <a:off x="6191448" y="2983468"/>
            <a:ext cx="41870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5" idx="2"/>
            <a:endCxn id="64" idx="0"/>
          </p:cNvCxnSpPr>
          <p:nvPr/>
        </p:nvCxnSpPr>
        <p:spPr>
          <a:xfrm>
            <a:off x="6610152" y="2983468"/>
            <a:ext cx="5334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8" idx="2"/>
            <a:endCxn id="67" idx="0"/>
          </p:cNvCxnSpPr>
          <p:nvPr/>
        </p:nvCxnSpPr>
        <p:spPr>
          <a:xfrm flipH="1">
            <a:off x="4819848" y="3657600"/>
            <a:ext cx="418704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7" idx="4"/>
            <a:endCxn id="70" idx="0"/>
          </p:cNvCxnSpPr>
          <p:nvPr/>
        </p:nvCxnSpPr>
        <p:spPr>
          <a:xfrm>
            <a:off x="5238882" y="3625542"/>
            <a:ext cx="456870" cy="27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1" idx="2"/>
            <a:endCxn id="70" idx="0"/>
          </p:cNvCxnSpPr>
          <p:nvPr/>
        </p:nvCxnSpPr>
        <p:spPr>
          <a:xfrm flipH="1">
            <a:off x="5695752" y="3657600"/>
            <a:ext cx="495696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1" idx="2"/>
            <a:endCxn id="73" idx="0"/>
          </p:cNvCxnSpPr>
          <p:nvPr/>
        </p:nvCxnSpPr>
        <p:spPr>
          <a:xfrm>
            <a:off x="6191448" y="3657600"/>
            <a:ext cx="457200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4" idx="2"/>
            <a:endCxn id="73" idx="0"/>
          </p:cNvCxnSpPr>
          <p:nvPr/>
        </p:nvCxnSpPr>
        <p:spPr>
          <a:xfrm flipH="1">
            <a:off x="6648648" y="3669268"/>
            <a:ext cx="494904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4" idx="2"/>
            <a:endCxn id="76" idx="0"/>
          </p:cNvCxnSpPr>
          <p:nvPr/>
        </p:nvCxnSpPr>
        <p:spPr>
          <a:xfrm>
            <a:off x="7143552" y="3669268"/>
            <a:ext cx="49569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7" idx="2"/>
            <a:endCxn id="85" idx="0"/>
          </p:cNvCxnSpPr>
          <p:nvPr/>
        </p:nvCxnSpPr>
        <p:spPr>
          <a:xfrm>
            <a:off x="4819848" y="4278868"/>
            <a:ext cx="41903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0" idx="2"/>
            <a:endCxn id="85" idx="0"/>
          </p:cNvCxnSpPr>
          <p:nvPr/>
        </p:nvCxnSpPr>
        <p:spPr>
          <a:xfrm flipH="1">
            <a:off x="5238882" y="4267200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5" idx="2"/>
            <a:endCxn id="88" idx="0"/>
          </p:cNvCxnSpPr>
          <p:nvPr/>
        </p:nvCxnSpPr>
        <p:spPr>
          <a:xfrm>
            <a:off x="5238882" y="4953000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0" idx="2"/>
            <a:endCxn id="79" idx="0"/>
          </p:cNvCxnSpPr>
          <p:nvPr/>
        </p:nvCxnSpPr>
        <p:spPr>
          <a:xfrm>
            <a:off x="5695752" y="4267200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9" idx="2"/>
            <a:endCxn id="88" idx="0"/>
          </p:cNvCxnSpPr>
          <p:nvPr/>
        </p:nvCxnSpPr>
        <p:spPr>
          <a:xfrm flipH="1">
            <a:off x="5695752" y="4953000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3" idx="2"/>
            <a:endCxn id="79" idx="0"/>
          </p:cNvCxnSpPr>
          <p:nvPr/>
        </p:nvCxnSpPr>
        <p:spPr>
          <a:xfrm flipH="1">
            <a:off x="6191448" y="4278868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6" idx="2"/>
            <a:endCxn id="82" idx="0"/>
          </p:cNvCxnSpPr>
          <p:nvPr/>
        </p:nvCxnSpPr>
        <p:spPr>
          <a:xfrm flipH="1">
            <a:off x="7150653" y="4267200"/>
            <a:ext cx="488595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3" idx="2"/>
            <a:endCxn id="82" idx="0"/>
          </p:cNvCxnSpPr>
          <p:nvPr/>
        </p:nvCxnSpPr>
        <p:spPr>
          <a:xfrm>
            <a:off x="6648648" y="4278868"/>
            <a:ext cx="50200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1" idx="4"/>
            <a:endCxn id="91" idx="0"/>
          </p:cNvCxnSpPr>
          <p:nvPr/>
        </p:nvCxnSpPr>
        <p:spPr>
          <a:xfrm flipH="1">
            <a:off x="6648648" y="4920942"/>
            <a:ext cx="502335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4"/>
            <a:endCxn id="91" idx="0"/>
          </p:cNvCxnSpPr>
          <p:nvPr/>
        </p:nvCxnSpPr>
        <p:spPr>
          <a:xfrm>
            <a:off x="6191778" y="4920942"/>
            <a:ext cx="456870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1" idx="2"/>
            <a:endCxn id="94" idx="0"/>
          </p:cNvCxnSpPr>
          <p:nvPr/>
        </p:nvCxnSpPr>
        <p:spPr>
          <a:xfrm flipH="1">
            <a:off x="6172395" y="5638800"/>
            <a:ext cx="476253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4"/>
            <a:endCxn id="94" idx="0"/>
          </p:cNvCxnSpPr>
          <p:nvPr/>
        </p:nvCxnSpPr>
        <p:spPr>
          <a:xfrm>
            <a:off x="5696082" y="5606742"/>
            <a:ext cx="476313" cy="27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715000" y="21336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57800" y="28194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7244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648200" y="42672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105400" y="49530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562600" y="5650468"/>
            <a:ext cx="65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354488" y="21336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858000" y="28194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3914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497488" y="42672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934200" y="49530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008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</p:spTree>
    <p:extLst>
      <p:ext uri="{BB962C8B-B14F-4D97-AF65-F5344CB8AC3E}">
        <p14:creationId xmlns:p14="http://schemas.microsoft.com/office/powerpoint/2010/main" val="2636535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Really Happened?</a:t>
            </a:r>
          </a:p>
        </p:txBody>
      </p:sp>
      <p:cxnSp>
        <p:nvCxnSpPr>
          <p:cNvPr id="6" name="Straight Arrow Connector 5"/>
          <p:cNvCxnSpPr>
            <a:stCxn id="8" idx="4"/>
            <a:endCxn id="9" idx="0"/>
          </p:cNvCxnSpPr>
          <p:nvPr/>
        </p:nvCxnSpPr>
        <p:spPr>
          <a:xfrm>
            <a:off x="1470956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42356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124235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1242356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/>
          <p:cNvCxnSpPr>
            <a:stCxn id="9" idx="4"/>
            <a:endCxn id="10" idx="0"/>
          </p:cNvCxnSpPr>
          <p:nvPr/>
        </p:nvCxnSpPr>
        <p:spPr>
          <a:xfrm>
            <a:off x="1470956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42356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>
            <a:off x="1470956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0600" y="19050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548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36692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77688" y="4583668"/>
            <a:ext cx="60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cxnSp>
        <p:nvCxnSpPr>
          <p:cNvPr id="25" name="Straight Arrow Connector 24"/>
          <p:cNvCxnSpPr>
            <a:stCxn id="39" idx="4"/>
            <a:endCxn id="40" idx="0"/>
          </p:cNvCxnSpPr>
          <p:nvPr/>
        </p:nvCxnSpPr>
        <p:spPr>
          <a:xfrm>
            <a:off x="2309156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080556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208055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080556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2309156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80556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4" name="Straight Arrow Connector 43"/>
          <p:cNvCxnSpPr>
            <a:stCxn id="41" idx="4"/>
            <a:endCxn id="43" idx="0"/>
          </p:cNvCxnSpPr>
          <p:nvPr/>
        </p:nvCxnSpPr>
        <p:spPr>
          <a:xfrm>
            <a:off x="2309156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8800" y="19050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2200" y="27548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36692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15888" y="4583668"/>
            <a:ext cx="4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49" name="Oval 48"/>
          <p:cNvSpPr/>
          <p:nvPr/>
        </p:nvSpPr>
        <p:spPr>
          <a:xfrm>
            <a:off x="5371704" y="186127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314422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51" name="Oval 50"/>
          <p:cNvSpPr/>
          <p:nvPr/>
        </p:nvSpPr>
        <p:spPr>
          <a:xfrm>
            <a:off x="4925148" y="249037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867866" y="24578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752704" y="2482542"/>
            <a:ext cx="418704" cy="369332"/>
            <a:chOff x="6248400" y="2470039"/>
            <a:chExt cx="418704" cy="369332"/>
          </a:xfrm>
        </p:grpSpPr>
        <p:sp>
          <p:nvSpPr>
            <p:cNvPr id="54" name="Oval 5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381104" y="3156674"/>
            <a:ext cx="418704" cy="369332"/>
            <a:chOff x="6248400" y="2470039"/>
            <a:chExt cx="418704" cy="369332"/>
          </a:xfrm>
        </p:grpSpPr>
        <p:sp>
          <p:nvSpPr>
            <p:cNvPr id="57" name="Oval 5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02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334000" y="3156674"/>
            <a:ext cx="418704" cy="369332"/>
            <a:chOff x="6248400" y="2470039"/>
            <a:chExt cx="418704" cy="369332"/>
          </a:xfrm>
        </p:grpSpPr>
        <p:sp>
          <p:nvSpPr>
            <p:cNvPr id="60" name="Oval 5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286104" y="3168342"/>
            <a:ext cx="418704" cy="369332"/>
            <a:chOff x="6248400" y="2470039"/>
            <a:chExt cx="418704" cy="369332"/>
          </a:xfrm>
        </p:grpSpPr>
        <p:sp>
          <p:nvSpPr>
            <p:cNvPr id="63" name="Oval 6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62400" y="3777942"/>
            <a:ext cx="418704" cy="369332"/>
            <a:chOff x="6248400" y="2470039"/>
            <a:chExt cx="418704" cy="369332"/>
          </a:xfrm>
        </p:grpSpPr>
        <p:sp>
          <p:nvSpPr>
            <p:cNvPr id="66" name="Oval 65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03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38304" y="3766274"/>
            <a:ext cx="418704" cy="369332"/>
            <a:chOff x="6248400" y="2470039"/>
            <a:chExt cx="418704" cy="369332"/>
          </a:xfrm>
        </p:grpSpPr>
        <p:sp>
          <p:nvSpPr>
            <p:cNvPr id="69" name="Oval 68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91200" y="3777942"/>
            <a:ext cx="418704" cy="369332"/>
            <a:chOff x="6248400" y="2470039"/>
            <a:chExt cx="418704" cy="369332"/>
          </a:xfrm>
        </p:grpSpPr>
        <p:sp>
          <p:nvSpPr>
            <p:cNvPr id="72" name="Oval 71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81800" y="3766274"/>
            <a:ext cx="418704" cy="369332"/>
            <a:chOff x="6248400" y="2470039"/>
            <a:chExt cx="418704" cy="369332"/>
          </a:xfrm>
        </p:grpSpPr>
        <p:sp>
          <p:nvSpPr>
            <p:cNvPr id="75" name="Oval 74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334000" y="4452074"/>
            <a:ext cx="418704" cy="369332"/>
            <a:chOff x="6248400" y="2470039"/>
            <a:chExt cx="418704" cy="369332"/>
          </a:xfrm>
        </p:grpSpPr>
        <p:sp>
          <p:nvSpPr>
            <p:cNvPr id="78" name="Oval 7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293205" y="4452074"/>
            <a:ext cx="418704" cy="369332"/>
            <a:chOff x="6248400" y="2470039"/>
            <a:chExt cx="418704" cy="369332"/>
          </a:xfrm>
        </p:grpSpPr>
        <p:sp>
          <p:nvSpPr>
            <p:cNvPr id="81" name="Oval 80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381434" y="4452074"/>
            <a:ext cx="418704" cy="369332"/>
            <a:chOff x="6248400" y="2470039"/>
            <a:chExt cx="418704" cy="369332"/>
          </a:xfrm>
        </p:grpSpPr>
        <p:sp>
          <p:nvSpPr>
            <p:cNvPr id="84" name="Oval 8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838304" y="5137874"/>
            <a:ext cx="418704" cy="369332"/>
            <a:chOff x="6248400" y="2470039"/>
            <a:chExt cx="418704" cy="369332"/>
          </a:xfrm>
        </p:grpSpPr>
        <p:sp>
          <p:nvSpPr>
            <p:cNvPr id="87" name="Oval 8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791200" y="5137874"/>
            <a:ext cx="418704" cy="369332"/>
            <a:chOff x="6248400" y="2470039"/>
            <a:chExt cx="418704" cy="369332"/>
          </a:xfrm>
        </p:grpSpPr>
        <p:sp>
          <p:nvSpPr>
            <p:cNvPr id="90" name="Oval 8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314947" y="5747474"/>
            <a:ext cx="418704" cy="369332"/>
            <a:chOff x="6248400" y="2470039"/>
            <a:chExt cx="418704" cy="369332"/>
          </a:xfrm>
        </p:grpSpPr>
        <p:sp>
          <p:nvSpPr>
            <p:cNvPr id="93" name="Oval 9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cxnSp>
        <p:nvCxnSpPr>
          <p:cNvPr id="95" name="Straight Arrow Connector 94"/>
          <p:cNvCxnSpPr>
            <a:endCxn id="50" idx="0"/>
          </p:cNvCxnSpPr>
          <p:nvPr/>
        </p:nvCxnSpPr>
        <p:spPr>
          <a:xfrm>
            <a:off x="5523774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0" idx="2"/>
            <a:endCxn id="52" idx="0"/>
          </p:cNvCxnSpPr>
          <p:nvPr/>
        </p:nvCxnSpPr>
        <p:spPr>
          <a:xfrm flipH="1">
            <a:off x="5077218" y="2198132"/>
            <a:ext cx="446556" cy="2597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0" idx="2"/>
            <a:endCxn id="55" idx="0"/>
          </p:cNvCxnSpPr>
          <p:nvPr/>
        </p:nvCxnSpPr>
        <p:spPr>
          <a:xfrm>
            <a:off x="5523774" y="2198132"/>
            <a:ext cx="438282" cy="28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4"/>
            <a:endCxn id="58" idx="0"/>
          </p:cNvCxnSpPr>
          <p:nvPr/>
        </p:nvCxnSpPr>
        <p:spPr>
          <a:xfrm flipH="1">
            <a:off x="4590456" y="2795171"/>
            <a:ext cx="487092" cy="361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2" idx="2"/>
            <a:endCxn id="61" idx="0"/>
          </p:cNvCxnSpPr>
          <p:nvPr/>
        </p:nvCxnSpPr>
        <p:spPr>
          <a:xfrm>
            <a:off x="5077218" y="2827229"/>
            <a:ext cx="466134" cy="329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5" idx="2"/>
            <a:endCxn id="61" idx="0"/>
          </p:cNvCxnSpPr>
          <p:nvPr/>
        </p:nvCxnSpPr>
        <p:spPr>
          <a:xfrm flipH="1">
            <a:off x="5543352" y="2851874"/>
            <a:ext cx="41870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5" idx="2"/>
            <a:endCxn id="64" idx="0"/>
          </p:cNvCxnSpPr>
          <p:nvPr/>
        </p:nvCxnSpPr>
        <p:spPr>
          <a:xfrm>
            <a:off x="5962056" y="2851874"/>
            <a:ext cx="5334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8" idx="2"/>
            <a:endCxn id="67" idx="0"/>
          </p:cNvCxnSpPr>
          <p:nvPr/>
        </p:nvCxnSpPr>
        <p:spPr>
          <a:xfrm flipH="1">
            <a:off x="4171752" y="3526006"/>
            <a:ext cx="418704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7" idx="4"/>
            <a:endCxn id="70" idx="0"/>
          </p:cNvCxnSpPr>
          <p:nvPr/>
        </p:nvCxnSpPr>
        <p:spPr>
          <a:xfrm>
            <a:off x="4590786" y="3493948"/>
            <a:ext cx="456870" cy="27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1" idx="2"/>
            <a:endCxn id="70" idx="0"/>
          </p:cNvCxnSpPr>
          <p:nvPr/>
        </p:nvCxnSpPr>
        <p:spPr>
          <a:xfrm flipH="1">
            <a:off x="5047656" y="3526006"/>
            <a:ext cx="495696" cy="2402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1" idx="2"/>
            <a:endCxn id="73" idx="0"/>
          </p:cNvCxnSpPr>
          <p:nvPr/>
        </p:nvCxnSpPr>
        <p:spPr>
          <a:xfrm>
            <a:off x="5543352" y="3526006"/>
            <a:ext cx="457200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4" idx="2"/>
            <a:endCxn id="73" idx="0"/>
          </p:cNvCxnSpPr>
          <p:nvPr/>
        </p:nvCxnSpPr>
        <p:spPr>
          <a:xfrm flipH="1">
            <a:off x="6000552" y="3537674"/>
            <a:ext cx="494904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4" idx="2"/>
            <a:endCxn id="76" idx="0"/>
          </p:cNvCxnSpPr>
          <p:nvPr/>
        </p:nvCxnSpPr>
        <p:spPr>
          <a:xfrm>
            <a:off x="6495456" y="3537674"/>
            <a:ext cx="49569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7" idx="2"/>
            <a:endCxn id="85" idx="0"/>
          </p:cNvCxnSpPr>
          <p:nvPr/>
        </p:nvCxnSpPr>
        <p:spPr>
          <a:xfrm>
            <a:off x="4171752" y="4147274"/>
            <a:ext cx="41903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0" idx="2"/>
            <a:endCxn id="85" idx="0"/>
          </p:cNvCxnSpPr>
          <p:nvPr/>
        </p:nvCxnSpPr>
        <p:spPr>
          <a:xfrm flipH="1">
            <a:off x="4590786" y="4135606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5" idx="2"/>
            <a:endCxn id="88" idx="0"/>
          </p:cNvCxnSpPr>
          <p:nvPr/>
        </p:nvCxnSpPr>
        <p:spPr>
          <a:xfrm>
            <a:off x="4590786" y="4821406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0" idx="2"/>
            <a:endCxn id="79" idx="0"/>
          </p:cNvCxnSpPr>
          <p:nvPr/>
        </p:nvCxnSpPr>
        <p:spPr>
          <a:xfrm>
            <a:off x="5047656" y="4135606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9" idx="2"/>
            <a:endCxn id="88" idx="0"/>
          </p:cNvCxnSpPr>
          <p:nvPr/>
        </p:nvCxnSpPr>
        <p:spPr>
          <a:xfrm flipH="1">
            <a:off x="5047656" y="4821406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3" idx="2"/>
            <a:endCxn id="79" idx="0"/>
          </p:cNvCxnSpPr>
          <p:nvPr/>
        </p:nvCxnSpPr>
        <p:spPr>
          <a:xfrm flipH="1">
            <a:off x="5543352" y="4147274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6" idx="2"/>
            <a:endCxn id="82" idx="0"/>
          </p:cNvCxnSpPr>
          <p:nvPr/>
        </p:nvCxnSpPr>
        <p:spPr>
          <a:xfrm flipH="1">
            <a:off x="6502557" y="4135606"/>
            <a:ext cx="488595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3" idx="2"/>
            <a:endCxn id="82" idx="0"/>
          </p:cNvCxnSpPr>
          <p:nvPr/>
        </p:nvCxnSpPr>
        <p:spPr>
          <a:xfrm>
            <a:off x="6000552" y="4147274"/>
            <a:ext cx="50200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1" idx="4"/>
            <a:endCxn id="91" idx="0"/>
          </p:cNvCxnSpPr>
          <p:nvPr/>
        </p:nvCxnSpPr>
        <p:spPr>
          <a:xfrm flipH="1">
            <a:off x="6000552" y="4789348"/>
            <a:ext cx="502335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4"/>
            <a:endCxn id="91" idx="0"/>
          </p:cNvCxnSpPr>
          <p:nvPr/>
        </p:nvCxnSpPr>
        <p:spPr>
          <a:xfrm>
            <a:off x="5543682" y="4789348"/>
            <a:ext cx="456870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1" idx="2"/>
            <a:endCxn id="94" idx="0"/>
          </p:cNvCxnSpPr>
          <p:nvPr/>
        </p:nvCxnSpPr>
        <p:spPr>
          <a:xfrm flipH="1">
            <a:off x="5524299" y="5507206"/>
            <a:ext cx="476253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4"/>
            <a:endCxn id="94" idx="0"/>
          </p:cNvCxnSpPr>
          <p:nvPr/>
        </p:nvCxnSpPr>
        <p:spPr>
          <a:xfrm>
            <a:off x="5047986" y="5475148"/>
            <a:ext cx="476313" cy="2723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066904" y="2002006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066904" y="3373606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90704" y="4669006"/>
            <a:ext cx="65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285700" y="2699474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219304" y="3983206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219304" y="52786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5" name="Explosion 1 4"/>
          <p:cNvSpPr/>
          <p:nvPr/>
        </p:nvSpPr>
        <p:spPr>
          <a:xfrm>
            <a:off x="6629400" y="5257800"/>
            <a:ext cx="1772178" cy="133954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count=1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124200" y="6172200"/>
            <a:ext cx="21336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Is this correct?</a:t>
            </a:r>
          </a:p>
        </p:txBody>
      </p:sp>
    </p:spTree>
    <p:extLst>
      <p:ext uri="{BB962C8B-B14F-4D97-AF65-F5344CB8AC3E}">
        <p14:creationId xmlns:p14="http://schemas.microsoft.com/office/powerpoint/2010/main" val="2806422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Some people, when confronted with a problem, think, 'I know, I'll use threads' - and then two they </a:t>
            </a:r>
            <a:r>
              <a:rPr lang="en-SG" dirty="0" err="1"/>
              <a:t>hav</a:t>
            </a:r>
            <a:r>
              <a:rPr lang="en-SG" dirty="0"/>
              <a:t> </a:t>
            </a:r>
            <a:r>
              <a:rPr lang="en-SG" dirty="0" err="1"/>
              <a:t>erpoblesms</a:t>
            </a:r>
            <a:r>
              <a:rPr lang="en-SG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AtomicXXX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If the shared variable is of a type Boolean, int, int array, and etc., use classes in package </a:t>
            </a:r>
            <a:r>
              <a:rPr lang="en-US" dirty="0" err="1"/>
              <a:t>java.util.concurrent.atomic</a:t>
            </a:r>
            <a:endParaRPr lang="en-US" dirty="0"/>
          </a:p>
          <a:p>
            <a:pPr marL="57150" indent="0">
              <a:buNone/>
            </a:pPr>
            <a:r>
              <a:rPr lang="en-US" dirty="0"/>
              <a:t>Example: </a:t>
            </a:r>
          </a:p>
          <a:p>
            <a:pPr marL="914400" lvl="2" indent="0">
              <a:buNone/>
            </a:pPr>
            <a:r>
              <a:rPr lang="en-US" i="1" dirty="0" err="1"/>
              <a:t>AtomicInteger</a:t>
            </a:r>
            <a:r>
              <a:rPr lang="en-US" i="1" dirty="0"/>
              <a:t> x = new </a:t>
            </a:r>
            <a:r>
              <a:rPr lang="en-US" i="1" dirty="0" err="1"/>
              <a:t>AtomicInteger</a:t>
            </a:r>
            <a:r>
              <a:rPr lang="en-US" i="1" dirty="0"/>
              <a:t>(0)</a:t>
            </a:r>
          </a:p>
          <a:p>
            <a:pPr marL="914400" lvl="2" indent="0">
              <a:buNone/>
            </a:pPr>
            <a:r>
              <a:rPr lang="en-US" i="1" dirty="0" err="1"/>
              <a:t>x.incrementAndGet</a:t>
            </a:r>
            <a:r>
              <a:rPr lang="en-US" i="1" dirty="0"/>
              <a:t>() //increments x by 1 atomically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Example: FirstErrorFixed.java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40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Sometime it is not sufficient to simply use an </a:t>
            </a:r>
            <a:r>
              <a:rPr lang="en-US" sz="2800" dirty="0" err="1"/>
              <a:t>AtomicXXX</a:t>
            </a:r>
            <a:r>
              <a:rPr lang="en-US" sz="2800" dirty="0"/>
              <a:t> object.</a:t>
            </a:r>
          </a:p>
          <a:p>
            <a:pPr marL="0" indent="0">
              <a:buNone/>
            </a:pPr>
            <a:r>
              <a:rPr lang="en-US" sz="2800" dirty="0"/>
              <a:t>	//withdraw from a bank account</a:t>
            </a:r>
          </a:p>
          <a:p>
            <a:pPr marL="0" indent="0">
              <a:buNone/>
            </a:pPr>
            <a:r>
              <a:rPr lang="en-US" sz="2800" dirty="0"/>
              <a:t>	//check and update</a:t>
            </a:r>
          </a:p>
          <a:p>
            <a:pPr marL="0" indent="0">
              <a:buNone/>
            </a:pPr>
            <a:r>
              <a:rPr lang="en-US" sz="2800" b="1" dirty="0"/>
              <a:t>	if (</a:t>
            </a:r>
            <a:r>
              <a:rPr lang="en-US" sz="2800" b="1" i="1" dirty="0"/>
              <a:t>amount &gt;= 1000) {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i="1" dirty="0"/>
              <a:t>amount = amount - 1000;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405735"/>
            <a:ext cx="6934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Refer to example: SecondError.java</a:t>
            </a:r>
          </a:p>
        </p:txBody>
      </p:sp>
    </p:spTree>
    <p:extLst>
      <p:ext uri="{BB962C8B-B14F-4D97-AF65-F5344CB8AC3E}">
        <p14:creationId xmlns:p14="http://schemas.microsoft.com/office/powerpoint/2010/main" val="3853933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Every Java object can implicitly act as a lock for purposes of synchronization.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synchronized (lock) {</a:t>
            </a:r>
          </a:p>
          <a:p>
            <a:pPr marL="0" indent="0">
              <a:buNone/>
            </a:pPr>
            <a:r>
              <a:rPr lang="en-US" i="1" dirty="0"/>
              <a:t>		//Access shared state guarded by lock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r>
              <a:rPr lang="en-US" dirty="0"/>
              <a:t>Intrinsic locks acts as </a:t>
            </a:r>
            <a:r>
              <a:rPr lang="en-US" dirty="0" err="1"/>
              <a:t>mutexes</a:t>
            </a:r>
            <a:r>
              <a:rPr lang="en-US" dirty="0"/>
              <a:t> (mutual exclusion locks), i.e., at most one thread may own the lock. </a:t>
            </a:r>
          </a:p>
          <a:p>
            <a:r>
              <a:rPr lang="en-US" dirty="0"/>
              <a:t>Since only one thread at a time can execute a block of code guarded by a given lock, the synchronized blocks guarded by the same lock execute atomically with respect to one another.</a:t>
            </a:r>
          </a:p>
        </p:txBody>
      </p:sp>
    </p:spTree>
    <p:extLst>
      <p:ext uri="{BB962C8B-B14F-4D97-AF65-F5344CB8AC3E}">
        <p14:creationId xmlns:p14="http://schemas.microsoft.com/office/powerpoint/2010/main" val="2162645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Lock Works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5482" y="1301234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5939135"/>
            <a:ext cx="6934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SecondErrorFixed.java</a:t>
            </a:r>
          </a:p>
        </p:txBody>
      </p:sp>
      <p:sp>
        <p:nvSpPr>
          <p:cNvPr id="110" name="Oval 109"/>
          <p:cNvSpPr/>
          <p:nvPr/>
        </p:nvSpPr>
        <p:spPr>
          <a:xfrm>
            <a:off x="3979750" y="1822966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200400" y="1938635"/>
            <a:ext cx="98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 lock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252518" y="4605635"/>
            <a:ext cx="116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lock</a:t>
            </a:r>
          </a:p>
        </p:txBody>
      </p:sp>
      <p:sp>
        <p:nvSpPr>
          <p:cNvPr id="210" name="Oval 209"/>
          <p:cNvSpPr/>
          <p:nvPr/>
        </p:nvSpPr>
        <p:spPr>
          <a:xfrm>
            <a:off x="3979750" y="2436853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1" name="Oval 210"/>
          <p:cNvSpPr/>
          <p:nvPr/>
        </p:nvSpPr>
        <p:spPr>
          <a:xfrm>
            <a:off x="3979750" y="3103810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2" name="Oval 211"/>
          <p:cNvSpPr/>
          <p:nvPr/>
        </p:nvSpPr>
        <p:spPr>
          <a:xfrm>
            <a:off x="3979750" y="3789402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3" name="Oval 212"/>
          <p:cNvSpPr/>
          <p:nvPr/>
        </p:nvSpPr>
        <p:spPr>
          <a:xfrm>
            <a:off x="3979750" y="4456359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4" name="Oval 213"/>
          <p:cNvSpPr/>
          <p:nvPr/>
        </p:nvSpPr>
        <p:spPr>
          <a:xfrm>
            <a:off x="3979750" y="5117068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Arrow Connector 49"/>
          <p:cNvCxnSpPr>
            <a:stCxn id="110" idx="4"/>
            <a:endCxn id="210" idx="0"/>
          </p:cNvCxnSpPr>
          <p:nvPr/>
        </p:nvCxnSpPr>
        <p:spPr>
          <a:xfrm>
            <a:off x="4133833" y="2116098"/>
            <a:ext cx="0" cy="32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0" idx="4"/>
            <a:endCxn id="211" idx="0"/>
          </p:cNvCxnSpPr>
          <p:nvPr/>
        </p:nvCxnSpPr>
        <p:spPr>
          <a:xfrm>
            <a:off x="4133833" y="2729985"/>
            <a:ext cx="0" cy="37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1" idx="4"/>
            <a:endCxn id="212" idx="0"/>
          </p:cNvCxnSpPr>
          <p:nvPr/>
        </p:nvCxnSpPr>
        <p:spPr>
          <a:xfrm>
            <a:off x="4133833" y="3396942"/>
            <a:ext cx="0" cy="39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2" idx="4"/>
            <a:endCxn id="213" idx="0"/>
          </p:cNvCxnSpPr>
          <p:nvPr/>
        </p:nvCxnSpPr>
        <p:spPr>
          <a:xfrm>
            <a:off x="4133833" y="4082534"/>
            <a:ext cx="0" cy="37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3" idx="4"/>
            <a:endCxn id="214" idx="0"/>
          </p:cNvCxnSpPr>
          <p:nvPr/>
        </p:nvCxnSpPr>
        <p:spPr>
          <a:xfrm>
            <a:off x="4133833" y="4749491"/>
            <a:ext cx="0" cy="367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3702531" y="2732231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3692797" y="339567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600433" y="40936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4590276" y="1301234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Thread2</a:t>
            </a:r>
          </a:p>
        </p:txBody>
      </p:sp>
      <p:sp>
        <p:nvSpPr>
          <p:cNvPr id="219" name="Oval 218"/>
          <p:cNvSpPr/>
          <p:nvPr/>
        </p:nvSpPr>
        <p:spPr>
          <a:xfrm>
            <a:off x="4964544" y="1822966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257800" y="1905000"/>
            <a:ext cx="98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 lock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5243784" y="4583668"/>
            <a:ext cx="116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lock</a:t>
            </a:r>
          </a:p>
        </p:txBody>
      </p:sp>
      <p:sp>
        <p:nvSpPr>
          <p:cNvPr id="222" name="Oval 221"/>
          <p:cNvSpPr/>
          <p:nvPr/>
        </p:nvSpPr>
        <p:spPr>
          <a:xfrm>
            <a:off x="4964544" y="2436853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3" name="Oval 222"/>
          <p:cNvSpPr/>
          <p:nvPr/>
        </p:nvSpPr>
        <p:spPr>
          <a:xfrm>
            <a:off x="4964544" y="3103810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4" name="Oval 223"/>
          <p:cNvSpPr/>
          <p:nvPr/>
        </p:nvSpPr>
        <p:spPr>
          <a:xfrm>
            <a:off x="4964544" y="3789402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5" name="Oval 224"/>
          <p:cNvSpPr/>
          <p:nvPr/>
        </p:nvSpPr>
        <p:spPr>
          <a:xfrm>
            <a:off x="4964544" y="4456359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6" name="Oval 225"/>
          <p:cNvSpPr/>
          <p:nvPr/>
        </p:nvSpPr>
        <p:spPr>
          <a:xfrm>
            <a:off x="4964544" y="5117068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27" name="Straight Arrow Connector 226"/>
          <p:cNvCxnSpPr>
            <a:stCxn id="219" idx="4"/>
            <a:endCxn id="222" idx="0"/>
          </p:cNvCxnSpPr>
          <p:nvPr/>
        </p:nvCxnSpPr>
        <p:spPr>
          <a:xfrm>
            <a:off x="5118627" y="2116098"/>
            <a:ext cx="0" cy="32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22" idx="4"/>
            <a:endCxn id="223" idx="0"/>
          </p:cNvCxnSpPr>
          <p:nvPr/>
        </p:nvCxnSpPr>
        <p:spPr>
          <a:xfrm>
            <a:off x="5118627" y="2729985"/>
            <a:ext cx="0" cy="37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23" idx="4"/>
            <a:endCxn id="224" idx="0"/>
          </p:cNvCxnSpPr>
          <p:nvPr/>
        </p:nvCxnSpPr>
        <p:spPr>
          <a:xfrm>
            <a:off x="5118627" y="3396942"/>
            <a:ext cx="0" cy="39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224" idx="4"/>
            <a:endCxn id="225" idx="0"/>
          </p:cNvCxnSpPr>
          <p:nvPr/>
        </p:nvCxnSpPr>
        <p:spPr>
          <a:xfrm>
            <a:off x="5118627" y="4082534"/>
            <a:ext cx="0" cy="37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5" idx="4"/>
            <a:endCxn id="226" idx="0"/>
          </p:cNvCxnSpPr>
          <p:nvPr/>
        </p:nvCxnSpPr>
        <p:spPr>
          <a:xfrm>
            <a:off x="5118627" y="4749491"/>
            <a:ext cx="0" cy="367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687325" y="2732231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4677591" y="339567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585227" y="40936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</p:spTree>
    <p:extLst>
      <p:ext uri="{BB962C8B-B14F-4D97-AF65-F5344CB8AC3E}">
        <p14:creationId xmlns:p14="http://schemas.microsoft.com/office/powerpoint/2010/main" val="3812419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Assuming that we would like to maintain that  “saving + cash = 5000” always, fix the following class: LockStaticVariables.java.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Hint: Think about what is the lock?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your solution as: </a:t>
            </a:r>
            <a:r>
              <a:rPr lang="en-US" dirty="0" err="1"/>
              <a:t>LockStaticVariablesFixed.java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9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Race Condition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Program FirstError.java has 10000 threads which concurrently increment a static variable (initially 0) by 1. </a:t>
            </a:r>
          </a:p>
        </p:txBody>
      </p:sp>
    </p:spTree>
    <p:extLst>
      <p:ext uri="{BB962C8B-B14F-4D97-AF65-F5344CB8AC3E}">
        <p14:creationId xmlns:p14="http://schemas.microsoft.com/office/powerpoint/2010/main" val="202192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 and notify()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Busy waiting is not efficient</a:t>
            </a:r>
          </a:p>
          <a:p>
            <a:pPr lvl="1"/>
            <a:r>
              <a:rPr lang="en-US" dirty="0"/>
              <a:t>Consider a voting system with two threads. One collects votes and the other is waiting to count the votes when the voting is completed.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/>
              <a:t>while (true) {</a:t>
            </a:r>
          </a:p>
          <a:p>
            <a:pPr marL="457200" lvl="1" indent="0">
              <a:buNone/>
            </a:pPr>
            <a:r>
              <a:rPr lang="en-US" i="1" dirty="0"/>
              <a:t>		synchronized(this) {</a:t>
            </a:r>
          </a:p>
          <a:p>
            <a:pPr marL="457200" lvl="1" indent="0">
              <a:buNone/>
            </a:pPr>
            <a:r>
              <a:rPr lang="en-US" i="1" dirty="0"/>
              <a:t>			if (</a:t>
            </a:r>
            <a:r>
              <a:rPr lang="en-US" i="1" dirty="0" err="1"/>
              <a:t>votingComplete</a:t>
            </a:r>
            <a:r>
              <a:rPr lang="en-US" i="1" dirty="0"/>
              <a:t>) {</a:t>
            </a:r>
          </a:p>
          <a:p>
            <a:pPr marL="457200" lvl="1" indent="0">
              <a:buNone/>
            </a:pPr>
            <a:r>
              <a:rPr lang="en-US" i="1" dirty="0"/>
              <a:t>				break;</a:t>
            </a:r>
          </a:p>
          <a:p>
            <a:pPr marL="457200" lvl="1" indent="0">
              <a:buNone/>
            </a:pPr>
            <a:r>
              <a:rPr lang="en-US" i="1" dirty="0"/>
              <a:t>			}</a:t>
            </a:r>
          </a:p>
          <a:p>
            <a:pPr marL="457200" lvl="1" indent="0">
              <a:buNone/>
            </a:pPr>
            <a:r>
              <a:rPr lang="en-US" i="1" dirty="0"/>
              <a:t>		}</a:t>
            </a:r>
          </a:p>
          <a:p>
            <a:pPr marL="457200" lvl="1" indent="0">
              <a:buNone/>
            </a:pPr>
            <a:r>
              <a:rPr lang="en-US" i="1" dirty="0"/>
              <a:t>	}</a:t>
            </a:r>
          </a:p>
          <a:p>
            <a:r>
              <a:rPr lang="en-US" dirty="0"/>
              <a:t>Use wait()/</a:t>
            </a:r>
            <a:r>
              <a:rPr lang="en-US" dirty="0" err="1"/>
              <a:t>nofityAll</a:t>
            </a:r>
            <a:r>
              <a:rPr lang="en-US" dirty="0"/>
              <a:t>() to avoid busy waiting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6015335"/>
            <a:ext cx="6934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Voting.java</a:t>
            </a:r>
          </a:p>
        </p:txBody>
      </p:sp>
    </p:spTree>
    <p:extLst>
      <p:ext uri="{BB962C8B-B14F-4D97-AF65-F5344CB8AC3E}">
        <p14:creationId xmlns:p14="http://schemas.microsoft.com/office/powerpoint/2010/main" val="496873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2: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4117" y="5867400"/>
            <a:ext cx="69342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Example: FactorThread.java</a:t>
            </a:r>
          </a:p>
        </p:txBody>
      </p:sp>
      <p:pic>
        <p:nvPicPr>
          <p:cNvPr id="6" name="Picture 4" descr="http://www.freepatentsonline.com/6826654-0-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33" y="1524000"/>
            <a:ext cx="4934414" cy="33269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962400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found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281668" y="2971800"/>
            <a:ext cx="851932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3350" y="3771983"/>
            <a:ext cx="10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found</a:t>
            </a:r>
          </a:p>
        </p:txBody>
      </p:sp>
      <p:cxnSp>
        <p:nvCxnSpPr>
          <p:cNvPr id="15" name="Straight Arrow Connector 14"/>
          <p:cNvCxnSpPr>
            <a:stCxn id="10" idx="1"/>
          </p:cNvCxnSpPr>
          <p:nvPr/>
        </p:nvCxnSpPr>
        <p:spPr>
          <a:xfrm flipH="1" flipV="1">
            <a:off x="5410200" y="1981201"/>
            <a:ext cx="1953150" cy="1975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4117" y="5029200"/>
            <a:ext cx="69342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could we know where?</a:t>
            </a:r>
          </a:p>
        </p:txBody>
      </p:sp>
    </p:spTree>
    <p:extLst>
      <p:ext uri="{BB962C8B-B14F-4D97-AF65-F5344CB8AC3E}">
        <p14:creationId xmlns:p14="http://schemas.microsoft.com/office/powerpoint/2010/main" val="2315250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Execution Ordering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Initially A, B, r1 and r2 are all 0.</a:t>
            </a:r>
          </a:p>
          <a:p>
            <a:r>
              <a:rPr lang="en-US" dirty="0"/>
              <a:t>What are the values of the variables after both threads complete?</a:t>
            </a:r>
          </a:p>
          <a:p>
            <a:r>
              <a:rPr lang="en-US" dirty="0"/>
              <a:t>Is it possible to have B = 1 and r2 = 2 and A = 2 and r1 = 1?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2362200" y="1905000"/>
          <a:ext cx="4495800" cy="1097280"/>
        </p:xfrm>
        <a:graphic>
          <a:graphicData uri="http://schemas.openxmlformats.org/drawingml/2006/table">
            <a:tbl>
              <a:tblPr/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1: r2 = A;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 r1 = B;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 B = 1;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4: A = 2;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2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order of execution?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compiler might switch the order of sequential statements (e.g., for efficiency)</a:t>
            </a:r>
          </a:p>
          <a:p>
            <a:r>
              <a:rPr lang="en-US" dirty="0"/>
              <a:t>Example: line 2 and line 3 might be switched</a:t>
            </a:r>
          </a:p>
          <a:p>
            <a:pPr marL="457200" lvl="1" indent="0">
              <a:buNone/>
            </a:pPr>
            <a:r>
              <a:rPr lang="en-US" dirty="0"/>
              <a:t>	1.	x++;</a:t>
            </a:r>
          </a:p>
          <a:p>
            <a:pPr marL="457200" lvl="1" indent="0">
              <a:buNone/>
            </a:pPr>
            <a:r>
              <a:rPr lang="en-US" dirty="0"/>
              <a:t>	2.	y++;</a:t>
            </a:r>
          </a:p>
          <a:p>
            <a:pPr marL="457200" lvl="1" indent="0">
              <a:buNone/>
            </a:pPr>
            <a:r>
              <a:rPr lang="en-US" dirty="0"/>
              <a:t>	3.	x++;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5257800"/>
            <a:ext cx="69342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could we know the order of execution?</a:t>
            </a:r>
          </a:p>
          <a:p>
            <a:pPr algn="ctr"/>
            <a:r>
              <a:rPr lang="en-US" sz="2400" dirty="0"/>
              <a:t>Self-read: Java Memory Model </a:t>
            </a:r>
          </a:p>
        </p:txBody>
      </p:sp>
    </p:spTree>
    <p:extLst>
      <p:ext uri="{BB962C8B-B14F-4D97-AF65-F5344CB8AC3E}">
        <p14:creationId xmlns:p14="http://schemas.microsoft.com/office/powerpoint/2010/main" val="1482027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Producer/Consumer Pattern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Exercise: fixed the Buffer class in BufferExample.java so that it is thread-safe and efficient</a:t>
            </a:r>
          </a:p>
          <a:p>
            <a:r>
              <a:rPr lang="en-US" dirty="0"/>
              <a:t>Can you point out </a:t>
            </a:r>
            <a:r>
              <a:rPr lang="en-US" b="1" dirty="0"/>
              <a:t>all the potential </a:t>
            </a:r>
            <a:r>
              <a:rPr lang="en-US" dirty="0"/>
              <a:t>order of execution before and after your fix?</a:t>
            </a:r>
            <a:endParaRPr lang="en-SG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71950" y="2514600"/>
            <a:ext cx="800100" cy="1905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2514600"/>
            <a:ext cx="192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 Thread 1</a:t>
            </a:r>
          </a:p>
          <a:p>
            <a:r>
              <a:rPr lang="en-US" dirty="0"/>
              <a:t>Producer Thread 2</a:t>
            </a:r>
          </a:p>
          <a:p>
            <a:r>
              <a:rPr lang="en-US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2094" y="2505670"/>
            <a:ext cx="2025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 Thread 1</a:t>
            </a:r>
          </a:p>
          <a:p>
            <a:r>
              <a:rPr lang="en-US" dirty="0"/>
              <a:t>Consumer Thread 2</a:t>
            </a:r>
          </a:p>
          <a:p>
            <a:r>
              <a:rPr lang="en-US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206906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BoundedBuffer</a:t>
            </a:r>
            <a:endParaRPr lang="en-US" dirty="0"/>
          </a:p>
        </p:txBody>
      </p:sp>
      <p:cxnSp>
        <p:nvCxnSpPr>
          <p:cNvPr id="9" name="Straight Arrow Connector 8"/>
          <p:cNvCxnSpPr>
            <a:cxnSpLocks/>
            <a:stCxn id="5" idx="2"/>
            <a:endCxn id="4" idx="1"/>
          </p:cNvCxnSpPr>
          <p:nvPr/>
        </p:nvCxnSpPr>
        <p:spPr>
          <a:xfrm>
            <a:off x="2179399" y="3437930"/>
            <a:ext cx="1992551" cy="29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4" idx="3"/>
            <a:endCxn id="6" idx="2"/>
          </p:cNvCxnSpPr>
          <p:nvPr/>
        </p:nvCxnSpPr>
        <p:spPr>
          <a:xfrm flipV="1">
            <a:off x="4972050" y="3429000"/>
            <a:ext cx="2092597" cy="38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4600" y="3516868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41288" y="3505200"/>
            <a:ext cx="133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removeItem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9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Problem?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sz="2900" dirty="0"/>
              <a:t>A sequential program consisted of a sequence of instructions (and a memory), where each instruction executed one after the other (to modify the memory, etc.).</a:t>
            </a:r>
          </a:p>
          <a:p>
            <a:pPr marL="514350" indent="-457200"/>
            <a:r>
              <a:rPr lang="en-US" sz="2900" dirty="0"/>
              <a:t>The sequential paradigm has the following two characteristics: the textual order of statements specifies their order of execution; successive statements must be executed without any overlap (in time) with one another.</a:t>
            </a:r>
          </a:p>
          <a:p>
            <a:pPr marL="57150" indent="0">
              <a:buNone/>
            </a:pPr>
            <a:endParaRPr lang="en-US" sz="2600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49081-C24B-46CB-B079-71AAA863BC71}"/>
              </a:ext>
            </a:extLst>
          </p:cNvPr>
          <p:cNvSpPr txBox="1"/>
          <p:nvPr/>
        </p:nvSpPr>
        <p:spPr>
          <a:xfrm>
            <a:off x="1066800" y="5881854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Both are not true in concurrent programs.</a:t>
            </a:r>
          </a:p>
        </p:txBody>
      </p:sp>
    </p:spTree>
    <p:extLst>
      <p:ext uri="{BB962C8B-B14F-4D97-AF65-F5344CB8AC3E}">
        <p14:creationId xmlns:p14="http://schemas.microsoft.com/office/powerpoint/2010/main" val="15826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Illusion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2192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previousMax</a:t>
            </a:r>
            <a:r>
              <a:rPr lang="en-US" i="1" dirty="0"/>
              <a:t>;</a:t>
            </a:r>
          </a:p>
          <a:p>
            <a:endParaRPr lang="en-US" dirty="0"/>
          </a:p>
          <a:p>
            <a:r>
              <a:rPr lang="en-US" b="1" dirty="0"/>
              <a:t>0.</a:t>
            </a:r>
            <a:r>
              <a:rPr lang="en-US" dirty="0"/>
              <a:t> public </a:t>
            </a:r>
            <a:r>
              <a:rPr lang="en-US" dirty="0" err="1"/>
              <a:t>int</a:t>
            </a:r>
            <a:r>
              <a:rPr lang="en-US" dirty="0"/>
              <a:t> max (</a:t>
            </a:r>
            <a:r>
              <a:rPr lang="en-US" dirty="0" err="1"/>
              <a:t>int</a:t>
            </a:r>
            <a:r>
              <a:rPr lang="en-US" dirty="0"/>
              <a:t>[] list) {</a:t>
            </a:r>
          </a:p>
          <a:p>
            <a:r>
              <a:rPr lang="en-US" b="1" dirty="0"/>
              <a:t>1.</a:t>
            </a: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max = list[0]; </a:t>
            </a:r>
          </a:p>
          <a:p>
            <a:r>
              <a:rPr lang="nn-NO" b="1" dirty="0"/>
              <a:t>2.</a:t>
            </a:r>
            <a:r>
              <a:rPr lang="nn-NO" dirty="0"/>
              <a:t>     for (int i = 1; </a:t>
            </a:r>
            <a:r>
              <a:rPr lang="nn-NO" b="1" dirty="0"/>
              <a:t>3.</a:t>
            </a:r>
            <a:r>
              <a:rPr lang="nn-NO" dirty="0"/>
              <a:t> i &lt; list.length; </a:t>
            </a:r>
            <a:r>
              <a:rPr lang="nn-NO" b="1" dirty="0"/>
              <a:t>4.</a:t>
            </a:r>
            <a:r>
              <a:rPr lang="nn-NO" dirty="0"/>
              <a:t> i++) {</a:t>
            </a:r>
          </a:p>
          <a:p>
            <a:r>
              <a:rPr lang="en-US" b="1" dirty="0"/>
              <a:t>5.</a:t>
            </a:r>
            <a:r>
              <a:rPr lang="en-US" dirty="0"/>
              <a:t>          if (max &lt; list[</a:t>
            </a:r>
            <a:r>
              <a:rPr lang="en-US" dirty="0" err="1"/>
              <a:t>i</a:t>
            </a:r>
            <a:r>
              <a:rPr lang="en-US" dirty="0"/>
              <a:t>]) {</a:t>
            </a:r>
          </a:p>
          <a:p>
            <a:r>
              <a:rPr lang="en-US" b="1" dirty="0"/>
              <a:t>6.</a:t>
            </a:r>
            <a:r>
              <a:rPr lang="en-US" dirty="0"/>
              <a:t>               max = list[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b="1" dirty="0"/>
              <a:t>7.</a:t>
            </a:r>
            <a:r>
              <a:rPr lang="en-US" dirty="0"/>
              <a:t>          }</a:t>
            </a:r>
          </a:p>
          <a:p>
            <a:r>
              <a:rPr lang="en-US" b="1" dirty="0"/>
              <a:t>8.</a:t>
            </a:r>
            <a:r>
              <a:rPr lang="en-US" dirty="0"/>
              <a:t>     }</a:t>
            </a:r>
          </a:p>
          <a:p>
            <a:endParaRPr lang="en-US" dirty="0"/>
          </a:p>
          <a:p>
            <a:r>
              <a:rPr lang="en-US" b="1" dirty="0"/>
              <a:t>9.</a:t>
            </a:r>
            <a:r>
              <a:rPr lang="en-US" dirty="0"/>
              <a:t>     </a:t>
            </a:r>
            <a:r>
              <a:rPr lang="en-US" dirty="0" err="1"/>
              <a:t>previousMax</a:t>
            </a:r>
            <a:r>
              <a:rPr lang="en-US" dirty="0"/>
              <a:t> = max;</a:t>
            </a:r>
          </a:p>
          <a:p>
            <a:r>
              <a:rPr lang="en-US" b="1" dirty="0"/>
              <a:t>10.</a:t>
            </a:r>
            <a:r>
              <a:rPr lang="en-US" dirty="0"/>
              <a:t>   return max;</a:t>
            </a:r>
          </a:p>
          <a:p>
            <a:r>
              <a:rPr lang="en-US" b="1" dirty="0"/>
              <a:t>11.</a:t>
            </a:r>
            <a:r>
              <a:rPr lang="en-US" dirty="0"/>
              <a:t> }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136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90600" y="1676400"/>
          <a:ext cx="2023899" cy="792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98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90600" y="1676400"/>
          <a:ext cx="2209800" cy="792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16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90600" y="1676400"/>
          <a:ext cx="2209800" cy="118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72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90600" y="1676400"/>
          <a:ext cx="2209800" cy="1584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31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2081</Words>
  <Application>Microsoft Macintosh PowerPoint</Application>
  <PresentationFormat>On-screen Show (4:3)</PresentationFormat>
  <Paragraphs>759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50.003: Elements of Software Construction</vt:lpstr>
      <vt:lpstr>It’s Not That Simple</vt:lpstr>
      <vt:lpstr>Problem 1: Race Condition</vt:lpstr>
      <vt:lpstr>What is the Problem?</vt:lpstr>
      <vt:lpstr>The Illusion</vt:lpstr>
      <vt:lpstr>Control Flow Graph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Reality is Messy</vt:lpstr>
      <vt:lpstr>Scheduling</vt:lpstr>
      <vt:lpstr>Is This Real?</vt:lpstr>
      <vt:lpstr>What Really Happened?</vt:lpstr>
      <vt:lpstr>What Really Happened?</vt:lpstr>
      <vt:lpstr>What Really Happened?</vt:lpstr>
      <vt:lpstr>A Joke</vt:lpstr>
      <vt:lpstr>AtomicXXX</vt:lpstr>
      <vt:lpstr>Compound Actions</vt:lpstr>
      <vt:lpstr>Intrinsic Locks</vt:lpstr>
      <vt:lpstr>How Lock Works</vt:lpstr>
      <vt:lpstr>Cohort Exercise 3</vt:lpstr>
      <vt:lpstr>wait() and notify()</vt:lpstr>
      <vt:lpstr>Problem 2: Visibility</vt:lpstr>
      <vt:lpstr>Problem 3: Execution Ordering </vt:lpstr>
      <vt:lpstr>What are the order of execution?</vt:lpstr>
      <vt:lpstr>Cohort Exercise 4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Concurrency</dc:title>
  <dc:subject/>
  <dc:creator>Sun Jun</dc:creator>
  <cp:keywords/>
  <dc:description/>
  <cp:lastModifiedBy>Shuhao Zhang</cp:lastModifiedBy>
  <cp:revision>154</cp:revision>
  <dcterms:created xsi:type="dcterms:W3CDTF">2006-08-16T00:00:00Z</dcterms:created>
  <dcterms:modified xsi:type="dcterms:W3CDTF">2023-06-12T08:08:39Z</dcterms:modified>
  <cp:category/>
</cp:coreProperties>
</file>