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9" r:id="rId2"/>
    <p:sldId id="412" r:id="rId3"/>
    <p:sldId id="413" r:id="rId4"/>
    <p:sldId id="415" r:id="rId5"/>
    <p:sldId id="416" r:id="rId6"/>
    <p:sldId id="417" r:id="rId7"/>
    <p:sldId id="418" r:id="rId8"/>
    <p:sldId id="443" r:id="rId9"/>
    <p:sldId id="444" r:id="rId10"/>
    <p:sldId id="41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1"/>
  </p:normalViewPr>
  <p:slideViewPr>
    <p:cSldViewPr>
      <p:cViewPr varScale="1">
        <p:scale>
          <a:sx n="157" d="100"/>
          <a:sy n="157" d="100"/>
        </p:scale>
        <p:origin x="7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83CDD-43A4-4F15-86B1-CB8C47945F28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3A828-9B20-40E4-A913-2589DDEC7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50.003: Elements of Software Construction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</a:t>
            </a:r>
            <a:r>
              <a:rPr lang="en-US" altLang="zh-CN" dirty="0"/>
              <a:t>6</a:t>
            </a:r>
            <a:endParaRPr lang="en-US" dirty="0"/>
          </a:p>
          <a:p>
            <a:r>
              <a:rPr lang="en-SG" altLang="zh-CN" dirty="0"/>
              <a:t>Basics of Concurrency: Requirements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49687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9AB9-486A-41A0-AAAE-9A2613C6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E8A5-0777-4E2F-AE74-CE96B207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Multi-threaded programs have at least the following additional requirements.</a:t>
            </a:r>
          </a:p>
          <a:p>
            <a:r>
              <a:rPr lang="en-SG" dirty="0"/>
              <a:t>No race condition</a:t>
            </a:r>
          </a:p>
          <a:p>
            <a:r>
              <a:rPr lang="en-SG" dirty="0"/>
              <a:t>No visibility issue</a:t>
            </a:r>
          </a:p>
          <a:p>
            <a:r>
              <a:rPr lang="en-SG" dirty="0"/>
              <a:t>No execution ordering problem</a:t>
            </a:r>
          </a:p>
          <a:p>
            <a:r>
              <a:rPr lang="en-SG" dirty="0"/>
              <a:t>No deadlocks </a:t>
            </a:r>
          </a:p>
          <a:p>
            <a:r>
              <a:rPr lang="en-SG" dirty="0"/>
              <a:t>Efficiency!  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7ABFA8C-FA6F-4AE7-88EB-5856448D1165}"/>
              </a:ext>
            </a:extLst>
          </p:cNvPr>
          <p:cNvSpPr/>
          <p:nvPr/>
        </p:nvSpPr>
        <p:spPr>
          <a:xfrm>
            <a:off x="3962400" y="5516563"/>
            <a:ext cx="4343400" cy="609600"/>
          </a:xfrm>
          <a:prstGeom prst="wedgeRoundRectCallout">
            <a:avLst>
              <a:gd name="adj1" fmla="val 41972"/>
              <a:gd name="adj2" fmla="val 649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How do we make sure our multi-threaded program satisfies these requirements?</a:t>
            </a:r>
          </a:p>
        </p:txBody>
      </p:sp>
    </p:spTree>
    <p:extLst>
      <p:ext uri="{BB962C8B-B14F-4D97-AF65-F5344CB8AC3E}">
        <p14:creationId xmlns:p14="http://schemas.microsoft.com/office/powerpoint/2010/main" val="224690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Thread Safety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an object of type A is to be shared by multiple threads, A must be thread safe.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“A class is thread-safe if no set of operations performs sequentially or concurrently on instances of a thread-safe class can cause an instance to be in an invalid state***.” (</a:t>
            </a:r>
            <a:r>
              <a:rPr lang="en-US" i="1"/>
              <a:t>Java Concurrency in Practice, Chapter 2)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990600" y="5421868"/>
            <a:ext cx="7086600" cy="369332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*** whether a state is valid or not is defined by the specification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Specification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 is a “valid state” depends on the specification on the class, which can be captured using: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class invariants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pre-condition/post-condition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assertions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Example: Stack.java</a:t>
            </a:r>
            <a:endParaRPr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Is Race Condition Often Bad? </a:t>
            </a:r>
            <a:endParaRPr/>
          </a:p>
        </p:txBody>
      </p:sp>
      <p:cxnSp>
        <p:nvCxnSpPr>
          <p:cNvPr id="129" name="Google Shape;129;p7"/>
          <p:cNvCxnSpPr>
            <a:stCxn id="130" idx="4"/>
            <a:endCxn id="131" idx="0"/>
          </p:cNvCxnSpPr>
          <p:nvPr/>
        </p:nvCxnSpPr>
        <p:spPr>
          <a:xfrm>
            <a:off x="1851956" y="35814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0" name="Google Shape;130;p7"/>
          <p:cNvSpPr/>
          <p:nvPr/>
        </p:nvSpPr>
        <p:spPr>
          <a:xfrm>
            <a:off x="1623356" y="3124200"/>
            <a:ext cx="457200" cy="457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1623356" y="4038600"/>
            <a:ext cx="457200" cy="457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1623356" y="4953000"/>
            <a:ext cx="457200" cy="457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33" name="Google Shape;133;p7"/>
          <p:cNvCxnSpPr>
            <a:stCxn id="131" idx="4"/>
            <a:endCxn id="132" idx="0"/>
          </p:cNvCxnSpPr>
          <p:nvPr/>
        </p:nvCxnSpPr>
        <p:spPr>
          <a:xfrm>
            <a:off x="1851956" y="44958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4" name="Google Shape;134;p7"/>
          <p:cNvSpPr/>
          <p:nvPr/>
        </p:nvSpPr>
        <p:spPr>
          <a:xfrm>
            <a:off x="1623356" y="5867400"/>
            <a:ext cx="457200" cy="457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135" name="Google Shape;135;p7"/>
          <p:cNvCxnSpPr>
            <a:stCxn id="132" idx="4"/>
            <a:endCxn id="134" idx="0"/>
          </p:cNvCxnSpPr>
          <p:nvPr/>
        </p:nvCxnSpPr>
        <p:spPr>
          <a:xfrm>
            <a:off x="1851956" y="54102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6" name="Google Shape;136;p7"/>
          <p:cNvSpPr txBox="1"/>
          <p:nvPr/>
        </p:nvSpPr>
        <p:spPr>
          <a:xfrm>
            <a:off x="1371600" y="2743200"/>
            <a:ext cx="960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Thread1</a:t>
            </a:r>
            <a:endParaRPr/>
          </a:p>
        </p:txBody>
      </p:sp>
      <p:sp>
        <p:nvSpPr>
          <p:cNvPr id="137" name="Google Shape;137;p7"/>
          <p:cNvSpPr txBox="1"/>
          <p:nvPr/>
        </p:nvSpPr>
        <p:spPr>
          <a:xfrm>
            <a:off x="1905000" y="3593068"/>
            <a:ext cx="427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138" name="Google Shape;138;p7"/>
          <p:cNvSpPr txBox="1"/>
          <p:nvPr/>
        </p:nvSpPr>
        <p:spPr>
          <a:xfrm>
            <a:off x="1905000" y="4507468"/>
            <a:ext cx="427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i1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1858688" y="5421868"/>
            <a:ext cx="6028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w1</a:t>
            </a:r>
            <a:endParaRPr/>
          </a:p>
        </p:txBody>
      </p:sp>
      <p:cxnSp>
        <p:nvCxnSpPr>
          <p:cNvPr id="140" name="Google Shape;140;p7"/>
          <p:cNvCxnSpPr>
            <a:stCxn id="141" idx="4"/>
            <a:endCxn id="142" idx="0"/>
          </p:cNvCxnSpPr>
          <p:nvPr/>
        </p:nvCxnSpPr>
        <p:spPr>
          <a:xfrm>
            <a:off x="2690156" y="35814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1" name="Google Shape;141;p7"/>
          <p:cNvSpPr/>
          <p:nvPr/>
        </p:nvSpPr>
        <p:spPr>
          <a:xfrm>
            <a:off x="2461556" y="3124200"/>
            <a:ext cx="457200" cy="457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2461556" y="4038600"/>
            <a:ext cx="457200" cy="457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2461556" y="4953000"/>
            <a:ext cx="457200" cy="457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44" name="Google Shape;144;p7"/>
          <p:cNvCxnSpPr>
            <a:stCxn id="142" idx="4"/>
            <a:endCxn id="143" idx="0"/>
          </p:cNvCxnSpPr>
          <p:nvPr/>
        </p:nvCxnSpPr>
        <p:spPr>
          <a:xfrm>
            <a:off x="2690156" y="44958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5" name="Google Shape;145;p7"/>
          <p:cNvSpPr/>
          <p:nvPr/>
        </p:nvSpPr>
        <p:spPr>
          <a:xfrm>
            <a:off x="2461556" y="5867400"/>
            <a:ext cx="457200" cy="4572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146" name="Google Shape;146;p7"/>
          <p:cNvCxnSpPr>
            <a:stCxn id="143" idx="4"/>
            <a:endCxn id="145" idx="0"/>
          </p:cNvCxnSpPr>
          <p:nvPr/>
        </p:nvCxnSpPr>
        <p:spPr>
          <a:xfrm>
            <a:off x="2690156" y="54102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7" name="Google Shape;147;p7"/>
          <p:cNvSpPr txBox="1"/>
          <p:nvPr/>
        </p:nvSpPr>
        <p:spPr>
          <a:xfrm>
            <a:off x="2209800" y="2743200"/>
            <a:ext cx="9607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Thread2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2743200" y="3593068"/>
            <a:ext cx="427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2743200" y="4507468"/>
            <a:ext cx="427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2696888" y="5421868"/>
            <a:ext cx="4736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w2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896989" y="1611868"/>
            <a:ext cx="3675012" cy="369332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Post-condition: count’ = count+2 </a:t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6019800" y="1992868"/>
            <a:ext cx="304800" cy="3048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5962518" y="196039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5573244" y="2621965"/>
            <a:ext cx="304800" cy="3048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5515962" y="2589491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grpSp>
        <p:nvGrpSpPr>
          <p:cNvPr id="156" name="Google Shape;156;p7"/>
          <p:cNvGrpSpPr/>
          <p:nvPr/>
        </p:nvGrpSpPr>
        <p:grpSpPr>
          <a:xfrm>
            <a:off x="6400800" y="2614136"/>
            <a:ext cx="418704" cy="369332"/>
            <a:chOff x="6248400" y="2470039"/>
            <a:chExt cx="418704" cy="369332"/>
          </a:xfrm>
        </p:grpSpPr>
        <p:sp>
          <p:nvSpPr>
            <p:cNvPr id="157" name="Google Shape;157;p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grpSp>
        <p:nvGrpSpPr>
          <p:cNvPr id="159" name="Google Shape;159;p7"/>
          <p:cNvGrpSpPr/>
          <p:nvPr/>
        </p:nvGrpSpPr>
        <p:grpSpPr>
          <a:xfrm>
            <a:off x="5029200" y="3288268"/>
            <a:ext cx="418704" cy="369332"/>
            <a:chOff x="6248400" y="2470039"/>
            <a:chExt cx="418704" cy="369332"/>
          </a:xfrm>
        </p:grpSpPr>
        <p:sp>
          <p:nvSpPr>
            <p:cNvPr id="160" name="Google Shape;160;p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/>
            </a:p>
          </p:txBody>
        </p:sp>
      </p:grpSp>
      <p:grpSp>
        <p:nvGrpSpPr>
          <p:cNvPr id="162" name="Google Shape;162;p7"/>
          <p:cNvGrpSpPr/>
          <p:nvPr/>
        </p:nvGrpSpPr>
        <p:grpSpPr>
          <a:xfrm>
            <a:off x="5982096" y="3288268"/>
            <a:ext cx="418704" cy="369332"/>
            <a:chOff x="6248400" y="2470039"/>
            <a:chExt cx="418704" cy="369332"/>
          </a:xfrm>
        </p:grpSpPr>
        <p:sp>
          <p:nvSpPr>
            <p:cNvPr id="163" name="Google Shape;163;p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11</a:t>
              </a:r>
              <a:endParaRPr/>
            </a:p>
          </p:txBody>
        </p:sp>
      </p:grpSp>
      <p:grpSp>
        <p:nvGrpSpPr>
          <p:cNvPr id="165" name="Google Shape;165;p7"/>
          <p:cNvGrpSpPr/>
          <p:nvPr/>
        </p:nvGrpSpPr>
        <p:grpSpPr>
          <a:xfrm>
            <a:off x="6934200" y="3299936"/>
            <a:ext cx="418704" cy="369332"/>
            <a:chOff x="6248400" y="2470039"/>
            <a:chExt cx="418704" cy="369332"/>
          </a:xfrm>
        </p:grpSpPr>
        <p:sp>
          <p:nvSpPr>
            <p:cNvPr id="166" name="Google Shape;166;p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/>
            </a:p>
          </p:txBody>
        </p:sp>
      </p:grpSp>
      <p:grpSp>
        <p:nvGrpSpPr>
          <p:cNvPr id="168" name="Google Shape;168;p7"/>
          <p:cNvGrpSpPr/>
          <p:nvPr/>
        </p:nvGrpSpPr>
        <p:grpSpPr>
          <a:xfrm>
            <a:off x="4610496" y="3909536"/>
            <a:ext cx="418704" cy="369332"/>
            <a:chOff x="6248400" y="2470039"/>
            <a:chExt cx="418704" cy="369332"/>
          </a:xfrm>
        </p:grpSpPr>
        <p:sp>
          <p:nvSpPr>
            <p:cNvPr id="169" name="Google Shape;169;p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/>
            </a:p>
          </p:txBody>
        </p:sp>
      </p:grpSp>
      <p:grpSp>
        <p:nvGrpSpPr>
          <p:cNvPr id="171" name="Google Shape;171;p7"/>
          <p:cNvGrpSpPr/>
          <p:nvPr/>
        </p:nvGrpSpPr>
        <p:grpSpPr>
          <a:xfrm>
            <a:off x="5486400" y="3897868"/>
            <a:ext cx="418704" cy="369332"/>
            <a:chOff x="6248400" y="2470039"/>
            <a:chExt cx="418704" cy="369332"/>
          </a:xfrm>
        </p:grpSpPr>
        <p:sp>
          <p:nvSpPr>
            <p:cNvPr id="172" name="Google Shape;172;p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12</a:t>
              </a:r>
              <a:endParaRPr/>
            </a:p>
          </p:txBody>
        </p:sp>
      </p:grpSp>
      <p:grpSp>
        <p:nvGrpSpPr>
          <p:cNvPr id="174" name="Google Shape;174;p7"/>
          <p:cNvGrpSpPr/>
          <p:nvPr/>
        </p:nvGrpSpPr>
        <p:grpSpPr>
          <a:xfrm>
            <a:off x="6439296" y="3909536"/>
            <a:ext cx="418704" cy="369332"/>
            <a:chOff x="6248400" y="2470039"/>
            <a:chExt cx="418704" cy="369332"/>
          </a:xfrm>
        </p:grpSpPr>
        <p:sp>
          <p:nvSpPr>
            <p:cNvPr id="175" name="Google Shape;175;p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21</a:t>
              </a:r>
              <a:endParaRPr/>
            </a:p>
          </p:txBody>
        </p:sp>
      </p:grpSp>
      <p:grpSp>
        <p:nvGrpSpPr>
          <p:cNvPr id="177" name="Google Shape;177;p7"/>
          <p:cNvGrpSpPr/>
          <p:nvPr/>
        </p:nvGrpSpPr>
        <p:grpSpPr>
          <a:xfrm>
            <a:off x="7429896" y="3897868"/>
            <a:ext cx="418704" cy="369332"/>
            <a:chOff x="6248400" y="2470039"/>
            <a:chExt cx="418704" cy="369332"/>
          </a:xfrm>
        </p:grpSpPr>
        <p:sp>
          <p:nvSpPr>
            <p:cNvPr id="178" name="Google Shape;178;p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5982096" y="4583668"/>
            <a:ext cx="418704" cy="369332"/>
            <a:chOff x="6248400" y="2470039"/>
            <a:chExt cx="418704" cy="369332"/>
          </a:xfrm>
        </p:grpSpPr>
        <p:sp>
          <p:nvSpPr>
            <p:cNvPr id="181" name="Google Shape;181;p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22</a:t>
              </a: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6941301" y="4583668"/>
            <a:ext cx="418704" cy="369332"/>
            <a:chOff x="6248400" y="2470039"/>
            <a:chExt cx="418704" cy="369332"/>
          </a:xfrm>
        </p:grpSpPr>
        <p:sp>
          <p:nvSpPr>
            <p:cNvPr id="184" name="Google Shape;184;p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31</a:t>
              </a:r>
              <a:endParaRPr/>
            </a:p>
          </p:txBody>
        </p:sp>
      </p:grpSp>
      <p:grpSp>
        <p:nvGrpSpPr>
          <p:cNvPr id="186" name="Google Shape;186;p7"/>
          <p:cNvGrpSpPr/>
          <p:nvPr/>
        </p:nvGrpSpPr>
        <p:grpSpPr>
          <a:xfrm>
            <a:off x="5029530" y="4583668"/>
            <a:ext cx="418704" cy="369332"/>
            <a:chOff x="6248400" y="2470039"/>
            <a:chExt cx="418704" cy="369332"/>
          </a:xfrm>
        </p:grpSpPr>
        <p:sp>
          <p:nvSpPr>
            <p:cNvPr id="187" name="Google Shape;187;p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13</a:t>
              </a:r>
              <a:endParaRPr/>
            </a:p>
          </p:txBody>
        </p:sp>
      </p:grpSp>
      <p:grpSp>
        <p:nvGrpSpPr>
          <p:cNvPr id="189" name="Google Shape;189;p7"/>
          <p:cNvGrpSpPr/>
          <p:nvPr/>
        </p:nvGrpSpPr>
        <p:grpSpPr>
          <a:xfrm>
            <a:off x="5486400" y="5269468"/>
            <a:ext cx="418704" cy="369332"/>
            <a:chOff x="6248400" y="2470039"/>
            <a:chExt cx="418704" cy="369332"/>
          </a:xfrm>
        </p:grpSpPr>
        <p:sp>
          <p:nvSpPr>
            <p:cNvPr id="190" name="Google Shape;190;p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23</a:t>
              </a:r>
              <a:endParaRPr/>
            </a:p>
          </p:txBody>
        </p:sp>
      </p:grpSp>
      <p:grpSp>
        <p:nvGrpSpPr>
          <p:cNvPr id="192" name="Google Shape;192;p7"/>
          <p:cNvGrpSpPr/>
          <p:nvPr/>
        </p:nvGrpSpPr>
        <p:grpSpPr>
          <a:xfrm>
            <a:off x="6439296" y="5269468"/>
            <a:ext cx="418704" cy="369332"/>
            <a:chOff x="6248400" y="2470039"/>
            <a:chExt cx="418704" cy="369332"/>
          </a:xfrm>
        </p:grpSpPr>
        <p:sp>
          <p:nvSpPr>
            <p:cNvPr id="193" name="Google Shape;193;p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>
            <a:off x="5963043" y="5879068"/>
            <a:ext cx="418704" cy="369332"/>
            <a:chOff x="6248400" y="2470039"/>
            <a:chExt cx="418704" cy="369332"/>
          </a:xfrm>
        </p:grpSpPr>
        <p:sp>
          <p:nvSpPr>
            <p:cNvPr id="196" name="Google Shape;196;p7"/>
            <p:cNvSpPr/>
            <p:nvPr/>
          </p:nvSpPr>
          <p:spPr>
            <a:xfrm>
              <a:off x="6305682" y="25025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"/>
            <p:cNvSpPr txBox="1"/>
            <p:nvPr/>
          </p:nvSpPr>
          <p:spPr>
            <a:xfrm>
              <a:off x="6248400" y="247003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33</a:t>
              </a:r>
              <a:endParaRPr/>
            </a:p>
          </p:txBody>
        </p:sp>
      </p:grpSp>
      <p:cxnSp>
        <p:nvCxnSpPr>
          <p:cNvPr id="198" name="Google Shape;198;p7"/>
          <p:cNvCxnSpPr>
            <a:endCxn id="153" idx="0"/>
          </p:cNvCxnSpPr>
          <p:nvPr/>
        </p:nvCxnSpPr>
        <p:spPr>
          <a:xfrm>
            <a:off x="6171870" y="1655594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9" name="Google Shape;199;p7"/>
          <p:cNvCxnSpPr>
            <a:stCxn id="153" idx="2"/>
            <a:endCxn id="155" idx="0"/>
          </p:cNvCxnSpPr>
          <p:nvPr/>
        </p:nvCxnSpPr>
        <p:spPr>
          <a:xfrm flipH="1">
            <a:off x="5725170" y="2329726"/>
            <a:ext cx="446700" cy="259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00" name="Google Shape;200;p7"/>
          <p:cNvCxnSpPr>
            <a:stCxn id="153" idx="2"/>
            <a:endCxn id="158" idx="0"/>
          </p:cNvCxnSpPr>
          <p:nvPr/>
        </p:nvCxnSpPr>
        <p:spPr>
          <a:xfrm>
            <a:off x="6171870" y="2329726"/>
            <a:ext cx="438300" cy="284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01" name="Google Shape;201;p7"/>
          <p:cNvCxnSpPr>
            <a:stCxn id="154" idx="4"/>
            <a:endCxn id="161" idx="0"/>
          </p:cNvCxnSpPr>
          <p:nvPr/>
        </p:nvCxnSpPr>
        <p:spPr>
          <a:xfrm flipH="1">
            <a:off x="5238444" y="2926765"/>
            <a:ext cx="487200" cy="36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02" name="Google Shape;202;p7"/>
          <p:cNvCxnSpPr>
            <a:stCxn id="155" idx="2"/>
            <a:endCxn id="164" idx="0"/>
          </p:cNvCxnSpPr>
          <p:nvPr/>
        </p:nvCxnSpPr>
        <p:spPr>
          <a:xfrm>
            <a:off x="5725314" y="2958823"/>
            <a:ext cx="466200" cy="329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3" name="Google Shape;203;p7"/>
          <p:cNvCxnSpPr>
            <a:stCxn id="158" idx="2"/>
            <a:endCxn id="164" idx="0"/>
          </p:cNvCxnSpPr>
          <p:nvPr/>
        </p:nvCxnSpPr>
        <p:spPr>
          <a:xfrm flipH="1">
            <a:off x="6191352" y="2983468"/>
            <a:ext cx="4188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4" name="Google Shape;204;p7"/>
          <p:cNvCxnSpPr>
            <a:stCxn id="158" idx="2"/>
            <a:endCxn id="167" idx="0"/>
          </p:cNvCxnSpPr>
          <p:nvPr/>
        </p:nvCxnSpPr>
        <p:spPr>
          <a:xfrm>
            <a:off x="6610152" y="2983468"/>
            <a:ext cx="533400" cy="316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05" name="Google Shape;205;p7"/>
          <p:cNvCxnSpPr>
            <a:stCxn id="161" idx="2"/>
            <a:endCxn id="170" idx="0"/>
          </p:cNvCxnSpPr>
          <p:nvPr/>
        </p:nvCxnSpPr>
        <p:spPr>
          <a:xfrm flipH="1">
            <a:off x="4819752" y="3657600"/>
            <a:ext cx="418800" cy="252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06" name="Google Shape;206;p7"/>
          <p:cNvCxnSpPr>
            <a:stCxn id="160" idx="4"/>
            <a:endCxn id="173" idx="0"/>
          </p:cNvCxnSpPr>
          <p:nvPr/>
        </p:nvCxnSpPr>
        <p:spPr>
          <a:xfrm>
            <a:off x="5238882" y="3625542"/>
            <a:ext cx="456900" cy="272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7" name="Google Shape;207;p7"/>
          <p:cNvCxnSpPr>
            <a:stCxn id="164" idx="2"/>
            <a:endCxn id="173" idx="0"/>
          </p:cNvCxnSpPr>
          <p:nvPr/>
        </p:nvCxnSpPr>
        <p:spPr>
          <a:xfrm flipH="1">
            <a:off x="5695848" y="3657600"/>
            <a:ext cx="495600" cy="240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8" name="Google Shape;208;p7"/>
          <p:cNvCxnSpPr>
            <a:stCxn id="164" idx="2"/>
            <a:endCxn id="176" idx="0"/>
          </p:cNvCxnSpPr>
          <p:nvPr/>
        </p:nvCxnSpPr>
        <p:spPr>
          <a:xfrm>
            <a:off x="6191448" y="3657600"/>
            <a:ext cx="457200" cy="252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9" name="Google Shape;209;p7"/>
          <p:cNvCxnSpPr>
            <a:stCxn id="167" idx="2"/>
            <a:endCxn id="176" idx="0"/>
          </p:cNvCxnSpPr>
          <p:nvPr/>
        </p:nvCxnSpPr>
        <p:spPr>
          <a:xfrm flipH="1">
            <a:off x="6648552" y="3669268"/>
            <a:ext cx="495000" cy="240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0" name="Google Shape;210;p7"/>
          <p:cNvCxnSpPr>
            <a:stCxn id="167" idx="2"/>
            <a:endCxn id="179" idx="0"/>
          </p:cNvCxnSpPr>
          <p:nvPr/>
        </p:nvCxnSpPr>
        <p:spPr>
          <a:xfrm>
            <a:off x="7143552" y="3669268"/>
            <a:ext cx="495600" cy="22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11" name="Google Shape;211;p7"/>
          <p:cNvCxnSpPr>
            <a:stCxn id="170" idx="2"/>
            <a:endCxn id="188" idx="0"/>
          </p:cNvCxnSpPr>
          <p:nvPr/>
        </p:nvCxnSpPr>
        <p:spPr>
          <a:xfrm>
            <a:off x="4819848" y="4278868"/>
            <a:ext cx="419100" cy="304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12" name="Google Shape;212;p7"/>
          <p:cNvCxnSpPr>
            <a:stCxn id="173" idx="2"/>
            <a:endCxn id="188" idx="0"/>
          </p:cNvCxnSpPr>
          <p:nvPr/>
        </p:nvCxnSpPr>
        <p:spPr>
          <a:xfrm flipH="1">
            <a:off x="5238852" y="4267200"/>
            <a:ext cx="456900" cy="316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3" name="Google Shape;213;p7"/>
          <p:cNvCxnSpPr>
            <a:stCxn id="188" idx="2"/>
            <a:endCxn id="191" idx="0"/>
          </p:cNvCxnSpPr>
          <p:nvPr/>
        </p:nvCxnSpPr>
        <p:spPr>
          <a:xfrm>
            <a:off x="5238882" y="4953000"/>
            <a:ext cx="456900" cy="316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14" name="Google Shape;214;p7"/>
          <p:cNvCxnSpPr>
            <a:stCxn id="173" idx="2"/>
            <a:endCxn id="182" idx="0"/>
          </p:cNvCxnSpPr>
          <p:nvPr/>
        </p:nvCxnSpPr>
        <p:spPr>
          <a:xfrm>
            <a:off x="5695752" y="4267200"/>
            <a:ext cx="495600" cy="316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5" name="Google Shape;215;p7"/>
          <p:cNvCxnSpPr>
            <a:stCxn id="182" idx="2"/>
            <a:endCxn id="191" idx="0"/>
          </p:cNvCxnSpPr>
          <p:nvPr/>
        </p:nvCxnSpPr>
        <p:spPr>
          <a:xfrm flipH="1">
            <a:off x="5695848" y="4953000"/>
            <a:ext cx="495600" cy="316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6" name="Google Shape;216;p7"/>
          <p:cNvCxnSpPr>
            <a:stCxn id="176" idx="2"/>
            <a:endCxn id="182" idx="0"/>
          </p:cNvCxnSpPr>
          <p:nvPr/>
        </p:nvCxnSpPr>
        <p:spPr>
          <a:xfrm flipH="1">
            <a:off x="6191448" y="4278868"/>
            <a:ext cx="4572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7" name="Google Shape;217;p7"/>
          <p:cNvCxnSpPr>
            <a:stCxn id="179" idx="2"/>
            <a:endCxn id="185" idx="0"/>
          </p:cNvCxnSpPr>
          <p:nvPr/>
        </p:nvCxnSpPr>
        <p:spPr>
          <a:xfrm flipH="1">
            <a:off x="7150548" y="4267200"/>
            <a:ext cx="488700" cy="316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18" name="Google Shape;218;p7"/>
          <p:cNvCxnSpPr>
            <a:stCxn id="176" idx="2"/>
            <a:endCxn id="185" idx="0"/>
          </p:cNvCxnSpPr>
          <p:nvPr/>
        </p:nvCxnSpPr>
        <p:spPr>
          <a:xfrm>
            <a:off x="6648648" y="4278868"/>
            <a:ext cx="501900" cy="304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19" name="Google Shape;219;p7"/>
          <p:cNvCxnSpPr>
            <a:stCxn id="184" idx="4"/>
            <a:endCxn id="194" idx="0"/>
          </p:cNvCxnSpPr>
          <p:nvPr/>
        </p:nvCxnSpPr>
        <p:spPr>
          <a:xfrm flipH="1">
            <a:off x="6648783" y="4920942"/>
            <a:ext cx="502200" cy="348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20" name="Google Shape;220;p7"/>
          <p:cNvCxnSpPr>
            <a:stCxn id="181" idx="4"/>
            <a:endCxn id="194" idx="0"/>
          </p:cNvCxnSpPr>
          <p:nvPr/>
        </p:nvCxnSpPr>
        <p:spPr>
          <a:xfrm>
            <a:off x="6191778" y="4920942"/>
            <a:ext cx="456900" cy="348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21" name="Google Shape;221;p7"/>
          <p:cNvCxnSpPr>
            <a:stCxn id="194" idx="2"/>
            <a:endCxn id="197" idx="0"/>
          </p:cNvCxnSpPr>
          <p:nvPr/>
        </p:nvCxnSpPr>
        <p:spPr>
          <a:xfrm flipH="1">
            <a:off x="6172248" y="5638800"/>
            <a:ext cx="476400" cy="240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22" name="Google Shape;222;p7"/>
          <p:cNvCxnSpPr>
            <a:stCxn id="190" idx="4"/>
            <a:endCxn id="197" idx="0"/>
          </p:cNvCxnSpPr>
          <p:nvPr/>
        </p:nvCxnSpPr>
        <p:spPr>
          <a:xfrm>
            <a:off x="5696082" y="5606742"/>
            <a:ext cx="476400" cy="272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23" name="Google Shape;223;p7"/>
          <p:cNvSpPr txBox="1"/>
          <p:nvPr/>
        </p:nvSpPr>
        <p:spPr>
          <a:xfrm>
            <a:off x="5715000" y="2133600"/>
            <a:ext cx="427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224" name="Google Shape;224;p7"/>
          <p:cNvSpPr txBox="1"/>
          <p:nvPr/>
        </p:nvSpPr>
        <p:spPr>
          <a:xfrm>
            <a:off x="5257800" y="2819400"/>
            <a:ext cx="427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</a:t>
            </a:r>
            <a:endParaRPr/>
          </a:p>
        </p:txBody>
      </p:sp>
      <p:sp>
        <p:nvSpPr>
          <p:cNvPr id="225" name="Google Shape;225;p7"/>
          <p:cNvSpPr txBox="1"/>
          <p:nvPr/>
        </p:nvSpPr>
        <p:spPr>
          <a:xfrm>
            <a:off x="4724400" y="35052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w2</a:t>
            </a:r>
            <a:endParaRPr/>
          </a:p>
        </p:txBody>
      </p:sp>
      <p:sp>
        <p:nvSpPr>
          <p:cNvPr id="226" name="Google Shape;226;p7"/>
          <p:cNvSpPr txBox="1"/>
          <p:nvPr/>
        </p:nvSpPr>
        <p:spPr>
          <a:xfrm>
            <a:off x="4648200" y="4267200"/>
            <a:ext cx="427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227" name="Google Shape;227;p7"/>
          <p:cNvSpPr txBox="1"/>
          <p:nvPr/>
        </p:nvSpPr>
        <p:spPr>
          <a:xfrm>
            <a:off x="5105400" y="4953000"/>
            <a:ext cx="427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i1</a:t>
            </a:r>
            <a:endParaRPr/>
          </a:p>
        </p:txBody>
      </p:sp>
      <p:sp>
        <p:nvSpPr>
          <p:cNvPr id="228" name="Google Shape;228;p7"/>
          <p:cNvSpPr txBox="1"/>
          <p:nvPr/>
        </p:nvSpPr>
        <p:spPr>
          <a:xfrm>
            <a:off x="5562600" y="5650468"/>
            <a:ext cx="6559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w1</a:t>
            </a:r>
            <a:endParaRPr/>
          </a:p>
        </p:txBody>
      </p:sp>
      <p:sp>
        <p:nvSpPr>
          <p:cNvPr id="229" name="Google Shape;229;p7"/>
          <p:cNvSpPr txBox="1"/>
          <p:nvPr/>
        </p:nvSpPr>
        <p:spPr>
          <a:xfrm>
            <a:off x="6354488" y="2133600"/>
            <a:ext cx="427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230" name="Google Shape;230;p7"/>
          <p:cNvSpPr txBox="1"/>
          <p:nvPr/>
        </p:nvSpPr>
        <p:spPr>
          <a:xfrm>
            <a:off x="6858000" y="2819400"/>
            <a:ext cx="427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i1</a:t>
            </a:r>
            <a:endParaRPr/>
          </a:p>
        </p:txBody>
      </p:sp>
      <p:sp>
        <p:nvSpPr>
          <p:cNvPr id="231" name="Google Shape;231;p7"/>
          <p:cNvSpPr txBox="1"/>
          <p:nvPr/>
        </p:nvSpPr>
        <p:spPr>
          <a:xfrm>
            <a:off x="7391400" y="35052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w1</a:t>
            </a:r>
            <a:endParaRPr/>
          </a:p>
        </p:txBody>
      </p:sp>
      <p:sp>
        <p:nvSpPr>
          <p:cNvPr id="232" name="Google Shape;232;p7"/>
          <p:cNvSpPr txBox="1"/>
          <p:nvPr/>
        </p:nvSpPr>
        <p:spPr>
          <a:xfrm>
            <a:off x="7497488" y="4267200"/>
            <a:ext cx="427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233" name="Google Shape;233;p7"/>
          <p:cNvSpPr txBox="1"/>
          <p:nvPr/>
        </p:nvSpPr>
        <p:spPr>
          <a:xfrm>
            <a:off x="6934200" y="4953000"/>
            <a:ext cx="427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i2</a:t>
            </a:r>
            <a:endParaRPr/>
          </a:p>
        </p:txBody>
      </p:sp>
      <p:sp>
        <p:nvSpPr>
          <p:cNvPr id="234" name="Google Shape;234;p7"/>
          <p:cNvSpPr txBox="1"/>
          <p:nvPr/>
        </p:nvSpPr>
        <p:spPr>
          <a:xfrm>
            <a:off x="6400800" y="5638800"/>
            <a:ext cx="533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240" name="Google Shape;240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Multi-threaded programs have at least the following additional requirements.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Thread-safety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visibility issue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execution ordering problem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deadlocks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Efficiency!  </a:t>
            </a:r>
            <a:endParaRPr/>
          </a:p>
        </p:txBody>
      </p:sp>
      <p:sp>
        <p:nvSpPr>
          <p:cNvPr id="241" name="Google Shape;241;p8"/>
          <p:cNvSpPr/>
          <p:nvPr/>
        </p:nvSpPr>
        <p:spPr>
          <a:xfrm>
            <a:off x="3962400" y="5516563"/>
            <a:ext cx="4343400" cy="609600"/>
          </a:xfrm>
          <a:prstGeom prst="wedgeRoundRectCallout">
            <a:avLst>
              <a:gd name="adj1" fmla="val 41972"/>
              <a:gd name="adj2" fmla="val 64949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do we make sure our multi-threaded program satisfies these requirements?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Remedy: Visibility Issue</a:t>
            </a:r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 b="1"/>
              <a:t>Volatile Variables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An update to a volatile variable is propagated predictably to other threads.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0" lvl="0" indent="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2960"/>
              <a:t>Example: NoVisibility.java </a:t>
            </a:r>
            <a:endParaRPr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</p:txBody>
      </p:sp>
      <p:sp>
        <p:nvSpPr>
          <p:cNvPr id="248" name="Google Shape;248;p9"/>
          <p:cNvSpPr txBox="1"/>
          <p:nvPr/>
        </p:nvSpPr>
        <p:spPr>
          <a:xfrm>
            <a:off x="2209800" y="3048000"/>
            <a:ext cx="473123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static volatile boolean ready;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(!ready)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Thread.yield();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Remedy: Visibility Issue </a:t>
            </a:r>
            <a:endParaRPr/>
          </a:p>
        </p:txBody>
      </p:sp>
      <p:sp>
        <p:nvSpPr>
          <p:cNvPr id="254" name="Google Shape;254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Visibility guarantees for synchronization</a:t>
            </a:r>
            <a:endParaRPr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15494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Always use the proper synchronization whenever data is shared across threads.</a:t>
            </a:r>
            <a:endParaRPr/>
          </a:p>
        </p:txBody>
      </p:sp>
      <p:sp>
        <p:nvSpPr>
          <p:cNvPr id="255" name="Google Shape;255;p10"/>
          <p:cNvSpPr txBox="1"/>
          <p:nvPr/>
        </p:nvSpPr>
        <p:spPr>
          <a:xfrm>
            <a:off x="1371600" y="3505200"/>
            <a:ext cx="1055097" cy="36933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unlock M</a:t>
            </a:r>
            <a:endParaRPr/>
          </a:p>
        </p:txBody>
      </p:sp>
      <p:sp>
        <p:nvSpPr>
          <p:cNvPr id="256" name="Google Shape;256;p10"/>
          <p:cNvSpPr txBox="1"/>
          <p:nvPr/>
        </p:nvSpPr>
        <p:spPr>
          <a:xfrm>
            <a:off x="6808559" y="3874532"/>
            <a:ext cx="811441" cy="36933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 M</a:t>
            </a:r>
            <a:endParaRPr/>
          </a:p>
        </p:txBody>
      </p:sp>
      <p:sp>
        <p:nvSpPr>
          <p:cNvPr id="257" name="Google Shape;257;p10"/>
          <p:cNvSpPr txBox="1"/>
          <p:nvPr/>
        </p:nvSpPr>
        <p:spPr>
          <a:xfrm>
            <a:off x="1371600" y="2362200"/>
            <a:ext cx="994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A</a:t>
            </a:r>
            <a:endParaRPr/>
          </a:p>
        </p:txBody>
      </p:sp>
      <p:sp>
        <p:nvSpPr>
          <p:cNvPr id="258" name="Google Shape;258;p10"/>
          <p:cNvSpPr txBox="1"/>
          <p:nvPr/>
        </p:nvSpPr>
        <p:spPr>
          <a:xfrm>
            <a:off x="1752600" y="2590800"/>
            <a:ext cx="76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59" name="Google Shape;259;p10"/>
          <p:cNvSpPr txBox="1"/>
          <p:nvPr/>
        </p:nvSpPr>
        <p:spPr>
          <a:xfrm>
            <a:off x="7074262" y="4114800"/>
            <a:ext cx="76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cxnSp>
        <p:nvCxnSpPr>
          <p:cNvPr id="260" name="Google Shape;260;p10"/>
          <p:cNvCxnSpPr/>
          <p:nvPr/>
        </p:nvCxnSpPr>
        <p:spPr>
          <a:xfrm>
            <a:off x="3417297" y="3874532"/>
            <a:ext cx="1791062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61" name="Google Shape;261;p10"/>
          <p:cNvSpPr txBox="1"/>
          <p:nvPr/>
        </p:nvSpPr>
        <p:spPr>
          <a:xfrm>
            <a:off x="2438400" y="3052465"/>
            <a:ext cx="30660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before unlock on 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62" name="Google Shape;262;p10"/>
          <p:cNvSpPr txBox="1"/>
          <p:nvPr/>
        </p:nvSpPr>
        <p:spPr>
          <a:xfrm>
            <a:off x="3733800" y="4038600"/>
            <a:ext cx="30404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is visible to everything after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lock on 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68" name="Google Shape;268;p11"/>
          <p:cNvSpPr txBox="1"/>
          <p:nvPr/>
        </p:nvSpPr>
        <p:spPr>
          <a:xfrm>
            <a:off x="2209800" y="1524000"/>
            <a:ext cx="472892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MutableInteger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private int value;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public int get() { return value;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public void set(int value) { this.value = value;}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69" name="Google Shape;269;p11"/>
          <p:cNvSpPr txBox="1"/>
          <p:nvPr/>
        </p:nvSpPr>
        <p:spPr>
          <a:xfrm>
            <a:off x="1752600" y="4267200"/>
            <a:ext cx="596541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MutableInteger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private int value;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public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synchronized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 get() { return value;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public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synchronized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void set(int value) { this.value = value;}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70" name="Google Shape;270;p11"/>
          <p:cNvSpPr/>
          <p:nvPr/>
        </p:nvSpPr>
        <p:spPr>
          <a:xfrm>
            <a:off x="4419600" y="3429000"/>
            <a:ext cx="292407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1"/>
          <p:cNvSpPr txBox="1"/>
          <p:nvPr/>
        </p:nvSpPr>
        <p:spPr>
          <a:xfrm>
            <a:off x="5867400" y="1371600"/>
            <a:ext cx="2590800" cy="830997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the problem here?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Locking and Visibility</a:t>
            </a:r>
            <a:endParaRPr/>
          </a:p>
        </p:txBody>
      </p:sp>
      <p:sp>
        <p:nvSpPr>
          <p:cNvPr id="277" name="Google Shape;277;p1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6400800" cy="345916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Locking is not just about mutual exclusion; it is also about memory visibility. To ensure that all threads see the most up-to-date values of shared mutable variables, the reading and writing threads must synchronize on a common lock.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Cohort Exercise 6</a:t>
            </a:r>
            <a:endParaRPr dirty="0"/>
          </a:p>
        </p:txBody>
      </p:sp>
      <p:sp>
        <p:nvSpPr>
          <p:cNvPr id="283" name="Google Shape;283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Fix </a:t>
            </a:r>
            <a:r>
              <a:rPr lang="en-US" dirty="0" err="1"/>
              <a:t>Experiment.java</a:t>
            </a:r>
            <a:r>
              <a:rPr lang="en-US" dirty="0"/>
              <a:t> with using volatile.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Name your solution: ExperimentFix1.java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Fix </a:t>
            </a:r>
            <a:r>
              <a:rPr lang="en-US" dirty="0" err="1"/>
              <a:t>Experiment.java</a:t>
            </a:r>
            <a:r>
              <a:rPr lang="en-US" dirty="0"/>
              <a:t> through locking. </a:t>
            </a:r>
          </a:p>
          <a:p>
            <a:pPr lvl="1" indent="-342900">
              <a:spcBef>
                <a:spcPts val="64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Name your solution: ExperimentFix2.java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Deadlock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philosopher needs two forks to eat.</a:t>
            </a:r>
          </a:p>
          <a:p>
            <a:r>
              <a:rPr lang="en-US" dirty="0"/>
              <a:t>Each philosopher picks the one on the left first.</a:t>
            </a:r>
          </a:p>
        </p:txBody>
      </p:sp>
      <p:pic>
        <p:nvPicPr>
          <p:cNvPr id="1026" name="Picture 2" descr="File:Dining philosoph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2971800" cy="30797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08585" y="12882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26015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0" y="407086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226714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25683" y="189781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8981" y="3124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291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24200" y="3124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1400" y="1828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7860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Remedy: Execution Ordering </a:t>
            </a:r>
            <a:endParaRPr/>
          </a:p>
        </p:txBody>
      </p:sp>
      <p:sp>
        <p:nvSpPr>
          <p:cNvPr id="289" name="Google Shape;28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you do want unexpected execution ordering of statements across threads, apply locking. </a:t>
            </a:r>
            <a:endParaRPr/>
          </a:p>
        </p:txBody>
      </p:sp>
      <p:graphicFrame>
        <p:nvGraphicFramePr>
          <p:cNvPr id="290" name="Google Shape;290;p14"/>
          <p:cNvGraphicFramePr/>
          <p:nvPr/>
        </p:nvGraphicFramePr>
        <p:xfrm>
          <a:off x="2362200" y="1905000"/>
          <a:ext cx="4495800" cy="10973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Thread 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Thread 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1: r2 = A;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3: r1 = B;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2: B = 1;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4: A = 2;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Remedy for Deadlock</a:t>
            </a:r>
            <a:endParaRPr/>
          </a:p>
        </p:txBody>
      </p:sp>
      <p:sp>
        <p:nvSpPr>
          <p:cNvPr id="303" name="Google Shape;30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 program that never acquires more than one lock at a time cannot experience lock-ordering deadlocks.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Strive to use open calls (calling a method with no locks held) throughout your program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304" name="Google Shape;304;p16"/>
          <p:cNvSpPr txBox="1"/>
          <p:nvPr/>
        </p:nvSpPr>
        <p:spPr>
          <a:xfrm>
            <a:off x="2514600" y="5257800"/>
            <a:ext cx="3795911" cy="369332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program: DLExampleFixed.java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Remedy for Deadlock</a:t>
            </a:r>
            <a:endParaRPr/>
          </a:p>
        </p:txBody>
      </p:sp>
      <p:sp>
        <p:nvSpPr>
          <p:cNvPr id="310" name="Google Shape;310;p17"/>
          <p:cNvSpPr txBox="1"/>
          <p:nvPr/>
        </p:nvSpPr>
        <p:spPr>
          <a:xfrm>
            <a:off x="685800" y="1524000"/>
            <a:ext cx="7467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program will be free of lock-ordering deadlocks if all threads acquire the locks they need in a fixed global order.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deadlocking? Thread A locks a, b, c, d, e in the sequence and thread B locks c, f, e.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24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deadlocking? Thread A locks a, b, c, d, e in the sequence and thread B locks e, f, c.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endParaRPr sz="224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224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transferMoney</a:t>
            </a:r>
            <a:r>
              <a:rPr lang="en-US" sz="224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(Account from, Account to) {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synchronized (from) {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synchronized (to) {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  ……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rPr lang="en-US" sz="224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dirty="0"/>
          </a:p>
        </p:txBody>
      </p:sp>
      <p:sp>
        <p:nvSpPr>
          <p:cNvPr id="311" name="Google Shape;311;p17"/>
          <p:cNvSpPr txBox="1"/>
          <p:nvPr/>
        </p:nvSpPr>
        <p:spPr>
          <a:xfrm>
            <a:off x="2133600" y="5955268"/>
            <a:ext cx="4951484" cy="369332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here for a sample program: TransferFixed.java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Avoid Deadlocks</a:t>
            </a:r>
            <a:endParaRPr/>
          </a:p>
        </p:txBody>
      </p:sp>
      <p:sp>
        <p:nvSpPr>
          <p:cNvPr id="317" name="Google Shape;31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Use the timed tryLock feature of the explicit Lock class instead of intrinsic locking. 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318" name="Google Shape;318;p18"/>
          <p:cNvSpPr txBox="1"/>
          <p:nvPr/>
        </p:nvSpPr>
        <p:spPr>
          <a:xfrm>
            <a:off x="2674044" y="4114800"/>
            <a:ext cx="3718647" cy="369332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program: Trylockexample.java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Cohort Exercise 7</a:t>
            </a:r>
            <a:endParaRPr dirty="0"/>
          </a:p>
        </p:txBody>
      </p:sp>
      <p:sp>
        <p:nvSpPr>
          <p:cNvPr id="324" name="Google Shape;324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Fix </a:t>
            </a:r>
            <a:r>
              <a:rPr lang="en-US" dirty="0" err="1"/>
              <a:t>DiningPhil.java</a:t>
            </a:r>
            <a:r>
              <a:rPr lang="en-US" dirty="0"/>
              <a:t> by making it deadlock-free, in two different ways.</a:t>
            </a:r>
            <a:endParaRPr dirty="0"/>
          </a:p>
          <a:p>
            <a:pPr marL="742950" lvl="1" indent="-285750">
              <a:spcBef>
                <a:spcPts val="28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/>
              <a:t>fixed global order</a:t>
            </a:r>
            <a:endParaRPr lang="en-SG" dirty="0"/>
          </a:p>
          <a:p>
            <a:pPr marL="742950" lvl="1" indent="-285750">
              <a:spcBef>
                <a:spcPts val="28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/>
              <a:t>avoid deadlocks</a:t>
            </a:r>
            <a:endParaRPr lang="en-S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86100"/>
            <a:ext cx="2657534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is the situation when two or more threads are both waiting for the others to complete, forever.</a:t>
            </a:r>
          </a:p>
        </p:txBody>
      </p:sp>
    </p:spTree>
    <p:extLst>
      <p:ext uri="{BB962C8B-B14F-4D97-AF65-F5344CB8AC3E}">
        <p14:creationId xmlns:p14="http://schemas.microsoft.com/office/powerpoint/2010/main" val="208942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Lock-Ordering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441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i="1" dirty="0"/>
              <a:t>public class </a:t>
            </a:r>
            <a:r>
              <a:rPr lang="en-US" i="1" dirty="0" err="1"/>
              <a:t>LeftRightDeadlock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          private final Object left = new Object ();</a:t>
            </a:r>
          </a:p>
          <a:p>
            <a:pPr marL="0" indent="0">
              <a:buNone/>
            </a:pPr>
            <a:r>
              <a:rPr lang="en-US" i="1" dirty="0"/>
              <a:t>          private final Object right = new Object ();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          public void </a:t>
            </a:r>
            <a:r>
              <a:rPr lang="en-US" i="1" dirty="0" err="1"/>
              <a:t>leftRight</a:t>
            </a:r>
            <a:r>
              <a:rPr lang="en-US" i="1" dirty="0"/>
              <a:t> () {</a:t>
            </a:r>
          </a:p>
          <a:p>
            <a:pPr marL="0" indent="0">
              <a:buNone/>
            </a:pPr>
            <a:r>
              <a:rPr lang="en-US" i="1" dirty="0"/>
              <a:t>	synchronized (left) {</a:t>
            </a:r>
          </a:p>
          <a:p>
            <a:pPr marL="0" indent="0">
              <a:buNone/>
            </a:pPr>
            <a:r>
              <a:rPr lang="en-US" i="1" dirty="0"/>
              <a:t>	           synchronized (right) {</a:t>
            </a:r>
          </a:p>
          <a:p>
            <a:pPr marL="0" indent="0">
              <a:buNone/>
            </a:pPr>
            <a:r>
              <a:rPr lang="en-US" i="1" dirty="0"/>
              <a:t>	  	</a:t>
            </a:r>
            <a:r>
              <a:rPr lang="en-US" i="1" dirty="0" err="1"/>
              <a:t>doSomething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/>
              <a:t>	           }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  <a:p>
            <a:pPr marL="0" indent="0">
              <a:buNone/>
            </a:pPr>
            <a:r>
              <a:rPr lang="en-US" i="1" dirty="0"/>
              <a:t>          }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          public void </a:t>
            </a:r>
            <a:r>
              <a:rPr lang="en-US" i="1" dirty="0" err="1"/>
              <a:t>rightLeft</a:t>
            </a:r>
            <a:r>
              <a:rPr lang="en-US" i="1" dirty="0"/>
              <a:t> () {</a:t>
            </a:r>
          </a:p>
          <a:p>
            <a:pPr marL="0" indent="0">
              <a:buNone/>
            </a:pPr>
            <a:r>
              <a:rPr lang="en-US" i="1" dirty="0"/>
              <a:t>	synchronized (right) {</a:t>
            </a:r>
          </a:p>
          <a:p>
            <a:pPr marL="0" indent="0">
              <a:buNone/>
            </a:pPr>
            <a:r>
              <a:rPr lang="en-US" i="1" dirty="0"/>
              <a:t>	           synchronized (left) {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doSomethingElse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/>
              <a:t>	           }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  <a:p>
            <a:pPr marL="0" indent="0">
              <a:buNone/>
            </a:pPr>
            <a:r>
              <a:rPr lang="en-US" i="1" dirty="0"/>
              <a:t>          }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1905635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8962" y="1905000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19600" y="2931210"/>
            <a:ext cx="16706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lock left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1563" y="3104208"/>
            <a:ext cx="170444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lock right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19600" y="3944012"/>
            <a:ext cx="16706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try to lock right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1563" y="4094808"/>
            <a:ext cx="1704441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wait for lock left</a:t>
            </a:r>
          </a:p>
        </p:txBody>
      </p:sp>
      <p:cxnSp>
        <p:nvCxnSpPr>
          <p:cNvPr id="21" name="Straight Arrow Connector 20"/>
          <p:cNvCxnSpPr>
            <a:stCxn id="6" idx="2"/>
            <a:endCxn id="15" idx="0"/>
          </p:cNvCxnSpPr>
          <p:nvPr/>
        </p:nvCxnSpPr>
        <p:spPr>
          <a:xfrm>
            <a:off x="5239221" y="2274967"/>
            <a:ext cx="15704" cy="656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2"/>
            <a:endCxn id="18" idx="0"/>
          </p:cNvCxnSpPr>
          <p:nvPr/>
        </p:nvCxnSpPr>
        <p:spPr>
          <a:xfrm>
            <a:off x="5254925" y="3300542"/>
            <a:ext cx="0" cy="643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6" idx="0"/>
          </p:cNvCxnSpPr>
          <p:nvPr/>
        </p:nvCxnSpPr>
        <p:spPr>
          <a:xfrm>
            <a:off x="7323783" y="2274332"/>
            <a:ext cx="1" cy="829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2"/>
            <a:endCxn id="19" idx="0"/>
          </p:cNvCxnSpPr>
          <p:nvPr/>
        </p:nvCxnSpPr>
        <p:spPr>
          <a:xfrm>
            <a:off x="7323784" y="3473540"/>
            <a:ext cx="0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419600" y="4933008"/>
            <a:ext cx="16706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wait forever</a:t>
            </a:r>
          </a:p>
        </p:txBody>
      </p:sp>
      <p:cxnSp>
        <p:nvCxnSpPr>
          <p:cNvPr id="43" name="Straight Arrow Connector 42"/>
          <p:cNvCxnSpPr>
            <a:stCxn id="18" idx="2"/>
            <a:endCxn id="41" idx="0"/>
          </p:cNvCxnSpPr>
          <p:nvPr/>
        </p:nvCxnSpPr>
        <p:spPr>
          <a:xfrm>
            <a:off x="5254925" y="4313344"/>
            <a:ext cx="0" cy="619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477000" y="5085408"/>
            <a:ext cx="16706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wait forever</a:t>
            </a:r>
          </a:p>
        </p:txBody>
      </p:sp>
      <p:cxnSp>
        <p:nvCxnSpPr>
          <p:cNvPr id="46" name="Straight Arrow Connector 45"/>
          <p:cNvCxnSpPr>
            <a:stCxn id="19" idx="2"/>
            <a:endCxn id="44" idx="0"/>
          </p:cNvCxnSpPr>
          <p:nvPr/>
        </p:nvCxnSpPr>
        <p:spPr>
          <a:xfrm flipH="1">
            <a:off x="7312325" y="4464140"/>
            <a:ext cx="11459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524000"/>
            <a:ext cx="746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1" dirty="0"/>
              <a:t>public void </a:t>
            </a:r>
            <a:r>
              <a:rPr lang="en-US" i="1" dirty="0" err="1"/>
              <a:t>transferMoney</a:t>
            </a:r>
            <a:r>
              <a:rPr lang="en-US" i="1" dirty="0"/>
              <a:t> (Account from, Account to, </a:t>
            </a:r>
            <a:r>
              <a:rPr lang="en-US" i="1" dirty="0" err="1"/>
              <a:t>int</a:t>
            </a:r>
            <a:r>
              <a:rPr lang="en-US" i="1" dirty="0"/>
              <a:t> amount)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    synchronized (from)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synchronized (to)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if (</a:t>
            </a:r>
            <a:r>
              <a:rPr lang="en-US" i="1" dirty="0" err="1"/>
              <a:t>from.getBalance</a:t>
            </a:r>
            <a:r>
              <a:rPr lang="en-US" i="1" dirty="0"/>
              <a:t>() &lt; amount)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//</a:t>
            </a:r>
            <a:r>
              <a:rPr lang="en-US" i="1" dirty="0" err="1"/>
              <a:t>raiseException</a:t>
            </a:r>
            <a:endParaRPr lang="en-US" i="1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else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</a:t>
            </a:r>
            <a:r>
              <a:rPr lang="en-US" i="1" dirty="0" err="1"/>
              <a:t>from.debit</a:t>
            </a:r>
            <a:r>
              <a:rPr lang="en-US" i="1" dirty="0"/>
              <a:t>(amount);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</a:t>
            </a:r>
            <a:r>
              <a:rPr lang="en-US" i="1" dirty="0" err="1"/>
              <a:t>to.credit</a:t>
            </a:r>
            <a:r>
              <a:rPr lang="en-US" i="1" dirty="0"/>
              <a:t>(amount)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    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5225534"/>
            <a:ext cx="18053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Is it deadlocking?</a:t>
            </a:r>
          </a:p>
        </p:txBody>
      </p:sp>
    </p:spTree>
    <p:extLst>
      <p:ext uri="{BB962C8B-B14F-4D97-AF65-F5344CB8AC3E}">
        <p14:creationId xmlns:p14="http://schemas.microsoft.com/office/powerpoint/2010/main" val="383740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1524000"/>
            <a:ext cx="7467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1" dirty="0"/>
              <a:t>public void </a:t>
            </a:r>
            <a:r>
              <a:rPr lang="en-US" i="1" dirty="0" err="1"/>
              <a:t>transferMoney</a:t>
            </a:r>
            <a:r>
              <a:rPr lang="en-US" i="1" dirty="0"/>
              <a:t> (Account from, Account to, </a:t>
            </a:r>
            <a:r>
              <a:rPr lang="en-US" i="1" dirty="0" err="1"/>
              <a:t>int</a:t>
            </a:r>
            <a:r>
              <a:rPr lang="en-US" i="1" dirty="0"/>
              <a:t> amount)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    synchronized (from)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synchronized (to)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if (</a:t>
            </a:r>
            <a:r>
              <a:rPr lang="en-US" i="1" dirty="0" err="1"/>
              <a:t>from.getBalance</a:t>
            </a:r>
            <a:r>
              <a:rPr lang="en-US" i="1" dirty="0"/>
              <a:t>() &lt; amount)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//</a:t>
            </a:r>
            <a:r>
              <a:rPr lang="en-US" i="1" dirty="0" err="1"/>
              <a:t>raiseException</a:t>
            </a:r>
            <a:endParaRPr lang="en-US" i="1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else {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</a:t>
            </a:r>
            <a:r>
              <a:rPr lang="en-US" i="1" dirty="0" err="1"/>
              <a:t>from.debit</a:t>
            </a:r>
            <a:r>
              <a:rPr lang="en-US" i="1" dirty="0"/>
              <a:t>(amount);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	</a:t>
            </a:r>
            <a:r>
              <a:rPr lang="en-US" i="1" dirty="0" err="1"/>
              <a:t>to.credit</a:t>
            </a:r>
            <a:r>
              <a:rPr lang="en-US" i="1" dirty="0"/>
              <a:t>(amount)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        }</a:t>
            </a:r>
          </a:p>
          <a:p>
            <a:pPr marL="0" indent="0">
              <a:buFont typeface="Arial" pitchFamily="34" charset="0"/>
              <a:buNone/>
            </a:pPr>
            <a:endParaRPr lang="en-US" i="1" dirty="0"/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	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        }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9758" y="4572000"/>
            <a:ext cx="52596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</a:t>
            </a:r>
            <a:r>
              <a:rPr lang="en-US" dirty="0" err="1"/>
              <a:t>transferMoney</a:t>
            </a:r>
            <a:r>
              <a:rPr lang="en-US" dirty="0"/>
              <a:t> deadlock?</a:t>
            </a:r>
          </a:p>
          <a:p>
            <a:r>
              <a:rPr lang="en-US" dirty="0"/>
              <a:t>Thread A: </a:t>
            </a:r>
            <a:r>
              <a:rPr lang="en-US" dirty="0" err="1"/>
              <a:t>transferMoney</a:t>
            </a:r>
            <a:r>
              <a:rPr lang="en-US" dirty="0"/>
              <a:t>(</a:t>
            </a:r>
            <a:r>
              <a:rPr lang="en-US" dirty="0" err="1"/>
              <a:t>myAccount</a:t>
            </a:r>
            <a:r>
              <a:rPr lang="en-US" dirty="0"/>
              <a:t>, </a:t>
            </a:r>
            <a:r>
              <a:rPr lang="en-US" dirty="0" err="1"/>
              <a:t>yourAccount</a:t>
            </a:r>
            <a:r>
              <a:rPr lang="en-US" dirty="0"/>
              <a:t>, 1)</a:t>
            </a:r>
          </a:p>
          <a:p>
            <a:r>
              <a:rPr lang="en-US" dirty="0"/>
              <a:t>Thread B: </a:t>
            </a:r>
            <a:r>
              <a:rPr lang="en-US" dirty="0" err="1"/>
              <a:t>transferMoney</a:t>
            </a:r>
            <a:r>
              <a:rPr lang="en-US" dirty="0"/>
              <a:t>(</a:t>
            </a:r>
            <a:r>
              <a:rPr lang="en-US" dirty="0" err="1"/>
              <a:t>yourAccount</a:t>
            </a:r>
            <a:r>
              <a:rPr lang="en-US" dirty="0"/>
              <a:t>, </a:t>
            </a:r>
            <a:r>
              <a:rPr lang="en-US" dirty="0" err="1"/>
              <a:t>myAccount</a:t>
            </a:r>
            <a:r>
              <a:rPr lang="en-US" dirty="0"/>
              <a:t>, 1)</a:t>
            </a:r>
          </a:p>
          <a:p>
            <a:r>
              <a:rPr lang="en-US" b="1" dirty="0"/>
              <a:t>Check out: DemonstrateDeadlock.java</a:t>
            </a:r>
          </a:p>
        </p:txBody>
      </p:sp>
    </p:spTree>
    <p:extLst>
      <p:ext uri="{BB962C8B-B14F-4D97-AF65-F5344CB8AC3E}">
        <p14:creationId xmlns:p14="http://schemas.microsoft.com/office/powerpoint/2010/main" val="86576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 Exercise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DLExample.java, explain whether it is possibly deadlocking.</a:t>
            </a:r>
          </a:p>
          <a:p>
            <a:pPr lvl="1"/>
            <a:r>
              <a:rPr lang="en-US" dirty="0"/>
              <a:t>In what sequence of execution order leads to deadlock?</a:t>
            </a:r>
          </a:p>
          <a:p>
            <a:r>
              <a:rPr lang="en-US" dirty="0"/>
              <a:t>Write a test case which potentially demos the deadlock.</a:t>
            </a:r>
          </a:p>
          <a:p>
            <a:r>
              <a:rPr lang="en-US" dirty="0"/>
              <a:t>Name your solution: </a:t>
            </a:r>
            <a:r>
              <a:rPr lang="en-US" dirty="0" err="1"/>
              <a:t>DiningPhilDemo.java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2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Liveness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is the most widely encountered liveness hazard.</a:t>
            </a:r>
          </a:p>
          <a:p>
            <a:r>
              <a:rPr lang="en-US" dirty="0"/>
              <a:t>Starvation occurs when a thread is denied access to resources it needs in order to make progress.</a:t>
            </a:r>
          </a:p>
          <a:p>
            <a:pPr lvl="1"/>
            <a:r>
              <a:rPr lang="en-US" dirty="0"/>
              <a:t>Often caused by use of thread priority or executing infinite loops with a lock held.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5410200"/>
            <a:ext cx="5474063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Avoid using thread priority, since they increase platform </a:t>
            </a:r>
          </a:p>
          <a:p>
            <a:r>
              <a:rPr lang="en-US" dirty="0"/>
              <a:t>dependence and can cause liveness problems.</a:t>
            </a:r>
          </a:p>
        </p:txBody>
      </p:sp>
    </p:spTree>
    <p:extLst>
      <p:ext uri="{BB962C8B-B14F-4D97-AF65-F5344CB8AC3E}">
        <p14:creationId xmlns:p14="http://schemas.microsoft.com/office/powerpoint/2010/main" val="104184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Liveness Hazards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Poor responsiveness</a:t>
            </a:r>
          </a:p>
          <a:p>
            <a:pPr lvl="1"/>
            <a:r>
              <a:rPr lang="en-US" dirty="0"/>
              <a:t>may be caused by poor lock management.</a:t>
            </a:r>
          </a:p>
          <a:p>
            <a:r>
              <a:rPr lang="en-US" dirty="0" err="1"/>
              <a:t>Livelock</a:t>
            </a:r>
            <a:r>
              <a:rPr lang="en-US" dirty="0"/>
              <a:t>: a thread, while not blocked, still cannot make progress because it keeps retrying an operation that will always fail.</a:t>
            </a:r>
          </a:p>
          <a:p>
            <a:pPr lvl="1"/>
            <a:r>
              <a:rPr lang="en-US" dirty="0"/>
              <a:t>e.g., when two overly polite people are walking in the opposite direction in a hallway.</a:t>
            </a:r>
          </a:p>
        </p:txBody>
      </p:sp>
    </p:spTree>
    <p:extLst>
      <p:ext uri="{BB962C8B-B14F-4D97-AF65-F5344CB8AC3E}">
        <p14:creationId xmlns:p14="http://schemas.microsoft.com/office/powerpoint/2010/main" val="122109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4872</TotalTime>
  <Words>1265</Words>
  <Application>Microsoft Macintosh PowerPoint</Application>
  <PresentationFormat>On-screen Show (4:3)</PresentationFormat>
  <Paragraphs>270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50.003: Elements of Software Construction</vt:lpstr>
      <vt:lpstr>Problem 4: Deadlock</vt:lpstr>
      <vt:lpstr>Deadlock</vt:lpstr>
      <vt:lpstr>Lock-Ordering Deadlock</vt:lpstr>
      <vt:lpstr>Example</vt:lpstr>
      <vt:lpstr>Example</vt:lpstr>
      <vt:lpstr>Cohort Exercise 5</vt:lpstr>
      <vt:lpstr>Other Liveness Hazards</vt:lpstr>
      <vt:lpstr>Other Liveness Hazards (cont’d)</vt:lpstr>
      <vt:lpstr>Requirements</vt:lpstr>
      <vt:lpstr>Thread Safety</vt:lpstr>
      <vt:lpstr>Specification</vt:lpstr>
      <vt:lpstr>Why Is Race Condition Often Bad? </vt:lpstr>
      <vt:lpstr>Requirements</vt:lpstr>
      <vt:lpstr>Remedy: Visibility Issue</vt:lpstr>
      <vt:lpstr>Remedy: Visibility Issue </vt:lpstr>
      <vt:lpstr>Example</vt:lpstr>
      <vt:lpstr>Locking and Visibility</vt:lpstr>
      <vt:lpstr>Cohort Exercise 6</vt:lpstr>
      <vt:lpstr>Remedy: Execution Ordering </vt:lpstr>
      <vt:lpstr>Remedy for Deadlock</vt:lpstr>
      <vt:lpstr>Remedy for Deadlock</vt:lpstr>
      <vt:lpstr>Avoid Deadlocks</vt:lpstr>
      <vt:lpstr>Cohort Exercise 7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Concurrency</dc:title>
  <dc:subject/>
  <dc:creator>Sun Jun</dc:creator>
  <cp:keywords/>
  <dc:description/>
  <cp:lastModifiedBy>Shuhao Zhang</cp:lastModifiedBy>
  <cp:revision>156</cp:revision>
  <dcterms:created xsi:type="dcterms:W3CDTF">2006-08-16T00:00:00Z</dcterms:created>
  <dcterms:modified xsi:type="dcterms:W3CDTF">2023-06-12T08:23:42Z</dcterms:modified>
  <cp:category/>
</cp:coreProperties>
</file>