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6" r:id="rId2"/>
    <p:sldId id="267" r:id="rId3"/>
    <p:sldId id="260" r:id="rId4"/>
    <p:sldId id="264" r:id="rId5"/>
    <p:sldId id="326" r:id="rId6"/>
    <p:sldId id="268" r:id="rId7"/>
    <p:sldId id="324" r:id="rId8"/>
    <p:sldId id="330" r:id="rId9"/>
    <p:sldId id="307" r:id="rId10"/>
  </p:sldIdLst>
  <p:sldSz cx="9144000" cy="6858000" type="screen4x3"/>
  <p:notesSz cx="6877050" cy="10001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AEAEA"/>
    <a:srgbClr val="F0F6E9"/>
    <a:srgbClr val="DBE6C4"/>
    <a:srgbClr val="E0FEE1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8" autoAdjust="0"/>
    <p:restoredTop sz="94681" autoAdjust="0"/>
  </p:normalViewPr>
  <p:slideViewPr>
    <p:cSldViewPr showGuides="1">
      <p:cViewPr varScale="1">
        <p:scale>
          <a:sx n="84" d="100"/>
          <a:sy n="84" d="100"/>
        </p:scale>
        <p:origin x="97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5404" y="0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/>
          <a:lstStyle>
            <a:lvl1pPr algn="r">
              <a:defRPr sz="1300"/>
            </a:lvl1pPr>
          </a:lstStyle>
          <a:p>
            <a:fld id="{8B2D2FDB-2E80-4C4B-9CE2-AFFB8A0E0195}" type="datetimeFigureOut">
              <a:rPr lang="en-AU" smtClean="0"/>
              <a:t>15/12/2014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5404" y="9499451"/>
            <a:ext cx="2980055" cy="500063"/>
          </a:xfrm>
          <a:prstGeom prst="rect">
            <a:avLst/>
          </a:prstGeom>
        </p:spPr>
        <p:txBody>
          <a:bodyPr vert="horz" lIns="96442" tIns="48221" rIns="96442" bIns="48221" rtlCol="0" anchor="b"/>
          <a:lstStyle>
            <a:lvl1pPr algn="r">
              <a:defRPr sz="1300"/>
            </a:lvl1pPr>
          </a:lstStyle>
          <a:p>
            <a:fld id="{051230A3-7566-440C-A70D-BC94C2A5FA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51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879-1C99-410F-9D73-504A0301D8F5}" type="datetimeFigureOut">
              <a:rPr lang="en-AU" smtClean="0"/>
              <a:t>15/12/2014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E3A-284A-4AA1-AD25-FE35A39DD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25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879-1C99-410F-9D73-504A0301D8F5}" type="datetimeFigureOut">
              <a:rPr lang="en-AU" smtClean="0"/>
              <a:t>15/12/2014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E3A-284A-4AA1-AD25-FE35A39DD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899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879-1C99-410F-9D73-504A0301D8F5}" type="datetimeFigureOut">
              <a:rPr lang="en-AU" smtClean="0"/>
              <a:t>15/12/2014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E3A-284A-4AA1-AD25-FE35A39DD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7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879-1C99-410F-9D73-504A0301D8F5}" type="datetimeFigureOut">
              <a:rPr lang="en-AU" smtClean="0"/>
              <a:t>15/12/2014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E3A-284A-4AA1-AD25-FE35A39DD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294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879-1C99-410F-9D73-504A0301D8F5}" type="datetimeFigureOut">
              <a:rPr lang="en-AU" smtClean="0"/>
              <a:t>15/12/2014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E3A-284A-4AA1-AD25-FE35A39DD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5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879-1C99-410F-9D73-504A0301D8F5}" type="datetimeFigureOut">
              <a:rPr lang="en-AU" smtClean="0"/>
              <a:t>15/12/2014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E3A-284A-4AA1-AD25-FE35A39DD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34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879-1C99-410F-9D73-504A0301D8F5}" type="datetimeFigureOut">
              <a:rPr lang="en-AU" smtClean="0"/>
              <a:t>15/12/2014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E3A-284A-4AA1-AD25-FE35A39DD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07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879-1C99-410F-9D73-504A0301D8F5}" type="datetimeFigureOut">
              <a:rPr lang="en-AU" smtClean="0"/>
              <a:t>15/12/2014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E3A-284A-4AA1-AD25-FE35A39DD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80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879-1C99-410F-9D73-504A0301D8F5}" type="datetimeFigureOut">
              <a:rPr lang="en-AU" smtClean="0"/>
              <a:t>15/12/2014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E3A-284A-4AA1-AD25-FE35A39DD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69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879-1C99-410F-9D73-504A0301D8F5}" type="datetimeFigureOut">
              <a:rPr lang="en-AU" smtClean="0"/>
              <a:t>15/12/2014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E3A-284A-4AA1-AD25-FE35A39DD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85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F879-1C99-410F-9D73-504A0301D8F5}" type="datetimeFigureOut">
              <a:rPr lang="en-AU" smtClean="0"/>
              <a:t>15/12/2014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8BE3A-284A-4AA1-AD25-FE35A39DD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F879-1C99-410F-9D73-504A0301D8F5}" type="datetimeFigureOut">
              <a:rPr lang="en-AU" smtClean="0"/>
              <a:t>15/12/2014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BE3A-284A-4AA1-AD25-FE35A39DD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20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/>
            <a:r>
              <a:rPr lang="en-AU" sz="3200" dirty="0"/>
              <a:t>Friday Forum, </a:t>
            </a:r>
            <a:br>
              <a:rPr lang="en-AU" sz="3200" dirty="0"/>
            </a:br>
            <a:r>
              <a:rPr lang="en-AU" sz="3200" dirty="0"/>
              <a:t>School of Geography and Environmental Studies</a:t>
            </a:r>
            <a:br>
              <a:rPr lang="en-AU" sz="3200" dirty="0"/>
            </a:br>
            <a:r>
              <a:rPr lang="en-AU" sz="3200" dirty="0"/>
              <a:t> ‘Journey towards knowledge</a:t>
            </a:r>
            <a:r>
              <a:rPr lang="en-AU" sz="3200" dirty="0" smtClean="0"/>
              <a:t>’</a:t>
            </a:r>
            <a:endParaRPr lang="en-AU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003073" y="2514093"/>
            <a:ext cx="7128792" cy="3744416"/>
            <a:chOff x="1003073" y="2514093"/>
            <a:chExt cx="7128792" cy="3744416"/>
          </a:xfrm>
        </p:grpSpPr>
        <p:sp>
          <p:nvSpPr>
            <p:cNvPr id="3" name="Rounded Rectangle 2"/>
            <p:cNvSpPr/>
            <p:nvPr/>
          </p:nvSpPr>
          <p:spPr>
            <a:xfrm>
              <a:off x="1003073" y="2514093"/>
              <a:ext cx="7128792" cy="374441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15616" y="2708919"/>
              <a:ext cx="6912768" cy="335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 smtClean="0"/>
                <a:t>O world of spring and autumn, birth and dying!</a:t>
              </a:r>
            </a:p>
            <a:p>
              <a:r>
                <a:rPr lang="en-AU" sz="2400" dirty="0" smtClean="0"/>
                <a:t>The endless cycle of ideas and action,</a:t>
              </a:r>
            </a:p>
            <a:p>
              <a:r>
                <a:rPr lang="en-AU" sz="2400" dirty="0" smtClean="0"/>
                <a:t>Endless invention, endless experiment, </a:t>
              </a:r>
            </a:p>
            <a:p>
              <a:r>
                <a:rPr lang="en-AU" sz="2400" dirty="0" smtClean="0"/>
                <a:t>Brings knowledge of motion, but not of stillness.</a:t>
              </a:r>
            </a:p>
            <a:p>
              <a:endParaRPr lang="en-AU" sz="2400" dirty="0" smtClean="0"/>
            </a:p>
            <a:p>
              <a:r>
                <a:rPr lang="en-AU" sz="2400" dirty="0" smtClean="0"/>
                <a:t>Where is the life we have lost in living?</a:t>
              </a:r>
            </a:p>
            <a:p>
              <a:r>
                <a:rPr lang="en-AU" sz="2400" dirty="0" smtClean="0"/>
                <a:t>Where is the wisdom we have lost in knowledge?</a:t>
              </a:r>
            </a:p>
            <a:p>
              <a:r>
                <a:rPr lang="en-AU" sz="2400" dirty="0" smtClean="0"/>
                <a:t>Where is the knowledge we have lost in information?</a:t>
              </a:r>
            </a:p>
            <a:p>
              <a:endParaRPr lang="en-AU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2683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AU" sz="6600" dirty="0"/>
              <a:t>Geography challenges</a:t>
            </a:r>
            <a:r>
              <a:rPr lang="en-AU" dirty="0"/>
              <a:t/>
            </a:r>
            <a:br>
              <a:rPr lang="en-AU" dirty="0"/>
            </a:br>
            <a:r>
              <a:rPr lang="en-AU" sz="4800" dirty="0"/>
              <a:t>Thinking about a discipline</a:t>
            </a:r>
            <a:r>
              <a:rPr lang="en-AU" dirty="0"/>
              <a:t/>
            </a:r>
            <a:br>
              <a:rPr lang="en-AU" dirty="0"/>
            </a:br>
            <a:r>
              <a:rPr lang="en-AU" sz="1300" dirty="0"/>
              <a:t/>
            </a:r>
            <a:br>
              <a:rPr lang="en-AU" sz="1300" dirty="0"/>
            </a:br>
            <a:r>
              <a:rPr lang="en-AU" dirty="0"/>
              <a:t>Peter Wilde</a:t>
            </a:r>
            <a:br>
              <a:rPr lang="en-AU" dirty="0"/>
            </a:br>
            <a:r>
              <a:rPr lang="en-AU" sz="3600" dirty="0"/>
              <a:t>9 August </a:t>
            </a:r>
            <a:r>
              <a:rPr lang="en-AU" sz="3600" dirty="0" smtClean="0"/>
              <a:t>2013</a:t>
            </a:r>
            <a:br>
              <a:rPr lang="en-AU" sz="3600" dirty="0" smtClean="0"/>
            </a:br>
            <a:r>
              <a:rPr lang="en-AU" sz="3600" dirty="0"/>
              <a:t/>
            </a:r>
            <a:br>
              <a:rPr lang="en-AU" sz="3600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01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stralia Post sign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48" y="389001"/>
            <a:ext cx="5723706" cy="48554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75656" y="3429000"/>
            <a:ext cx="7086600" cy="18288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3010818" y="2758914"/>
            <a:ext cx="6155754" cy="25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428178"/>
            <a:ext cx="410445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Today </a:t>
            </a:r>
            <a:r>
              <a:rPr lang="en-AU" sz="2400" dirty="0"/>
              <a:t>we stand in footsteps millennia old.</a:t>
            </a:r>
          </a:p>
          <a:p>
            <a:r>
              <a:rPr lang="en-AU" sz="2400" dirty="0"/>
              <a:t>May we acknowledge the traditional owners</a:t>
            </a:r>
          </a:p>
          <a:p>
            <a:r>
              <a:rPr lang="en-AU" sz="2400" dirty="0"/>
              <a:t>whose cultures and customs have nurtured,</a:t>
            </a:r>
          </a:p>
          <a:p>
            <a:r>
              <a:rPr lang="en-AU" sz="2400" dirty="0"/>
              <a:t>and continue to nurture, this land,</a:t>
            </a:r>
          </a:p>
          <a:p>
            <a:r>
              <a:rPr lang="en-AU" sz="2400" dirty="0"/>
              <a:t>since men and women awoke from the great dream.</a:t>
            </a:r>
          </a:p>
          <a:p>
            <a:r>
              <a:rPr lang="en-AU" sz="2400" dirty="0"/>
              <a:t>We honour the presence of these ancestors who reside in</a:t>
            </a:r>
          </a:p>
          <a:p>
            <a:r>
              <a:rPr lang="en-AU" sz="2400" dirty="0"/>
              <a:t>the imagination of this land and whose irrepressible</a:t>
            </a:r>
          </a:p>
          <a:p>
            <a:r>
              <a:rPr lang="en-AU" sz="2400" dirty="0"/>
              <a:t>spirituality flows through all creation</a:t>
            </a:r>
            <a:r>
              <a:rPr lang="en-AU" sz="2400" dirty="0" smtClean="0"/>
              <a:t>.</a:t>
            </a:r>
          </a:p>
          <a:p>
            <a:pPr algn="r"/>
            <a:r>
              <a:rPr lang="en-AU" sz="2400" i="1" dirty="0" smtClean="0"/>
              <a:t>Jonathon Hill</a:t>
            </a:r>
            <a:endParaRPr lang="en-AU" sz="2400" i="1" dirty="0"/>
          </a:p>
        </p:txBody>
      </p:sp>
    </p:spTree>
    <p:extLst>
      <p:ext uri="{BB962C8B-B14F-4D97-AF65-F5344CB8AC3E}">
        <p14:creationId xmlns:p14="http://schemas.microsoft.com/office/powerpoint/2010/main" val="350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3082354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AU" dirty="0" smtClean="0"/>
              <a:t>My journey towards an understanding of geography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59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9828425">
            <a:off x="369298" y="2846676"/>
            <a:ext cx="859531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400" b="1" dirty="0" smtClean="0"/>
              <a:t>Place</a:t>
            </a:r>
            <a:endParaRPr lang="en-AU" sz="2400" b="1" dirty="0"/>
          </a:p>
        </p:txBody>
      </p:sp>
      <p:sp>
        <p:nvSpPr>
          <p:cNvPr id="4" name="TextBox 3"/>
          <p:cNvSpPr txBox="1"/>
          <p:nvPr/>
        </p:nvSpPr>
        <p:spPr>
          <a:xfrm rot="19704687">
            <a:off x="422510" y="1737079"/>
            <a:ext cx="93166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400" b="1" dirty="0" smtClean="0"/>
              <a:t>Space</a:t>
            </a:r>
            <a:endParaRPr lang="en-A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31552" y="2015111"/>
            <a:ext cx="817853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400" b="1" dirty="0" smtClean="0"/>
              <a:t>Time</a:t>
            </a:r>
            <a:endParaRPr lang="en-A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33511" y="1827031"/>
            <a:ext cx="106022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400" b="1" dirty="0" smtClean="0"/>
              <a:t>Region</a:t>
            </a:r>
            <a:endParaRPr lang="en-AU" sz="2400" b="1" dirty="0"/>
          </a:p>
        </p:txBody>
      </p:sp>
      <p:sp>
        <p:nvSpPr>
          <p:cNvPr id="7" name="TextBox 6"/>
          <p:cNvSpPr txBox="1"/>
          <p:nvPr/>
        </p:nvSpPr>
        <p:spPr>
          <a:xfrm rot="1096192">
            <a:off x="1484676" y="2978889"/>
            <a:ext cx="840102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400" b="1" dirty="0" smtClean="0"/>
              <a:t>Scale</a:t>
            </a:r>
            <a:endParaRPr lang="en-AU" sz="2400" b="1" dirty="0"/>
          </a:p>
        </p:txBody>
      </p:sp>
      <p:sp>
        <p:nvSpPr>
          <p:cNvPr id="9" name="TextBox 8"/>
          <p:cNvSpPr txBox="1"/>
          <p:nvPr/>
        </p:nvSpPr>
        <p:spPr>
          <a:xfrm rot="1590936">
            <a:off x="4750177" y="2219081"/>
            <a:ext cx="414030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400" b="1" dirty="0" smtClean="0"/>
              <a:t>Societal and physical processes</a:t>
            </a:r>
            <a:endParaRPr lang="en-AU" sz="2400" b="1" dirty="0"/>
          </a:p>
        </p:txBody>
      </p:sp>
      <p:sp>
        <p:nvSpPr>
          <p:cNvPr id="10" name="TextBox 9"/>
          <p:cNvSpPr txBox="1"/>
          <p:nvPr/>
        </p:nvSpPr>
        <p:spPr>
          <a:xfrm rot="1893215">
            <a:off x="2314872" y="2971840"/>
            <a:ext cx="3452539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b="1" dirty="0" smtClean="0"/>
              <a:t>Differential change over time indifferent places</a:t>
            </a:r>
            <a:endParaRPr lang="en-AU" sz="2400" b="1" dirty="0"/>
          </a:p>
        </p:txBody>
      </p:sp>
      <p:sp>
        <p:nvSpPr>
          <p:cNvPr id="12" name="TextBox 11"/>
          <p:cNvSpPr txBox="1"/>
          <p:nvPr/>
        </p:nvSpPr>
        <p:spPr>
          <a:xfrm rot="19586439">
            <a:off x="49295" y="3801698"/>
            <a:ext cx="3389319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b="1" dirty="0" smtClean="0"/>
              <a:t>Different expressions of phenomena  in different places</a:t>
            </a:r>
            <a:endParaRPr lang="en-AU" sz="2400" b="1" dirty="0"/>
          </a:p>
        </p:txBody>
      </p:sp>
      <p:sp>
        <p:nvSpPr>
          <p:cNvPr id="13" name="TextBox 12"/>
          <p:cNvSpPr txBox="1"/>
          <p:nvPr/>
        </p:nvSpPr>
        <p:spPr>
          <a:xfrm rot="870538">
            <a:off x="4605932" y="3013502"/>
            <a:ext cx="440008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b="1" dirty="0" smtClean="0"/>
              <a:t>Different outcomes of processes in different places</a:t>
            </a:r>
            <a:endParaRPr lang="en-AU" sz="2400" b="1" dirty="0"/>
          </a:p>
        </p:txBody>
      </p:sp>
      <p:sp>
        <p:nvSpPr>
          <p:cNvPr id="14" name="TextBox 13"/>
          <p:cNvSpPr txBox="1"/>
          <p:nvPr/>
        </p:nvSpPr>
        <p:spPr>
          <a:xfrm rot="20805137">
            <a:off x="5384399" y="4747501"/>
            <a:ext cx="3636354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b="1" dirty="0" smtClean="0"/>
              <a:t>How the characteristics of place and space influence phenomena, processes and outcomes. </a:t>
            </a:r>
            <a:endParaRPr lang="en-AU" sz="2400" b="1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AU" dirty="0" smtClean="0"/>
              <a:t>Where my journey has led – so far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 rot="1371825">
            <a:off x="7125885" y="1899090"/>
            <a:ext cx="200728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400" b="1" dirty="0" smtClean="0"/>
              <a:t>Sense of place</a:t>
            </a:r>
            <a:endParaRPr lang="en-AU" sz="2400" b="1" dirty="0"/>
          </a:p>
        </p:txBody>
      </p:sp>
      <p:sp>
        <p:nvSpPr>
          <p:cNvPr id="8" name="TextBox 7"/>
          <p:cNvSpPr txBox="1"/>
          <p:nvPr/>
        </p:nvSpPr>
        <p:spPr>
          <a:xfrm rot="20620270" flipH="1">
            <a:off x="1339992" y="5531686"/>
            <a:ext cx="315349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b="1" dirty="0" smtClean="0"/>
              <a:t>Interaction among phenomena in a place</a:t>
            </a:r>
            <a:endParaRPr lang="en-AU" sz="2400" b="1" dirty="0"/>
          </a:p>
        </p:txBody>
      </p:sp>
      <p:sp>
        <p:nvSpPr>
          <p:cNvPr id="11" name="TextBox 10"/>
          <p:cNvSpPr txBox="1"/>
          <p:nvPr/>
        </p:nvSpPr>
        <p:spPr>
          <a:xfrm rot="402379">
            <a:off x="2390015" y="4413923"/>
            <a:ext cx="377346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400" b="1" dirty="0" smtClean="0"/>
              <a:t>Interactions between places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9810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The 1960s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2292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AU" sz="3600" dirty="0">
                <a:solidFill>
                  <a:schemeClr val="tx1"/>
                </a:solidFill>
              </a:rPr>
              <a:t>Classical regional geography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5676" y="5102422"/>
            <a:ext cx="5932648" cy="107721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Integrated teaching about human and physical features in space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788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bPics.Work\Pics13\PicsW13.P2\1-J13FF-19C Brew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507" y="764704"/>
            <a:ext cx="4919663" cy="598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79552" y="404664"/>
            <a:ext cx="4248472" cy="56166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434562" y="3244334"/>
            <a:ext cx="200952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dirty="0" smtClean="0"/>
              <a:t>Brewing 1754-1900</a:t>
            </a:r>
            <a:endParaRPr lang="en-AU" dirty="0"/>
          </a:p>
        </p:txBody>
      </p:sp>
      <p:pic>
        <p:nvPicPr>
          <p:cNvPr id="1026" name="Picture 2" descr="E:\aFiles.P\ABS.POP.GIS\2.JOBS\J13_GES_FF\J13FF_WMids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7386" y="548680"/>
            <a:ext cx="3672408" cy="421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9552" y="5107676"/>
            <a:ext cx="42484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West Midlands iron industry around 1850</a:t>
            </a:r>
          </a:p>
        </p:txBody>
      </p:sp>
      <p:sp>
        <p:nvSpPr>
          <p:cNvPr id="4" name="Oval 3"/>
          <p:cNvSpPr/>
          <p:nvPr/>
        </p:nvSpPr>
        <p:spPr>
          <a:xfrm flipV="1">
            <a:off x="4853437" y="56616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4899156" y="5477009"/>
            <a:ext cx="40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Iron works – note proximity to canals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95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Hypatia Sans Pro Semibold" pitchFamily="34" charset="0"/>
              </a:rPr>
              <a:t>Glacial Isostatic Adjustment (GIA): A (</a:t>
            </a:r>
            <a:r>
              <a:rPr lang="en-GB" dirty="0" smtClean="0"/>
              <a:t>basic) </a:t>
            </a:r>
            <a:r>
              <a:rPr lang="en-GB" dirty="0" smtClean="0">
                <a:latin typeface="Hypatia Sans Pro Semibold" pitchFamily="34" charset="0"/>
              </a:rPr>
              <a:t>primer</a:t>
            </a:r>
            <a:endParaRPr lang="en-GB" dirty="0">
              <a:latin typeface="Hypatia Sans Pro Semi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5334000" cy="41148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 simple view as </a:t>
            </a:r>
          </a:p>
          <a:p>
            <a:pPr lvl="1"/>
            <a:r>
              <a:rPr lang="en-GB" dirty="0" smtClean="0"/>
              <a:t>Earth rotational feedbacks</a:t>
            </a:r>
          </a:p>
          <a:p>
            <a:pPr lvl="1"/>
            <a:r>
              <a:rPr lang="en-GB" dirty="0" smtClean="0"/>
              <a:t>Gravitational feedbacks</a:t>
            </a:r>
          </a:p>
          <a:p>
            <a:pPr lvl="1"/>
            <a:r>
              <a:rPr lang="en-GB" dirty="0" smtClean="0"/>
              <a:t>-&gt; Global feedbacks</a:t>
            </a:r>
          </a:p>
          <a:p>
            <a:r>
              <a:rPr lang="en-GB" dirty="0" smtClean="0"/>
              <a:t>Modelling critically requires</a:t>
            </a:r>
          </a:p>
          <a:p>
            <a:pPr lvl="1"/>
            <a:r>
              <a:rPr lang="en-GB" dirty="0" smtClean="0"/>
              <a:t>Time-steps of spatial distribution of </a:t>
            </a:r>
            <a:r>
              <a:rPr lang="en-GB" b="1" dirty="0" smtClean="0"/>
              <a:t>ice mass</a:t>
            </a:r>
          </a:p>
          <a:p>
            <a:pPr lvl="1"/>
            <a:r>
              <a:rPr lang="en-GB" dirty="0" smtClean="0"/>
              <a:t>Knowledge of how Earth responds to loading: (3d) </a:t>
            </a:r>
            <a:r>
              <a:rPr lang="en-GB" b="1" dirty="0" smtClean="0"/>
              <a:t>Earth structure </a:t>
            </a:r>
            <a:r>
              <a:rPr lang="en-GB" dirty="0" smtClean="0"/>
              <a:t>(notably, lithospheric thickness, lower &amp; upper mantle viscosity)</a:t>
            </a:r>
          </a:p>
          <a:p>
            <a:pPr lvl="1"/>
            <a:endParaRPr lang="en-GB" dirty="0"/>
          </a:p>
        </p:txBody>
      </p:sp>
      <p:pic>
        <p:nvPicPr>
          <p:cNvPr id="4" name="Picture 6" descr="reb_peakglac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1981200"/>
            <a:ext cx="3505200" cy="1728787"/>
          </a:xfrm>
          <a:prstGeom prst="rect">
            <a:avLst/>
          </a:prstGeom>
          <a:noFill/>
        </p:spPr>
      </p:pic>
      <p:pic>
        <p:nvPicPr>
          <p:cNvPr id="5" name="Picture 7" descr="reb_deglac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4013" y="3708400"/>
            <a:ext cx="3505200" cy="18002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 rot="2298067">
            <a:off x="744674" y="4535095"/>
            <a:ext cx="3485106" cy="584775"/>
          </a:xfrm>
          <a:prstGeom prst="rect">
            <a:avLst/>
          </a:prstGeom>
          <a:solidFill>
            <a:schemeClr val="bg2">
              <a:alpha val="5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3200" dirty="0" smtClean="0">
                <a:solidFill>
                  <a:srgbClr val="C00000"/>
                </a:solidFill>
              </a:rPr>
              <a:t>Poorly understood</a:t>
            </a:r>
            <a:endParaRPr lang="en-AU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Geography matters!</a:t>
            </a:r>
            <a:br>
              <a:rPr lang="en-AU" dirty="0" smtClean="0"/>
            </a:br>
            <a:r>
              <a:rPr lang="en-AU" sz="2700" dirty="0" smtClean="0"/>
              <a:t>(Courtesy of Matt King)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76510"/>
            <a:ext cx="8229600" cy="4180449"/>
          </a:xfrm>
        </p:spPr>
        <p:txBody>
          <a:bodyPr>
            <a:normAutofit fontScale="70000" lnSpcReduction="20000"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Pacific islands feel the brunt, regardless</a:t>
            </a:r>
          </a:p>
          <a:p>
            <a:r>
              <a:rPr lang="en-AU" dirty="0" smtClean="0"/>
              <a:t>Northern Europe feels less than average due to Greenland melt!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925" y="2534237"/>
            <a:ext cx="80581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6990" y="4761914"/>
            <a:ext cx="569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6602" y="1887906"/>
            <a:ext cx="331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Greenland mass loss </a:t>
            </a:r>
            <a:r>
              <a:rPr lang="en-AU" dirty="0" err="1" smtClean="0"/>
              <a:t>equiv</a:t>
            </a:r>
            <a:r>
              <a:rPr lang="en-AU" dirty="0" smtClean="0"/>
              <a:t> to 1mm/</a:t>
            </a:r>
            <a:r>
              <a:rPr lang="en-AU" dirty="0" err="1" smtClean="0"/>
              <a:t>yr</a:t>
            </a:r>
            <a:r>
              <a:rPr lang="en-AU" dirty="0" smtClean="0"/>
              <a:t> global sea level rise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036233" y="1887905"/>
            <a:ext cx="346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West Antarctic mass </a:t>
            </a:r>
            <a:r>
              <a:rPr lang="en-AU" dirty="0"/>
              <a:t>l</a:t>
            </a:r>
            <a:r>
              <a:rPr lang="en-AU" dirty="0" smtClean="0"/>
              <a:t>oss </a:t>
            </a:r>
            <a:r>
              <a:rPr lang="en-AU" dirty="0" err="1" smtClean="0"/>
              <a:t>equiv</a:t>
            </a:r>
            <a:r>
              <a:rPr lang="en-AU" dirty="0" smtClean="0"/>
              <a:t> to 1mm/</a:t>
            </a:r>
            <a:r>
              <a:rPr lang="en-AU" dirty="0" err="1" smtClean="0"/>
              <a:t>yr</a:t>
            </a:r>
            <a:r>
              <a:rPr lang="en-AU" dirty="0" smtClean="0"/>
              <a:t> global sea level rise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743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2331</TotalTime>
  <Words>334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Hypatia Sans Pro Semibold</vt:lpstr>
      <vt:lpstr>Office Theme</vt:lpstr>
      <vt:lpstr>Friday Forum,  School of Geography and Environmental Studies  ‘Journey towards knowledge’</vt:lpstr>
      <vt:lpstr>Geography challenges Thinking about a discipline  Peter Wilde 9 August 2013  </vt:lpstr>
      <vt:lpstr>PowerPoint Presentation</vt:lpstr>
      <vt:lpstr>My journey towards an understanding of geography</vt:lpstr>
      <vt:lpstr>Where my journey has led – so far</vt:lpstr>
      <vt:lpstr> The 1960s </vt:lpstr>
      <vt:lpstr>PowerPoint Presentation</vt:lpstr>
      <vt:lpstr>Glacial Isostatic Adjustment (GIA): A (basic) primer</vt:lpstr>
      <vt:lpstr>Geography matters! (Courtesy of Matt King)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Geography challenges Thinking about a discipline  Peter Wilde 9 August 2013</dc:title>
  <dc:creator>Peter</dc:creator>
  <cp:keywords>D 301;As used</cp:keywords>
  <cp:lastModifiedBy>Max</cp:lastModifiedBy>
  <cp:revision>110</cp:revision>
  <cp:lastPrinted>2013-08-16T03:24:20Z</cp:lastPrinted>
  <dcterms:created xsi:type="dcterms:W3CDTF">2013-08-07T06:58:09Z</dcterms:created>
  <dcterms:modified xsi:type="dcterms:W3CDTF">2014-12-15T05:40:41Z</dcterms:modified>
</cp:coreProperties>
</file>