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71" r:id="rId7"/>
    <p:sldId id="274" r:id="rId8"/>
    <p:sldId id="275" r:id="rId9"/>
    <p:sldId id="278" r:id="rId10"/>
    <p:sldId id="260" r:id="rId11"/>
    <p:sldId id="263" r:id="rId12"/>
    <p:sldId id="277" r:id="rId13"/>
    <p:sldId id="276" r:id="rId14"/>
    <p:sldId id="267" r:id="rId15"/>
    <p:sldId id="268" r:id="rId16"/>
    <p:sldId id="269" r:id="rId17"/>
    <p:sldId id="264" r:id="rId18"/>
    <p:sldId id="279" r:id="rId19"/>
    <p:sldId id="265"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17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C1DFD-8C48-4888-87D3-76C6A017F40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PE"/>
        </a:p>
      </dgm:t>
    </dgm:pt>
    <dgm:pt modelId="{21022233-FD59-4262-84A3-F6FD5CEA7894}">
      <dgm:prSet phldrT="[Texto]"/>
      <dgm:spPr/>
      <dgm:t>
        <a:bodyPr/>
        <a:lstStyle/>
        <a:p>
          <a:r>
            <a:rPr lang="es-ES" dirty="0"/>
            <a:t>Recepción</a:t>
          </a:r>
          <a:endParaRPr lang="es-PE" dirty="0"/>
        </a:p>
      </dgm:t>
    </dgm:pt>
    <dgm:pt modelId="{C0ECEE77-0161-4C29-9FB1-EEB1AC474FE6}" type="parTrans" cxnId="{A841D3B0-3A32-4892-A1A5-BFFC6B3D95DC}">
      <dgm:prSet/>
      <dgm:spPr/>
      <dgm:t>
        <a:bodyPr/>
        <a:lstStyle/>
        <a:p>
          <a:endParaRPr lang="es-PE"/>
        </a:p>
      </dgm:t>
    </dgm:pt>
    <dgm:pt modelId="{3B05813E-0192-48F8-B327-F82A280A2CFF}" type="sibTrans" cxnId="{A841D3B0-3A32-4892-A1A5-BFFC6B3D95DC}">
      <dgm:prSet/>
      <dgm:spPr/>
      <dgm:t>
        <a:bodyPr/>
        <a:lstStyle/>
        <a:p>
          <a:endParaRPr lang="es-PE"/>
        </a:p>
      </dgm:t>
    </dgm:pt>
    <dgm:pt modelId="{891BAE86-28E3-423A-A4B6-C76CA9B2430A}">
      <dgm:prSet phldrT="[Texto]"/>
      <dgm:spPr/>
      <dgm:t>
        <a:bodyPr/>
        <a:lstStyle/>
        <a:p>
          <a:r>
            <a:rPr lang="es-ES" dirty="0"/>
            <a:t>Se recogen las características de la Huella, como los patrones, y los almacena en un archivo binario </a:t>
          </a:r>
          <a:endParaRPr lang="es-PE" dirty="0"/>
        </a:p>
      </dgm:t>
    </dgm:pt>
    <dgm:pt modelId="{338478F0-EBF3-4C36-9CA6-168BBD00E938}" type="parTrans" cxnId="{123989C6-826C-4F49-9583-57E2C337CB40}">
      <dgm:prSet/>
      <dgm:spPr/>
      <dgm:t>
        <a:bodyPr/>
        <a:lstStyle/>
        <a:p>
          <a:endParaRPr lang="es-PE"/>
        </a:p>
      </dgm:t>
    </dgm:pt>
    <dgm:pt modelId="{D0004CD4-EDDD-4B71-8827-CA9883609294}" type="sibTrans" cxnId="{123989C6-826C-4F49-9583-57E2C337CB40}">
      <dgm:prSet/>
      <dgm:spPr/>
      <dgm:t>
        <a:bodyPr/>
        <a:lstStyle/>
        <a:p>
          <a:endParaRPr lang="es-PE"/>
        </a:p>
      </dgm:t>
    </dgm:pt>
    <dgm:pt modelId="{5B9158E4-A199-4058-B765-BEB8319F96B5}">
      <dgm:prSet phldrT="[Texto]"/>
      <dgm:spPr/>
      <dgm:t>
        <a:bodyPr/>
        <a:lstStyle/>
        <a:p>
          <a:r>
            <a:rPr lang="es-ES" dirty="0"/>
            <a:t>Análisis</a:t>
          </a:r>
          <a:endParaRPr lang="es-PE" dirty="0"/>
        </a:p>
      </dgm:t>
    </dgm:pt>
    <dgm:pt modelId="{6BC9C061-6F79-4F68-974D-966F9F05B6E8}" type="parTrans" cxnId="{3C035F59-4C74-4F87-A281-742184E26E67}">
      <dgm:prSet/>
      <dgm:spPr/>
      <dgm:t>
        <a:bodyPr/>
        <a:lstStyle/>
        <a:p>
          <a:endParaRPr lang="es-PE"/>
        </a:p>
      </dgm:t>
    </dgm:pt>
    <dgm:pt modelId="{94C2B649-9177-4B25-8B1B-17E776067F7F}" type="sibTrans" cxnId="{3C035F59-4C74-4F87-A281-742184E26E67}">
      <dgm:prSet/>
      <dgm:spPr/>
      <dgm:t>
        <a:bodyPr/>
        <a:lstStyle/>
        <a:p>
          <a:endParaRPr lang="es-PE"/>
        </a:p>
      </dgm:t>
    </dgm:pt>
    <dgm:pt modelId="{916027FC-3507-4ABF-ADD8-AAC8DC73BC25}">
      <dgm:prSet phldrT="[Texto]"/>
      <dgm:spPr/>
      <dgm:t>
        <a:bodyPr/>
        <a:lstStyle/>
        <a:p>
          <a:r>
            <a:rPr lang="es-ES" dirty="0"/>
            <a:t>Si dichas características son semejantes a otra retorna un valor y si no retorna otro</a:t>
          </a:r>
          <a:endParaRPr lang="es-PE" dirty="0"/>
        </a:p>
      </dgm:t>
    </dgm:pt>
    <dgm:pt modelId="{AA83D765-3690-481C-A2CD-3B19A509EFAB}" type="parTrans" cxnId="{77D76545-CE46-45E9-899D-4D9B5A579BD1}">
      <dgm:prSet/>
      <dgm:spPr/>
      <dgm:t>
        <a:bodyPr/>
        <a:lstStyle/>
        <a:p>
          <a:endParaRPr lang="es-PE"/>
        </a:p>
      </dgm:t>
    </dgm:pt>
    <dgm:pt modelId="{4F03E3D9-21FF-45C0-B104-7A421F404DFA}" type="sibTrans" cxnId="{77D76545-CE46-45E9-899D-4D9B5A579BD1}">
      <dgm:prSet/>
      <dgm:spPr/>
      <dgm:t>
        <a:bodyPr/>
        <a:lstStyle/>
        <a:p>
          <a:endParaRPr lang="es-PE"/>
        </a:p>
      </dgm:t>
    </dgm:pt>
    <dgm:pt modelId="{E98BC6D1-F818-45C3-9EC4-815B59F86B7D}">
      <dgm:prSet phldrT="[Texto]"/>
      <dgm:spPr/>
      <dgm:t>
        <a:bodyPr/>
        <a:lstStyle/>
        <a:p>
          <a:r>
            <a:rPr lang="es-ES" dirty="0"/>
            <a:t>Verificación</a:t>
          </a:r>
          <a:endParaRPr lang="es-PE" dirty="0"/>
        </a:p>
      </dgm:t>
    </dgm:pt>
    <dgm:pt modelId="{8B391049-63B4-40BE-9468-6D9596873402}" type="parTrans" cxnId="{E4102E81-1F57-4CA3-88AA-0E86D2FE2BDC}">
      <dgm:prSet/>
      <dgm:spPr/>
      <dgm:t>
        <a:bodyPr/>
        <a:lstStyle/>
        <a:p>
          <a:endParaRPr lang="es-PE"/>
        </a:p>
      </dgm:t>
    </dgm:pt>
    <dgm:pt modelId="{65452275-9752-4377-BA53-9F945CC622F2}" type="sibTrans" cxnId="{E4102E81-1F57-4CA3-88AA-0E86D2FE2BDC}">
      <dgm:prSet/>
      <dgm:spPr/>
      <dgm:t>
        <a:bodyPr/>
        <a:lstStyle/>
        <a:p>
          <a:endParaRPr lang="es-PE"/>
        </a:p>
      </dgm:t>
    </dgm:pt>
    <dgm:pt modelId="{2A4256D1-6E3D-4128-B890-2CAAE6A0C416}">
      <dgm:prSet phldrT="[Texto]"/>
      <dgm:spPr/>
      <dgm:t>
        <a:bodyPr/>
        <a:lstStyle/>
        <a:p>
          <a:r>
            <a:rPr lang="es-ES" dirty="0"/>
            <a:t>Si fue reconocido como ya existente solo verificara su asistencia, si no fue verificado se creara un dato con las características de la nueva </a:t>
          </a:r>
          <a:r>
            <a:rPr lang="es-ES" dirty="0" err="1"/>
            <a:t>huellla</a:t>
          </a:r>
          <a:endParaRPr lang="es-PE" dirty="0"/>
        </a:p>
      </dgm:t>
    </dgm:pt>
    <dgm:pt modelId="{A1CF0908-8C19-4DAA-AECA-17F726831DB7}" type="parTrans" cxnId="{15D2A536-460A-41F7-A21D-91C4B1156828}">
      <dgm:prSet/>
      <dgm:spPr/>
      <dgm:t>
        <a:bodyPr/>
        <a:lstStyle/>
        <a:p>
          <a:endParaRPr lang="es-PE"/>
        </a:p>
      </dgm:t>
    </dgm:pt>
    <dgm:pt modelId="{5F86B128-2825-46C0-8EE5-53B5BE8E8E24}" type="sibTrans" cxnId="{15D2A536-460A-41F7-A21D-91C4B1156828}">
      <dgm:prSet/>
      <dgm:spPr/>
      <dgm:t>
        <a:bodyPr/>
        <a:lstStyle/>
        <a:p>
          <a:endParaRPr lang="es-PE"/>
        </a:p>
      </dgm:t>
    </dgm:pt>
    <dgm:pt modelId="{EDF9FB05-17E8-474F-94CA-AC295D22E75B}" type="pres">
      <dgm:prSet presAssocID="{945C1DFD-8C48-4888-87D3-76C6A017F405}" presName="linearFlow" presStyleCnt="0">
        <dgm:presLayoutVars>
          <dgm:dir/>
          <dgm:animLvl val="lvl"/>
          <dgm:resizeHandles val="exact"/>
        </dgm:presLayoutVars>
      </dgm:prSet>
      <dgm:spPr/>
    </dgm:pt>
    <dgm:pt modelId="{39E39489-11BE-468B-A6E3-0CF0A74AD3D9}" type="pres">
      <dgm:prSet presAssocID="{21022233-FD59-4262-84A3-F6FD5CEA7894}" presName="composite" presStyleCnt="0"/>
      <dgm:spPr/>
    </dgm:pt>
    <dgm:pt modelId="{228BD70C-94DD-4826-8194-E1D0F5ED4645}" type="pres">
      <dgm:prSet presAssocID="{21022233-FD59-4262-84A3-F6FD5CEA7894}" presName="parTx" presStyleLbl="node1" presStyleIdx="0" presStyleCnt="3">
        <dgm:presLayoutVars>
          <dgm:chMax val="0"/>
          <dgm:chPref val="0"/>
          <dgm:bulletEnabled val="1"/>
        </dgm:presLayoutVars>
      </dgm:prSet>
      <dgm:spPr/>
    </dgm:pt>
    <dgm:pt modelId="{947EA9F1-9B5A-4AED-986B-17086F447248}" type="pres">
      <dgm:prSet presAssocID="{21022233-FD59-4262-84A3-F6FD5CEA7894}" presName="parSh" presStyleLbl="node1" presStyleIdx="0" presStyleCnt="3"/>
      <dgm:spPr/>
    </dgm:pt>
    <dgm:pt modelId="{5F20FBAF-645D-4D5A-85B4-0F21F5E3A71A}" type="pres">
      <dgm:prSet presAssocID="{21022233-FD59-4262-84A3-F6FD5CEA7894}" presName="desTx" presStyleLbl="fgAcc1" presStyleIdx="0" presStyleCnt="3">
        <dgm:presLayoutVars>
          <dgm:bulletEnabled val="1"/>
        </dgm:presLayoutVars>
      </dgm:prSet>
      <dgm:spPr/>
    </dgm:pt>
    <dgm:pt modelId="{CA16E217-0C08-40C4-B775-5F8FBA80037B}" type="pres">
      <dgm:prSet presAssocID="{3B05813E-0192-48F8-B327-F82A280A2CFF}" presName="sibTrans" presStyleLbl="sibTrans2D1" presStyleIdx="0" presStyleCnt="2"/>
      <dgm:spPr/>
    </dgm:pt>
    <dgm:pt modelId="{A29F2287-5712-4A96-B4A7-F83E5D04D170}" type="pres">
      <dgm:prSet presAssocID="{3B05813E-0192-48F8-B327-F82A280A2CFF}" presName="connTx" presStyleLbl="sibTrans2D1" presStyleIdx="0" presStyleCnt="2"/>
      <dgm:spPr/>
    </dgm:pt>
    <dgm:pt modelId="{AE2D8008-471D-448C-B7FB-C246125E9D01}" type="pres">
      <dgm:prSet presAssocID="{5B9158E4-A199-4058-B765-BEB8319F96B5}" presName="composite" presStyleCnt="0"/>
      <dgm:spPr/>
    </dgm:pt>
    <dgm:pt modelId="{3D4D1049-D901-4B73-8C41-BC70C36CFD8B}" type="pres">
      <dgm:prSet presAssocID="{5B9158E4-A199-4058-B765-BEB8319F96B5}" presName="parTx" presStyleLbl="node1" presStyleIdx="0" presStyleCnt="3">
        <dgm:presLayoutVars>
          <dgm:chMax val="0"/>
          <dgm:chPref val="0"/>
          <dgm:bulletEnabled val="1"/>
        </dgm:presLayoutVars>
      </dgm:prSet>
      <dgm:spPr/>
    </dgm:pt>
    <dgm:pt modelId="{AB4B3D83-FFC7-48F6-862F-AC8C8B5DD096}" type="pres">
      <dgm:prSet presAssocID="{5B9158E4-A199-4058-B765-BEB8319F96B5}" presName="parSh" presStyleLbl="node1" presStyleIdx="1" presStyleCnt="3"/>
      <dgm:spPr/>
    </dgm:pt>
    <dgm:pt modelId="{523E9B5D-054C-4621-BA04-173B6C2E761D}" type="pres">
      <dgm:prSet presAssocID="{5B9158E4-A199-4058-B765-BEB8319F96B5}" presName="desTx" presStyleLbl="fgAcc1" presStyleIdx="1" presStyleCnt="3">
        <dgm:presLayoutVars>
          <dgm:bulletEnabled val="1"/>
        </dgm:presLayoutVars>
      </dgm:prSet>
      <dgm:spPr/>
    </dgm:pt>
    <dgm:pt modelId="{D83DAD49-F77A-40AA-9CC5-3CFE7B3B53EE}" type="pres">
      <dgm:prSet presAssocID="{94C2B649-9177-4B25-8B1B-17E776067F7F}" presName="sibTrans" presStyleLbl="sibTrans2D1" presStyleIdx="1" presStyleCnt="2"/>
      <dgm:spPr/>
    </dgm:pt>
    <dgm:pt modelId="{71B5E89B-8D63-47B5-B66A-26C391A81D7F}" type="pres">
      <dgm:prSet presAssocID="{94C2B649-9177-4B25-8B1B-17E776067F7F}" presName="connTx" presStyleLbl="sibTrans2D1" presStyleIdx="1" presStyleCnt="2"/>
      <dgm:spPr/>
    </dgm:pt>
    <dgm:pt modelId="{7B68A5D0-FB5D-4125-AE13-704F1BE419B1}" type="pres">
      <dgm:prSet presAssocID="{E98BC6D1-F818-45C3-9EC4-815B59F86B7D}" presName="composite" presStyleCnt="0"/>
      <dgm:spPr/>
    </dgm:pt>
    <dgm:pt modelId="{D96E207F-094A-43F4-98A3-ADD7C7BCCC13}" type="pres">
      <dgm:prSet presAssocID="{E98BC6D1-F818-45C3-9EC4-815B59F86B7D}" presName="parTx" presStyleLbl="node1" presStyleIdx="1" presStyleCnt="3">
        <dgm:presLayoutVars>
          <dgm:chMax val="0"/>
          <dgm:chPref val="0"/>
          <dgm:bulletEnabled val="1"/>
        </dgm:presLayoutVars>
      </dgm:prSet>
      <dgm:spPr/>
    </dgm:pt>
    <dgm:pt modelId="{61326DAE-8DCF-450E-AE4F-D013554C34CF}" type="pres">
      <dgm:prSet presAssocID="{E98BC6D1-F818-45C3-9EC4-815B59F86B7D}" presName="parSh" presStyleLbl="node1" presStyleIdx="2" presStyleCnt="3"/>
      <dgm:spPr/>
    </dgm:pt>
    <dgm:pt modelId="{DDF62277-9AF0-44E4-A6AB-5694780E4032}" type="pres">
      <dgm:prSet presAssocID="{E98BC6D1-F818-45C3-9EC4-815B59F86B7D}" presName="desTx" presStyleLbl="fgAcc1" presStyleIdx="2" presStyleCnt="3">
        <dgm:presLayoutVars>
          <dgm:bulletEnabled val="1"/>
        </dgm:presLayoutVars>
      </dgm:prSet>
      <dgm:spPr/>
    </dgm:pt>
  </dgm:ptLst>
  <dgm:cxnLst>
    <dgm:cxn modelId="{AEC7B705-E952-4930-A777-CD40369CA759}" type="presOf" srcId="{945C1DFD-8C48-4888-87D3-76C6A017F405}" destId="{EDF9FB05-17E8-474F-94CA-AC295D22E75B}" srcOrd="0" destOrd="0" presId="urn:microsoft.com/office/officeart/2005/8/layout/process3"/>
    <dgm:cxn modelId="{2572801E-C799-41A8-A37A-F5E888EF5623}" type="presOf" srcId="{94C2B649-9177-4B25-8B1B-17E776067F7F}" destId="{71B5E89B-8D63-47B5-B66A-26C391A81D7F}" srcOrd="1" destOrd="0" presId="urn:microsoft.com/office/officeart/2005/8/layout/process3"/>
    <dgm:cxn modelId="{F339C321-3683-457F-A692-2992072CF7CC}" type="presOf" srcId="{3B05813E-0192-48F8-B327-F82A280A2CFF}" destId="{A29F2287-5712-4A96-B4A7-F83E5D04D170}" srcOrd="1" destOrd="0" presId="urn:microsoft.com/office/officeart/2005/8/layout/process3"/>
    <dgm:cxn modelId="{D1095A34-2304-4F8D-8D55-8D71BB5348CD}" type="presOf" srcId="{94C2B649-9177-4B25-8B1B-17E776067F7F}" destId="{D83DAD49-F77A-40AA-9CC5-3CFE7B3B53EE}" srcOrd="0" destOrd="0" presId="urn:microsoft.com/office/officeart/2005/8/layout/process3"/>
    <dgm:cxn modelId="{15D2A536-460A-41F7-A21D-91C4B1156828}" srcId="{E98BC6D1-F818-45C3-9EC4-815B59F86B7D}" destId="{2A4256D1-6E3D-4128-B890-2CAAE6A0C416}" srcOrd="0" destOrd="0" parTransId="{A1CF0908-8C19-4DAA-AECA-17F726831DB7}" sibTransId="{5F86B128-2825-46C0-8EE5-53B5BE8E8E24}"/>
    <dgm:cxn modelId="{1C7F2C64-305D-455A-A9E1-98D886DA2150}" type="presOf" srcId="{891BAE86-28E3-423A-A4B6-C76CA9B2430A}" destId="{5F20FBAF-645D-4D5A-85B4-0F21F5E3A71A}" srcOrd="0" destOrd="0" presId="urn:microsoft.com/office/officeart/2005/8/layout/process3"/>
    <dgm:cxn modelId="{77D76545-CE46-45E9-899D-4D9B5A579BD1}" srcId="{5B9158E4-A199-4058-B765-BEB8319F96B5}" destId="{916027FC-3507-4ABF-ADD8-AAC8DC73BC25}" srcOrd="0" destOrd="0" parTransId="{AA83D765-3690-481C-A2CD-3B19A509EFAB}" sibTransId="{4F03E3D9-21FF-45C0-B104-7A421F404DFA}"/>
    <dgm:cxn modelId="{D645C269-3BC9-4368-B85E-BFF3065D5838}" type="presOf" srcId="{21022233-FD59-4262-84A3-F6FD5CEA7894}" destId="{228BD70C-94DD-4826-8194-E1D0F5ED4645}" srcOrd="0" destOrd="0" presId="urn:microsoft.com/office/officeart/2005/8/layout/process3"/>
    <dgm:cxn modelId="{1772074B-54A1-4150-8346-45C710C4316B}" type="presOf" srcId="{2A4256D1-6E3D-4128-B890-2CAAE6A0C416}" destId="{DDF62277-9AF0-44E4-A6AB-5694780E4032}" srcOrd="0" destOrd="0" presId="urn:microsoft.com/office/officeart/2005/8/layout/process3"/>
    <dgm:cxn modelId="{31B3564C-0B8A-4D67-9CF9-3D34D5E3C5CD}" type="presOf" srcId="{916027FC-3507-4ABF-ADD8-AAC8DC73BC25}" destId="{523E9B5D-054C-4621-BA04-173B6C2E761D}" srcOrd="0" destOrd="0" presId="urn:microsoft.com/office/officeart/2005/8/layout/process3"/>
    <dgm:cxn modelId="{3C035F59-4C74-4F87-A281-742184E26E67}" srcId="{945C1DFD-8C48-4888-87D3-76C6A017F405}" destId="{5B9158E4-A199-4058-B765-BEB8319F96B5}" srcOrd="1" destOrd="0" parTransId="{6BC9C061-6F79-4F68-974D-966F9F05B6E8}" sibTransId="{94C2B649-9177-4B25-8B1B-17E776067F7F}"/>
    <dgm:cxn modelId="{F4B3E280-A842-43F3-9E58-57C6B7D8B565}" type="presOf" srcId="{5B9158E4-A199-4058-B765-BEB8319F96B5}" destId="{AB4B3D83-FFC7-48F6-862F-AC8C8B5DD096}" srcOrd="1" destOrd="0" presId="urn:microsoft.com/office/officeart/2005/8/layout/process3"/>
    <dgm:cxn modelId="{E4102E81-1F57-4CA3-88AA-0E86D2FE2BDC}" srcId="{945C1DFD-8C48-4888-87D3-76C6A017F405}" destId="{E98BC6D1-F818-45C3-9EC4-815B59F86B7D}" srcOrd="2" destOrd="0" parTransId="{8B391049-63B4-40BE-9468-6D9596873402}" sibTransId="{65452275-9752-4377-BA53-9F945CC622F2}"/>
    <dgm:cxn modelId="{687DD89F-1303-49B8-82FA-849DEAD307BE}" type="presOf" srcId="{E98BC6D1-F818-45C3-9EC4-815B59F86B7D}" destId="{61326DAE-8DCF-450E-AE4F-D013554C34CF}" srcOrd="1" destOrd="0" presId="urn:microsoft.com/office/officeart/2005/8/layout/process3"/>
    <dgm:cxn modelId="{A841D3B0-3A32-4892-A1A5-BFFC6B3D95DC}" srcId="{945C1DFD-8C48-4888-87D3-76C6A017F405}" destId="{21022233-FD59-4262-84A3-F6FD5CEA7894}" srcOrd="0" destOrd="0" parTransId="{C0ECEE77-0161-4C29-9FB1-EEB1AC474FE6}" sibTransId="{3B05813E-0192-48F8-B327-F82A280A2CFF}"/>
    <dgm:cxn modelId="{123989C6-826C-4F49-9583-57E2C337CB40}" srcId="{21022233-FD59-4262-84A3-F6FD5CEA7894}" destId="{891BAE86-28E3-423A-A4B6-C76CA9B2430A}" srcOrd="0" destOrd="0" parTransId="{338478F0-EBF3-4C36-9CA6-168BBD00E938}" sibTransId="{D0004CD4-EDDD-4B71-8827-CA9883609294}"/>
    <dgm:cxn modelId="{73528FC9-5201-4DD8-B7A3-DB4EEBEAE691}" type="presOf" srcId="{5B9158E4-A199-4058-B765-BEB8319F96B5}" destId="{3D4D1049-D901-4B73-8C41-BC70C36CFD8B}" srcOrd="0" destOrd="0" presId="urn:microsoft.com/office/officeart/2005/8/layout/process3"/>
    <dgm:cxn modelId="{5D9F25CD-F8DE-4C81-8D04-5644D7AB1841}" type="presOf" srcId="{21022233-FD59-4262-84A3-F6FD5CEA7894}" destId="{947EA9F1-9B5A-4AED-986B-17086F447248}" srcOrd="1" destOrd="0" presId="urn:microsoft.com/office/officeart/2005/8/layout/process3"/>
    <dgm:cxn modelId="{442777D1-094B-43AB-A517-A125418325C9}" type="presOf" srcId="{3B05813E-0192-48F8-B327-F82A280A2CFF}" destId="{CA16E217-0C08-40C4-B775-5F8FBA80037B}" srcOrd="0" destOrd="0" presId="urn:microsoft.com/office/officeart/2005/8/layout/process3"/>
    <dgm:cxn modelId="{96AE83EA-898C-4145-BBF1-2D2615E1F620}" type="presOf" srcId="{E98BC6D1-F818-45C3-9EC4-815B59F86B7D}" destId="{D96E207F-094A-43F4-98A3-ADD7C7BCCC13}" srcOrd="0" destOrd="0" presId="urn:microsoft.com/office/officeart/2005/8/layout/process3"/>
    <dgm:cxn modelId="{00B36915-250F-46BF-AC5D-54A6A57768D5}" type="presParOf" srcId="{EDF9FB05-17E8-474F-94CA-AC295D22E75B}" destId="{39E39489-11BE-468B-A6E3-0CF0A74AD3D9}" srcOrd="0" destOrd="0" presId="urn:microsoft.com/office/officeart/2005/8/layout/process3"/>
    <dgm:cxn modelId="{B5CBE539-BE83-42B7-9035-06743B6992BB}" type="presParOf" srcId="{39E39489-11BE-468B-A6E3-0CF0A74AD3D9}" destId="{228BD70C-94DD-4826-8194-E1D0F5ED4645}" srcOrd="0" destOrd="0" presId="urn:microsoft.com/office/officeart/2005/8/layout/process3"/>
    <dgm:cxn modelId="{8B5A942E-C1C4-4F1B-BD39-E16992E13547}" type="presParOf" srcId="{39E39489-11BE-468B-A6E3-0CF0A74AD3D9}" destId="{947EA9F1-9B5A-4AED-986B-17086F447248}" srcOrd="1" destOrd="0" presId="urn:microsoft.com/office/officeart/2005/8/layout/process3"/>
    <dgm:cxn modelId="{B29D15B6-1705-481C-BEF7-8A4322A3F8E2}" type="presParOf" srcId="{39E39489-11BE-468B-A6E3-0CF0A74AD3D9}" destId="{5F20FBAF-645D-4D5A-85B4-0F21F5E3A71A}" srcOrd="2" destOrd="0" presId="urn:microsoft.com/office/officeart/2005/8/layout/process3"/>
    <dgm:cxn modelId="{99AB06EE-E254-44D6-B1AE-C2F737CE73D1}" type="presParOf" srcId="{EDF9FB05-17E8-474F-94CA-AC295D22E75B}" destId="{CA16E217-0C08-40C4-B775-5F8FBA80037B}" srcOrd="1" destOrd="0" presId="urn:microsoft.com/office/officeart/2005/8/layout/process3"/>
    <dgm:cxn modelId="{A233004D-C3C8-4843-B514-54FA5DD5D071}" type="presParOf" srcId="{CA16E217-0C08-40C4-B775-5F8FBA80037B}" destId="{A29F2287-5712-4A96-B4A7-F83E5D04D170}" srcOrd="0" destOrd="0" presId="urn:microsoft.com/office/officeart/2005/8/layout/process3"/>
    <dgm:cxn modelId="{C8671103-A323-4EE4-A2D2-7C9232D5FEAB}" type="presParOf" srcId="{EDF9FB05-17E8-474F-94CA-AC295D22E75B}" destId="{AE2D8008-471D-448C-B7FB-C246125E9D01}" srcOrd="2" destOrd="0" presId="urn:microsoft.com/office/officeart/2005/8/layout/process3"/>
    <dgm:cxn modelId="{F7A9716C-64FD-445A-ADFB-6604E4C94EE3}" type="presParOf" srcId="{AE2D8008-471D-448C-B7FB-C246125E9D01}" destId="{3D4D1049-D901-4B73-8C41-BC70C36CFD8B}" srcOrd="0" destOrd="0" presId="urn:microsoft.com/office/officeart/2005/8/layout/process3"/>
    <dgm:cxn modelId="{4E54D531-9E79-418B-A491-60B0B2CEA1BD}" type="presParOf" srcId="{AE2D8008-471D-448C-B7FB-C246125E9D01}" destId="{AB4B3D83-FFC7-48F6-862F-AC8C8B5DD096}" srcOrd="1" destOrd="0" presId="urn:microsoft.com/office/officeart/2005/8/layout/process3"/>
    <dgm:cxn modelId="{19BD1B1A-7BAF-44C1-960C-D15D43797FAA}" type="presParOf" srcId="{AE2D8008-471D-448C-B7FB-C246125E9D01}" destId="{523E9B5D-054C-4621-BA04-173B6C2E761D}" srcOrd="2" destOrd="0" presId="urn:microsoft.com/office/officeart/2005/8/layout/process3"/>
    <dgm:cxn modelId="{67FE3D1C-C576-4F22-B0E9-EA51924EA7C3}" type="presParOf" srcId="{EDF9FB05-17E8-474F-94CA-AC295D22E75B}" destId="{D83DAD49-F77A-40AA-9CC5-3CFE7B3B53EE}" srcOrd="3" destOrd="0" presId="urn:microsoft.com/office/officeart/2005/8/layout/process3"/>
    <dgm:cxn modelId="{D7F6F0C7-85AD-4ABA-98D8-BFB6E9A752A8}" type="presParOf" srcId="{D83DAD49-F77A-40AA-9CC5-3CFE7B3B53EE}" destId="{71B5E89B-8D63-47B5-B66A-26C391A81D7F}" srcOrd="0" destOrd="0" presId="urn:microsoft.com/office/officeart/2005/8/layout/process3"/>
    <dgm:cxn modelId="{EB1CA4D6-16E0-4836-9512-09CF699D33E0}" type="presParOf" srcId="{EDF9FB05-17E8-474F-94CA-AC295D22E75B}" destId="{7B68A5D0-FB5D-4125-AE13-704F1BE419B1}" srcOrd="4" destOrd="0" presId="urn:microsoft.com/office/officeart/2005/8/layout/process3"/>
    <dgm:cxn modelId="{59EC6635-13E6-4BCD-AEFE-9D5DAFFC587B}" type="presParOf" srcId="{7B68A5D0-FB5D-4125-AE13-704F1BE419B1}" destId="{D96E207F-094A-43F4-98A3-ADD7C7BCCC13}" srcOrd="0" destOrd="0" presId="urn:microsoft.com/office/officeart/2005/8/layout/process3"/>
    <dgm:cxn modelId="{DEA40B0A-4BE4-47D4-96E9-7EEC58BCF78E}" type="presParOf" srcId="{7B68A5D0-FB5D-4125-AE13-704F1BE419B1}" destId="{61326DAE-8DCF-450E-AE4F-D013554C34CF}" srcOrd="1" destOrd="0" presId="urn:microsoft.com/office/officeart/2005/8/layout/process3"/>
    <dgm:cxn modelId="{4822A701-C1CC-4DFF-9785-881E697C920A}" type="presParOf" srcId="{7B68A5D0-FB5D-4125-AE13-704F1BE419B1}" destId="{DDF62277-9AF0-44E4-A6AB-5694780E403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EA9F1-9B5A-4AED-986B-17086F447248}">
      <dsp:nvSpPr>
        <dsp:cNvPr id="0" name=""/>
        <dsp:cNvSpPr/>
      </dsp:nvSpPr>
      <dsp:spPr>
        <a:xfrm>
          <a:off x="5230" y="476356"/>
          <a:ext cx="2378024"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s-ES" sz="1900" kern="1200" dirty="0"/>
            <a:t>Recepción</a:t>
          </a:r>
          <a:endParaRPr lang="es-PE" sz="1900" kern="1200" dirty="0"/>
        </a:p>
      </dsp:txBody>
      <dsp:txXfrm>
        <a:off x="5230" y="476356"/>
        <a:ext cx="2378024" cy="547200"/>
      </dsp:txXfrm>
    </dsp:sp>
    <dsp:sp modelId="{5F20FBAF-645D-4D5A-85B4-0F21F5E3A71A}">
      <dsp:nvSpPr>
        <dsp:cNvPr id="0" name=""/>
        <dsp:cNvSpPr/>
      </dsp:nvSpPr>
      <dsp:spPr>
        <a:xfrm>
          <a:off x="492295" y="1023556"/>
          <a:ext cx="2378024" cy="28514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Se recogen las características de la Huella, como los patrones, y los almacena en un archivo binario </a:t>
          </a:r>
          <a:endParaRPr lang="es-PE" sz="1900" kern="1200" dirty="0"/>
        </a:p>
      </dsp:txBody>
      <dsp:txXfrm>
        <a:off x="561945" y="1093206"/>
        <a:ext cx="2238724" cy="2712125"/>
      </dsp:txXfrm>
    </dsp:sp>
    <dsp:sp modelId="{CA16E217-0C08-40C4-B775-5F8FBA80037B}">
      <dsp:nvSpPr>
        <dsp:cNvPr id="0" name=""/>
        <dsp:cNvSpPr/>
      </dsp:nvSpPr>
      <dsp:spPr>
        <a:xfrm>
          <a:off x="2743754" y="453926"/>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PE" sz="1500" kern="1200"/>
        </a:p>
      </dsp:txBody>
      <dsp:txXfrm>
        <a:off x="2743754" y="572338"/>
        <a:ext cx="586641" cy="355235"/>
      </dsp:txXfrm>
    </dsp:sp>
    <dsp:sp modelId="{AB4B3D83-FFC7-48F6-862F-AC8C8B5DD096}">
      <dsp:nvSpPr>
        <dsp:cNvPr id="0" name=""/>
        <dsp:cNvSpPr/>
      </dsp:nvSpPr>
      <dsp:spPr>
        <a:xfrm>
          <a:off x="3825254" y="476356"/>
          <a:ext cx="2378024"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s-ES" sz="1900" kern="1200" dirty="0"/>
            <a:t>Análisis</a:t>
          </a:r>
          <a:endParaRPr lang="es-PE" sz="1900" kern="1200" dirty="0"/>
        </a:p>
      </dsp:txBody>
      <dsp:txXfrm>
        <a:off x="3825254" y="476356"/>
        <a:ext cx="2378024" cy="547200"/>
      </dsp:txXfrm>
    </dsp:sp>
    <dsp:sp modelId="{523E9B5D-054C-4621-BA04-173B6C2E761D}">
      <dsp:nvSpPr>
        <dsp:cNvPr id="0" name=""/>
        <dsp:cNvSpPr/>
      </dsp:nvSpPr>
      <dsp:spPr>
        <a:xfrm>
          <a:off x="4312320" y="1023556"/>
          <a:ext cx="2378024" cy="28514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Si dichas características son semejantes a otra retorna un valor y si no retorna otro</a:t>
          </a:r>
          <a:endParaRPr lang="es-PE" sz="1900" kern="1200" dirty="0"/>
        </a:p>
      </dsp:txBody>
      <dsp:txXfrm>
        <a:off x="4381970" y="1093206"/>
        <a:ext cx="2238724" cy="2712125"/>
      </dsp:txXfrm>
    </dsp:sp>
    <dsp:sp modelId="{D83DAD49-F77A-40AA-9CC5-3CFE7B3B53EE}">
      <dsp:nvSpPr>
        <dsp:cNvPr id="0" name=""/>
        <dsp:cNvSpPr/>
      </dsp:nvSpPr>
      <dsp:spPr>
        <a:xfrm>
          <a:off x="6563779" y="453926"/>
          <a:ext cx="764259"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PE" sz="1500" kern="1200"/>
        </a:p>
      </dsp:txBody>
      <dsp:txXfrm>
        <a:off x="6563779" y="572338"/>
        <a:ext cx="586641" cy="355235"/>
      </dsp:txXfrm>
    </dsp:sp>
    <dsp:sp modelId="{61326DAE-8DCF-450E-AE4F-D013554C34CF}">
      <dsp:nvSpPr>
        <dsp:cNvPr id="0" name=""/>
        <dsp:cNvSpPr/>
      </dsp:nvSpPr>
      <dsp:spPr>
        <a:xfrm>
          <a:off x="7645279" y="476356"/>
          <a:ext cx="2378024"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s-ES" sz="1900" kern="1200" dirty="0"/>
            <a:t>Verificación</a:t>
          </a:r>
          <a:endParaRPr lang="es-PE" sz="1900" kern="1200" dirty="0"/>
        </a:p>
      </dsp:txBody>
      <dsp:txXfrm>
        <a:off x="7645279" y="476356"/>
        <a:ext cx="2378024" cy="547200"/>
      </dsp:txXfrm>
    </dsp:sp>
    <dsp:sp modelId="{DDF62277-9AF0-44E4-A6AB-5694780E4032}">
      <dsp:nvSpPr>
        <dsp:cNvPr id="0" name=""/>
        <dsp:cNvSpPr/>
      </dsp:nvSpPr>
      <dsp:spPr>
        <a:xfrm>
          <a:off x="8132345" y="1023556"/>
          <a:ext cx="2378024" cy="28514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s-ES" sz="1900" kern="1200" dirty="0"/>
            <a:t>Si fue reconocido como ya existente solo verificara su asistencia, si no fue verificado se creara un dato con las características de la nueva </a:t>
          </a:r>
          <a:r>
            <a:rPr lang="es-ES" sz="1900" kern="1200" dirty="0" err="1"/>
            <a:t>huellla</a:t>
          </a:r>
          <a:endParaRPr lang="es-PE" sz="1900" kern="1200" dirty="0"/>
        </a:p>
      </dsp:txBody>
      <dsp:txXfrm>
        <a:off x="8201995" y="1093206"/>
        <a:ext cx="2238724" cy="27121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A55E9-A631-EAF2-0704-7A2A2548FF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A04A73B9-BCFC-51BE-DAB6-CEFCB93D8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8D32C5C-6FE6-AFB9-6D94-99499724154F}"/>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277575D3-DD98-965F-7B27-7FDF57710B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7408189-2170-7B33-EEA3-8700790ED84A}"/>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8753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7224A-D0E8-774D-A807-1B4CFF98228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320968A-76CE-3840-A3E7-3EBAFE7894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9645CC9-9B87-D522-3CF7-938CF872AE41}"/>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942A9ACB-830D-CB89-CEF7-F520DA4E233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084B697-31FC-C907-751A-5DC3C7106786}"/>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411147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ABC0E5-1D72-2A70-4BB6-B7EBEF823A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B166A43-1FBD-C959-B291-2519075EE9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05B1A48-E1B1-7D36-AB01-427EB43A4131}"/>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0F04D0E4-55CB-419E-D933-9C75C1935BC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3F73ADB-0353-20C4-A676-E3549ADFDE46}"/>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4431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F53DCC-17C8-6BE4-EAC8-BD84475BE8F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F7016ED-ABAB-BB4C-DBA0-C262D964FA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811CE8D-B292-0025-69CF-AAA8EC9A4156}"/>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11F2F056-EE6B-094A-CC7B-94DF2F6778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4418466-5805-5A27-0AFD-D625EEA7925E}"/>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379053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2C7AF-CBE3-C4F6-AF5B-962FBB431A8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731E459-46A7-0277-214F-DEF1EAC9BD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63BD62-0632-F56D-5B65-D653BB1BBCCB}"/>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3D448504-39ED-1424-AD47-EA9675607D3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8CFDD93-0CB5-997B-3B15-9B7D301D2479}"/>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69713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0FCD1-6CF0-DF48-2301-5F56AEB913D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E89C272-4BEF-860B-4B67-86CDF7C83B8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2958B85-B872-6C00-B4A4-8A4B78ECB0D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3FE2B88-8471-494D-5E87-8CE7E3570E06}"/>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6" name="Marcador de pie de página 5">
            <a:extLst>
              <a:ext uri="{FF2B5EF4-FFF2-40B4-BE49-F238E27FC236}">
                <a16:creationId xmlns:a16="http://schemas.microsoft.com/office/drawing/2014/main" id="{B9C25B82-8706-7504-428B-BFCC0FC2F65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E36FA19-4140-31E6-3805-BB5A0E9713B2}"/>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02753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02A7D-B5F9-3908-E030-DC1B523605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DADAEC4-6324-5804-6B29-EE8A287A8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D6B9561-50BD-DB2A-D4E7-88385B9E75C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3374BEE-9C8A-DCB3-8BC4-C01E25DA5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6198EB-9FD8-8B0F-8BCF-559A22DB672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17D74CDE-2092-5D6B-F27D-AAC5129582F1}"/>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8" name="Marcador de pie de página 7">
            <a:extLst>
              <a:ext uri="{FF2B5EF4-FFF2-40B4-BE49-F238E27FC236}">
                <a16:creationId xmlns:a16="http://schemas.microsoft.com/office/drawing/2014/main" id="{C6E72EC8-764F-CBF8-BB30-DFC34D6D551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41A306C-CB25-0C6B-06E6-D5E631B5BAB2}"/>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12633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BCCF1-3633-F3EA-E7F0-F3B6CA1BDA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7161863-FF0C-DF2C-9562-6FD6A2C7C192}"/>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4" name="Marcador de pie de página 3">
            <a:extLst>
              <a:ext uri="{FF2B5EF4-FFF2-40B4-BE49-F238E27FC236}">
                <a16:creationId xmlns:a16="http://schemas.microsoft.com/office/drawing/2014/main" id="{C3A925C5-C2B2-A77B-ACAA-842858E8235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01C4A02-F01D-4669-C604-59AB912CA37D}"/>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28301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1CF8F8-17C5-8FB1-85B7-0B8C25225A09}"/>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3" name="Marcador de pie de página 2">
            <a:extLst>
              <a:ext uri="{FF2B5EF4-FFF2-40B4-BE49-F238E27FC236}">
                <a16:creationId xmlns:a16="http://schemas.microsoft.com/office/drawing/2014/main" id="{590D224D-362B-F1D5-A5ED-41591D967B0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6451014-6B71-634E-FE30-AA51849F9FB8}"/>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193900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4D133-67C2-0474-F717-228509CB40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CFDBCC2-8D00-653C-CFE3-CE149B30EE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CFCA167-227C-63F4-4A0D-D5562223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B408445-3732-6456-13DF-ED63E0C5D685}"/>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6" name="Marcador de pie de página 5">
            <a:extLst>
              <a:ext uri="{FF2B5EF4-FFF2-40B4-BE49-F238E27FC236}">
                <a16:creationId xmlns:a16="http://schemas.microsoft.com/office/drawing/2014/main" id="{5443B5CD-B0EE-AC2A-A891-66555BB6CEA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65F5157-18EA-BFC9-DBB2-7072D2B0BE97}"/>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201939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60969-362C-D4E6-4E9B-55A0E4C2131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72FE389-2B62-4B76-BC25-45004A616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FD8F71D-7C77-80C7-B7F4-0B33278BA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A80B1-8CF9-9882-051B-168C58596F6E}"/>
              </a:ext>
            </a:extLst>
          </p:cNvPr>
          <p:cNvSpPr>
            <a:spLocks noGrp="1"/>
          </p:cNvSpPr>
          <p:nvPr>
            <p:ph type="dt" sz="half" idx="10"/>
          </p:nvPr>
        </p:nvSpPr>
        <p:spPr/>
        <p:txBody>
          <a:bodyPr/>
          <a:lstStyle/>
          <a:p>
            <a:fld id="{2E9B5571-3BAC-44D3-BE11-F240C2BBC8EE}" type="datetimeFigureOut">
              <a:rPr lang="es-PE" smtClean="0"/>
              <a:t>30/06/2024</a:t>
            </a:fld>
            <a:endParaRPr lang="es-PE"/>
          </a:p>
        </p:txBody>
      </p:sp>
      <p:sp>
        <p:nvSpPr>
          <p:cNvPr id="6" name="Marcador de pie de página 5">
            <a:extLst>
              <a:ext uri="{FF2B5EF4-FFF2-40B4-BE49-F238E27FC236}">
                <a16:creationId xmlns:a16="http://schemas.microsoft.com/office/drawing/2014/main" id="{867F7331-8BDC-5F58-5F2F-B831DC38AE0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E91DA7E-065A-25A6-A119-BD66FE85E2BD}"/>
              </a:ext>
            </a:extLst>
          </p:cNvPr>
          <p:cNvSpPr>
            <a:spLocks noGrp="1"/>
          </p:cNvSpPr>
          <p:nvPr>
            <p:ph type="sldNum" sz="quarter" idx="12"/>
          </p:nvPr>
        </p:nvSpPr>
        <p:spPr/>
        <p:txBody>
          <a:bodyPr/>
          <a:lstStyle/>
          <a:p>
            <a:fld id="{4C585229-2452-44B4-87ED-67DDB9A0E553}" type="slidenum">
              <a:rPr lang="es-PE" smtClean="0"/>
              <a:t>‹Nº›</a:t>
            </a:fld>
            <a:endParaRPr lang="es-PE"/>
          </a:p>
        </p:txBody>
      </p:sp>
    </p:spTree>
    <p:extLst>
      <p:ext uri="{BB962C8B-B14F-4D97-AF65-F5344CB8AC3E}">
        <p14:creationId xmlns:p14="http://schemas.microsoft.com/office/powerpoint/2010/main" val="30898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lum/>
          </a:blip>
          <a:srcRect/>
          <a:stretch>
            <a:fillRect t="-13000" b="-13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00A19E-5B99-F973-1713-803117280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B0CCEE3-4625-6C29-632F-B279B2746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85AA483-8E9C-388A-D375-E03F629D6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B5571-3BAC-44D3-BE11-F240C2BBC8EE}" type="datetimeFigureOut">
              <a:rPr lang="es-PE" smtClean="0"/>
              <a:t>30/06/2024</a:t>
            </a:fld>
            <a:endParaRPr lang="es-PE"/>
          </a:p>
        </p:txBody>
      </p:sp>
      <p:sp>
        <p:nvSpPr>
          <p:cNvPr id="5" name="Marcador de pie de página 4">
            <a:extLst>
              <a:ext uri="{FF2B5EF4-FFF2-40B4-BE49-F238E27FC236}">
                <a16:creationId xmlns:a16="http://schemas.microsoft.com/office/drawing/2014/main" id="{9572C7A2-42C9-6C0C-666C-3EA9E9438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B704CE6-90AD-9FFA-21F2-A8B7559A6D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85229-2452-44B4-87ED-67DDB9A0E553}" type="slidenum">
              <a:rPr lang="es-PE" smtClean="0"/>
              <a:t>‹Nº›</a:t>
            </a:fld>
            <a:endParaRPr lang="es-PE"/>
          </a:p>
        </p:txBody>
      </p:sp>
    </p:spTree>
    <p:extLst>
      <p:ext uri="{BB962C8B-B14F-4D97-AF65-F5344CB8AC3E}">
        <p14:creationId xmlns:p14="http://schemas.microsoft.com/office/powerpoint/2010/main" val="3677700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AC512-EFB8-5176-9EB0-F85540952DF8}"/>
              </a:ext>
            </a:extLst>
          </p:cNvPr>
          <p:cNvSpPr>
            <a:spLocks noGrp="1"/>
          </p:cNvSpPr>
          <p:nvPr>
            <p:ph type="ctrTitle"/>
          </p:nvPr>
        </p:nvSpPr>
        <p:spPr>
          <a:xfrm>
            <a:off x="1524000" y="1132523"/>
            <a:ext cx="9144000" cy="2387600"/>
          </a:xfrm>
        </p:spPr>
        <p:txBody>
          <a:bodyPr>
            <a:normAutofit fontScale="90000"/>
          </a:bodyPr>
          <a:lstStyle/>
          <a:p>
            <a:pPr algn="ctr"/>
            <a:r>
              <a:rPr lang="es-PE" sz="3600" b="1" dirty="0">
                <a:effectLst/>
                <a:latin typeface="Times New Roman" panose="02020603050405020304" pitchFamily="18" charset="0"/>
                <a:ea typeface="Times New Roman" panose="02020603050405020304" pitchFamily="18" charset="0"/>
              </a:rPr>
              <a:t>Diseño, Desarrollo e Implementación de un Programa que Facilite el Registro de Asistencia en una Clase de la Universidad Católica Sede Sapientiae Usando el Sensor de Huella Digital "</a:t>
            </a:r>
            <a:r>
              <a:rPr lang="es-PE" sz="3600" b="1" dirty="0" err="1">
                <a:effectLst/>
                <a:latin typeface="Times New Roman" panose="02020603050405020304" pitchFamily="18" charset="0"/>
                <a:ea typeface="Times New Roman" panose="02020603050405020304" pitchFamily="18" charset="0"/>
              </a:rPr>
              <a:t>DigitalPersona</a:t>
            </a:r>
            <a:r>
              <a:rPr lang="es-PE" sz="3600" b="1" dirty="0">
                <a:effectLst/>
                <a:latin typeface="Times New Roman" panose="02020603050405020304" pitchFamily="18" charset="0"/>
                <a:ea typeface="Times New Roman" panose="02020603050405020304" pitchFamily="18" charset="0"/>
              </a:rPr>
              <a:t> 4500"</a:t>
            </a:r>
          </a:p>
        </p:txBody>
      </p:sp>
      <p:sp>
        <p:nvSpPr>
          <p:cNvPr id="3" name="Subtítulo 2">
            <a:extLst>
              <a:ext uri="{FF2B5EF4-FFF2-40B4-BE49-F238E27FC236}">
                <a16:creationId xmlns:a16="http://schemas.microsoft.com/office/drawing/2014/main" id="{B883354B-9B5E-2648-C808-6E670FFBCB19}"/>
              </a:ext>
            </a:extLst>
          </p:cNvPr>
          <p:cNvSpPr>
            <a:spLocks noGrp="1"/>
          </p:cNvSpPr>
          <p:nvPr>
            <p:ph type="subTitle" idx="1"/>
          </p:nvPr>
        </p:nvSpPr>
        <p:spPr/>
        <p:txBody>
          <a:bodyPr/>
          <a:lstStyle/>
          <a:p>
            <a:pPr algn="r"/>
            <a:r>
              <a:rPr lang="es-ES" dirty="0"/>
              <a:t>Atachahua Valentín Saul David Jeff</a:t>
            </a:r>
            <a:endParaRPr lang="es-PE" dirty="0"/>
          </a:p>
        </p:txBody>
      </p:sp>
    </p:spTree>
    <p:extLst>
      <p:ext uri="{BB962C8B-B14F-4D97-AF65-F5344CB8AC3E}">
        <p14:creationId xmlns:p14="http://schemas.microsoft.com/office/powerpoint/2010/main" val="83718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Resultados</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1136690"/>
            <a:ext cx="6680200"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Precisión del Sistema:</a:t>
            </a:r>
          </a:p>
          <a:p>
            <a:pPr lvl="1" eaLnBrk="0" fontAlgn="base" hangingPunct="0">
              <a:lnSpc>
                <a:spcPct val="150000"/>
              </a:lnSpc>
              <a:spcBef>
                <a:spcPct val="0"/>
              </a:spcBef>
              <a:spcAft>
                <a:spcPct val="0"/>
              </a:spcAft>
            </a:pPr>
            <a:r>
              <a:rPr lang="es-ES" altLang="es-PE" dirty="0"/>
              <a:t>95% de precisión en pruebas.</a:t>
            </a:r>
          </a:p>
          <a:p>
            <a:pPr lvl="1" eaLnBrk="0" fontAlgn="base" hangingPunct="0">
              <a:lnSpc>
                <a:spcPct val="150000"/>
              </a:lnSpc>
              <a:spcBef>
                <a:spcPct val="0"/>
              </a:spcBef>
              <a:spcAft>
                <a:spcPct val="0"/>
              </a:spcAft>
            </a:pPr>
            <a:endParaRPr lang="es-ES" altLang="es-PE" dirty="0"/>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Evaluación de Desempeño:</a:t>
            </a:r>
          </a:p>
          <a:p>
            <a:pPr lvl="1" eaLnBrk="0" fontAlgn="base" hangingPunct="0">
              <a:lnSpc>
                <a:spcPct val="150000"/>
              </a:lnSpc>
              <a:spcBef>
                <a:spcPct val="0"/>
              </a:spcBef>
              <a:spcAft>
                <a:spcPct val="0"/>
              </a:spcAft>
            </a:pPr>
            <a:r>
              <a:rPr lang="es-ES" altLang="es-PE" dirty="0"/>
              <a:t>Tiempo de respuesta, TAR y FRR.</a:t>
            </a:r>
          </a:p>
          <a:p>
            <a:pPr lvl="1" eaLnBrk="0" fontAlgn="base" hangingPunct="0">
              <a:lnSpc>
                <a:spcPct val="150000"/>
              </a:lnSpc>
              <a:spcBef>
                <a:spcPct val="0"/>
              </a:spcBef>
              <a:spcAft>
                <a:spcPct val="0"/>
              </a:spcAft>
            </a:pPr>
            <a:endParaRPr lang="es-ES" altLang="es-PE" dirty="0"/>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Interacción con Usuarios:</a:t>
            </a:r>
          </a:p>
          <a:p>
            <a:pPr lvl="1" eaLnBrk="0" fontAlgn="base" hangingPunct="0">
              <a:lnSpc>
                <a:spcPct val="150000"/>
              </a:lnSpc>
              <a:spcBef>
                <a:spcPct val="0"/>
              </a:spcBef>
              <a:spcAft>
                <a:spcPct val="0"/>
              </a:spcAft>
            </a:pPr>
            <a:r>
              <a:rPr lang="es-ES" altLang="es-PE" dirty="0"/>
              <a:t>Valoración positiva de estudiantes y docentes.</a:t>
            </a:r>
            <a:endParaRPr lang="es-PE" altLang="es-PE" dirty="0"/>
          </a:p>
        </p:txBody>
      </p:sp>
    </p:spTree>
    <p:extLst>
      <p:ext uri="{BB962C8B-B14F-4D97-AF65-F5344CB8AC3E}">
        <p14:creationId xmlns:p14="http://schemas.microsoft.com/office/powerpoint/2010/main" val="21880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Discusión de Resultados</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1413689"/>
            <a:ext cx="6731000" cy="391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Beneficios y Limitaciones:</a:t>
            </a:r>
          </a:p>
          <a:p>
            <a:pPr lvl="1" eaLnBrk="0" fontAlgn="base" hangingPunct="0">
              <a:lnSpc>
                <a:spcPct val="150000"/>
              </a:lnSpc>
              <a:spcBef>
                <a:spcPct val="0"/>
              </a:spcBef>
              <a:spcAft>
                <a:spcPct val="0"/>
              </a:spcAft>
            </a:pPr>
            <a:r>
              <a:rPr lang="es-ES" altLang="es-PE" dirty="0"/>
              <a:t>Eficiencia y seguridad vs. desafíos técnicos.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Desafíos Técnicos:</a:t>
            </a:r>
          </a:p>
          <a:p>
            <a:pPr lvl="1" eaLnBrk="0" fontAlgn="base" hangingPunct="0">
              <a:lnSpc>
                <a:spcPct val="150000"/>
              </a:lnSpc>
              <a:spcBef>
                <a:spcPct val="0"/>
              </a:spcBef>
              <a:spcAft>
                <a:spcPct val="0"/>
              </a:spcAft>
            </a:pPr>
            <a:r>
              <a:rPr lang="es-ES" altLang="es-PE" dirty="0"/>
              <a:t>Configuración y calibración del sensor.</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Futuras Mejoras:</a:t>
            </a:r>
          </a:p>
          <a:p>
            <a:pPr lvl="1" eaLnBrk="0" fontAlgn="base" hangingPunct="0">
              <a:lnSpc>
                <a:spcPct val="150000"/>
              </a:lnSpc>
              <a:spcBef>
                <a:spcPct val="0"/>
              </a:spcBef>
              <a:spcAft>
                <a:spcPct val="0"/>
              </a:spcAft>
            </a:pPr>
            <a:r>
              <a:rPr lang="es-ES" altLang="es-PE" dirty="0"/>
              <a:t>Expansión de la base de datos y técnicas avanzadas de procesamiento</a:t>
            </a:r>
            <a:r>
              <a:rPr kumimoji="0" lang="es-ES" altLang="es-PE" b="0" i="0" u="none" strike="noStrike" cap="none" normalizeH="0" baseline="0" dirty="0">
                <a:ln>
                  <a:noFill/>
                </a:ln>
                <a:solidFill>
                  <a:schemeClr val="tx1"/>
                </a:solidFill>
                <a:effectLst/>
                <a:latin typeface="Arial" panose="020B0604020202020204" pitchFamily="34" charset="0"/>
              </a:rPr>
              <a:t>.</a:t>
            </a:r>
            <a:endParaRPr kumimoji="0" lang="es-PE" altLang="es-P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23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Discusión de Resultados</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sz="half" idx="1"/>
          </p:nvPr>
        </p:nvSpPr>
        <p:spPr bwMode="auto">
          <a:xfrm>
            <a:off x="838201" y="1825625"/>
            <a:ext cx="5181600"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es-ES" altLang="es-PE" sz="2400" dirty="0"/>
              <a:t>Beneficios y Limitaciones:</a:t>
            </a:r>
          </a:p>
          <a:p>
            <a:pPr lvl="1" eaLnBrk="0" fontAlgn="base" hangingPunct="0">
              <a:lnSpc>
                <a:spcPct val="150000"/>
              </a:lnSpc>
              <a:spcBef>
                <a:spcPct val="0"/>
              </a:spcBef>
              <a:spcAft>
                <a:spcPct val="0"/>
              </a:spcAft>
            </a:pPr>
            <a:r>
              <a:rPr lang="es-ES" altLang="es-PE" dirty="0"/>
              <a:t>La necesaria preinstalación del SDK para usar el sensor</a:t>
            </a:r>
          </a:p>
        </p:txBody>
      </p:sp>
      <p:sp>
        <p:nvSpPr>
          <p:cNvPr id="3" name="Marcador de contenido 2">
            <a:extLst>
              <a:ext uri="{FF2B5EF4-FFF2-40B4-BE49-F238E27FC236}">
                <a16:creationId xmlns:a16="http://schemas.microsoft.com/office/drawing/2014/main" id="{3D01050B-1390-087E-90F5-A2CAF93D189A}"/>
              </a:ext>
            </a:extLst>
          </p:cNvPr>
          <p:cNvSpPr>
            <a:spLocks noGrp="1"/>
          </p:cNvSpPr>
          <p:nvPr>
            <p:ph sz="half" idx="2"/>
          </p:nvPr>
        </p:nvSpPr>
        <p:spPr/>
        <p:txBody>
          <a:bodyPr/>
          <a:lstStyle/>
          <a:p>
            <a:pPr marL="0" marR="0" lvl="0" indent="0" algn="l" defTabSz="914400" rtl="0" eaLnBrk="0" fontAlgn="base" latinLnBrk="0" hangingPunct="0">
              <a:lnSpc>
                <a:spcPct val="150000"/>
              </a:lnSpc>
              <a:spcBef>
                <a:spcPct val="0"/>
              </a:spcBef>
              <a:spcAft>
                <a:spcPct val="0"/>
              </a:spcAft>
              <a:buClrTx/>
              <a:buSzTx/>
              <a:buNone/>
              <a:tabLst/>
            </a:pPr>
            <a:r>
              <a:rPr lang="es-ES" altLang="es-PE" sz="2400" dirty="0"/>
              <a:t>Desafíos Técnicos:</a:t>
            </a:r>
          </a:p>
          <a:p>
            <a:pPr lvl="1" eaLnBrk="0" fontAlgn="base" hangingPunct="0">
              <a:lnSpc>
                <a:spcPct val="150000"/>
              </a:lnSpc>
              <a:spcBef>
                <a:spcPct val="0"/>
              </a:spcBef>
              <a:spcAft>
                <a:spcPct val="0"/>
              </a:spcAft>
            </a:pPr>
            <a:r>
              <a:rPr lang="es-ES" altLang="es-PE" dirty="0"/>
              <a:t>La probabilidad del sensor de fallar</a:t>
            </a:r>
          </a:p>
          <a:p>
            <a:endParaRPr lang="es-PE" dirty="0"/>
          </a:p>
        </p:txBody>
      </p:sp>
      <p:pic>
        <p:nvPicPr>
          <p:cNvPr id="20482" name="Picture 2" descr="U ARE U SDK FOR WINDOWS – Digitalpersona Fingerprint Readers in Pakistan  Largest Stockest and Supplire of Digitalperosn Products In Pakistan Contact  03214999977">
            <a:extLst>
              <a:ext uri="{FF2B5EF4-FFF2-40B4-BE49-F238E27FC236}">
                <a16:creationId xmlns:a16="http://schemas.microsoft.com/office/drawing/2014/main" id="{0B6F3269-7EC5-2554-67CC-A683D9929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1" y="4271963"/>
            <a:ext cx="24003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istema error icono. sencillo contorno estilo. riesgo alerta, falla,  mecánico engranaje motor, problema servicio, precaución, tecnología  concepto. línea vector ilustración aislado en blanco antecedentes. eps 10  26960402 Vector en Vecteezy">
            <a:extLst>
              <a:ext uri="{FF2B5EF4-FFF2-40B4-BE49-F238E27FC236}">
                <a16:creationId xmlns:a16="http://schemas.microsoft.com/office/drawing/2014/main" id="{01C588FE-E49D-CBF2-B282-56CF418AD2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780"/>
          <a:stretch/>
        </p:blipFill>
        <p:spPr bwMode="auto">
          <a:xfrm>
            <a:off x="7609840" y="4271963"/>
            <a:ext cx="2109470" cy="186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71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Discusión de Resultados</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sz="half" idx="1"/>
          </p:nvPr>
        </p:nvSpPr>
        <p:spPr bwMode="auto">
          <a:xfrm>
            <a:off x="838200" y="1825625"/>
            <a:ext cx="5181600" cy="2248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es-ES" altLang="es-PE" sz="2400" dirty="0"/>
              <a:t>Futuras Mejoras:</a:t>
            </a:r>
          </a:p>
          <a:p>
            <a:pPr lvl="1" eaLnBrk="0" fontAlgn="base" hangingPunct="0">
              <a:lnSpc>
                <a:spcPct val="150000"/>
              </a:lnSpc>
              <a:spcBef>
                <a:spcPct val="0"/>
              </a:spcBef>
              <a:spcAft>
                <a:spcPct val="0"/>
              </a:spcAft>
            </a:pPr>
            <a:r>
              <a:rPr lang="es-ES" altLang="es-PE" dirty="0"/>
              <a:t>Mejorar la flexibilidad a la hora de guardar datos en un servidor o de manera manual</a:t>
            </a:r>
            <a:endParaRPr kumimoji="0" lang="es-PE" altLang="es-PE" b="0" i="0" u="none" strike="noStrike" cap="none" normalizeH="0" baseline="0" dirty="0">
              <a:ln>
                <a:noFill/>
              </a:ln>
              <a:solidFill>
                <a:schemeClr val="tx1"/>
              </a:solidFill>
              <a:effectLst/>
              <a:latin typeface="Arial" panose="020B0604020202020204" pitchFamily="34" charset="0"/>
            </a:endParaRPr>
          </a:p>
        </p:txBody>
      </p:sp>
      <p:pic>
        <p:nvPicPr>
          <p:cNvPr id="21506" name="Picture 2" descr="Actualizar - Iconos gratis de flechas">
            <a:extLst>
              <a:ext uri="{FF2B5EF4-FFF2-40B4-BE49-F238E27FC236}">
                <a16:creationId xmlns:a16="http://schemas.microsoft.com/office/drawing/2014/main" id="{25B9F443-3CB4-CEF1-736C-677D2681D3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87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azul base de datos servidor desconexión 27942025 PNG">
            <a:extLst>
              <a:ext uri="{FF2B5EF4-FFF2-40B4-BE49-F238E27FC236}">
                <a16:creationId xmlns:a16="http://schemas.microsoft.com/office/drawing/2014/main" id="{5621FC95-4863-8606-C9FA-73DB82C9F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979" y="4198472"/>
            <a:ext cx="3441381" cy="265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0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56BC8FB-AF5E-2C14-CE8C-8B684302C67E}"/>
              </a:ext>
            </a:extLst>
          </p:cNvPr>
          <p:cNvSpPr>
            <a:spLocks noGrp="1"/>
          </p:cNvSpPr>
          <p:nvPr>
            <p:ph type="title"/>
          </p:nvPr>
        </p:nvSpPr>
        <p:spPr/>
        <p:txBody>
          <a:bodyPr/>
          <a:lstStyle/>
          <a:p>
            <a:r>
              <a:rPr lang="es-ES" dirty="0"/>
              <a:t>Encuesta</a:t>
            </a:r>
            <a:endParaRPr lang="es-PE" dirty="0"/>
          </a:p>
        </p:txBody>
      </p:sp>
      <p:sp>
        <p:nvSpPr>
          <p:cNvPr id="6" name="Marcador de texto 5">
            <a:extLst>
              <a:ext uri="{FF2B5EF4-FFF2-40B4-BE49-F238E27FC236}">
                <a16:creationId xmlns:a16="http://schemas.microsoft.com/office/drawing/2014/main" id="{A12FC3FB-A65F-859F-AAFA-7BD63E2DA3BC}"/>
              </a:ext>
            </a:extLst>
          </p:cNvPr>
          <p:cNvSpPr>
            <a:spLocks noGrp="1"/>
          </p:cNvSpPr>
          <p:nvPr>
            <p:ph type="body" idx="1"/>
          </p:nvPr>
        </p:nvSpPr>
        <p:spPr/>
        <p:txBody>
          <a:bodyPr>
            <a:normAutofit fontScale="62500" lnSpcReduction="20000"/>
          </a:bodyPr>
          <a:lstStyle/>
          <a:p>
            <a:pPr>
              <a:lnSpc>
                <a:spcPct val="120000"/>
              </a:lnSpc>
            </a:pPr>
            <a:r>
              <a:rPr lang="es-ES" b="0" i="0" dirty="0">
                <a:solidFill>
                  <a:srgbClr val="202124"/>
                </a:solidFill>
                <a:effectLst/>
                <a:latin typeface="Roboto" panose="02000000000000000000" pitchFamily="2" charset="0"/>
              </a:rPr>
              <a:t>¿Has utilizado alguna vez un sistema biométrico para el registro de asistencia u otros fines?</a:t>
            </a:r>
            <a:endParaRPr lang="es-PE" dirty="0"/>
          </a:p>
        </p:txBody>
      </p:sp>
      <p:pic>
        <p:nvPicPr>
          <p:cNvPr id="13314" name="Picture 2" descr="Gráfico de respuestas de formularios. Título de la pregunta: ¿Has utilizado alguna vez un sistema biométrico para el registro de asistencia u otros fines?. Número de respuestas: 5 respuestas.">
            <a:extLst>
              <a:ext uri="{FF2B5EF4-FFF2-40B4-BE49-F238E27FC236}">
                <a16:creationId xmlns:a16="http://schemas.microsoft.com/office/drawing/2014/main" id="{19002B4F-CD7B-AE46-04F9-A929C2BC9030}"/>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2674" t="25751" r="28427" b="324"/>
          <a:stretch/>
        </p:blipFill>
        <p:spPr bwMode="auto">
          <a:xfrm>
            <a:off x="836612" y="2835593"/>
            <a:ext cx="4451393" cy="2350844"/>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texto 6">
            <a:extLst>
              <a:ext uri="{FF2B5EF4-FFF2-40B4-BE49-F238E27FC236}">
                <a16:creationId xmlns:a16="http://schemas.microsoft.com/office/drawing/2014/main" id="{C477158F-CB0B-AB62-7B5F-3E6A38935881}"/>
              </a:ext>
            </a:extLst>
          </p:cNvPr>
          <p:cNvSpPr>
            <a:spLocks noGrp="1"/>
          </p:cNvSpPr>
          <p:nvPr>
            <p:ph type="body" sz="quarter" idx="3"/>
          </p:nvPr>
        </p:nvSpPr>
        <p:spPr/>
        <p:txBody>
          <a:bodyPr>
            <a:normAutofit fontScale="62500" lnSpcReduction="20000"/>
          </a:bodyPr>
          <a:lstStyle/>
          <a:p>
            <a:pPr>
              <a:lnSpc>
                <a:spcPct val="120000"/>
              </a:lnSpc>
            </a:pPr>
            <a:r>
              <a:rPr lang="es-ES" b="0" i="0" dirty="0">
                <a:solidFill>
                  <a:srgbClr val="202124"/>
                </a:solidFill>
                <a:effectLst/>
                <a:latin typeface="Roboto" panose="02000000000000000000" pitchFamily="2" charset="0"/>
              </a:rPr>
              <a:t>¿Consideras que los sistemas biométricos son una mejora sobre los métodos tradicionales de registro de asistencia? </a:t>
            </a:r>
            <a:endParaRPr lang="es-PE" dirty="0"/>
          </a:p>
        </p:txBody>
      </p:sp>
      <p:pic>
        <p:nvPicPr>
          <p:cNvPr id="13316" name="Picture 4" descr="Gráfico de respuestas de formularios. Título de la pregunta: ¿Consideras que los sistemas biométricos son una mejora sobre los métodos tradicionales de registro de asistencia? . Número de respuestas: 5 respuestas.">
            <a:extLst>
              <a:ext uri="{FF2B5EF4-FFF2-40B4-BE49-F238E27FC236}">
                <a16:creationId xmlns:a16="http://schemas.microsoft.com/office/drawing/2014/main" id="{6761D387-2A64-CAEE-1FD4-A2904C96497A}"/>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16563" t="24116" r="18358" b="2844"/>
          <a:stretch/>
        </p:blipFill>
        <p:spPr bwMode="auto">
          <a:xfrm>
            <a:off x="6339029" y="2825993"/>
            <a:ext cx="4618223" cy="235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3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B96A989-3814-C564-783A-A3BC188F13E4}"/>
              </a:ext>
            </a:extLst>
          </p:cNvPr>
          <p:cNvSpPr>
            <a:spLocks noGrp="1"/>
          </p:cNvSpPr>
          <p:nvPr>
            <p:ph type="title"/>
          </p:nvPr>
        </p:nvSpPr>
        <p:spPr/>
        <p:txBody>
          <a:bodyPr/>
          <a:lstStyle/>
          <a:p>
            <a:r>
              <a:rPr lang="es-ES" dirty="0"/>
              <a:t>Encuesta</a:t>
            </a:r>
            <a:endParaRPr lang="es-PE" dirty="0"/>
          </a:p>
        </p:txBody>
      </p:sp>
      <p:sp>
        <p:nvSpPr>
          <p:cNvPr id="6" name="Marcador de texto 5">
            <a:extLst>
              <a:ext uri="{FF2B5EF4-FFF2-40B4-BE49-F238E27FC236}">
                <a16:creationId xmlns:a16="http://schemas.microsoft.com/office/drawing/2014/main" id="{950AF857-7BE4-CB6D-5DEA-E87CA9F8AAB2}"/>
              </a:ext>
            </a:extLst>
          </p:cNvPr>
          <p:cNvSpPr>
            <a:spLocks noGrp="1"/>
          </p:cNvSpPr>
          <p:nvPr>
            <p:ph type="body" idx="1"/>
          </p:nvPr>
        </p:nvSpPr>
        <p:spPr/>
        <p:txBody>
          <a:bodyPr>
            <a:normAutofit fontScale="55000" lnSpcReduction="20000"/>
          </a:bodyPr>
          <a:lstStyle/>
          <a:p>
            <a:pPr>
              <a:lnSpc>
                <a:spcPct val="120000"/>
              </a:lnSpc>
            </a:pPr>
            <a:r>
              <a:rPr lang="es-ES" b="0" i="0" dirty="0">
                <a:solidFill>
                  <a:srgbClr val="202124"/>
                </a:solidFill>
                <a:effectLst/>
                <a:latin typeface="Roboto" panose="02000000000000000000" pitchFamily="2" charset="0"/>
              </a:rPr>
              <a:t>¿Te sentirías cómodo/a utilizando un sistema biométrico para registrar tu asistencia en clases?</a:t>
            </a:r>
            <a:endParaRPr lang="es-PE" dirty="0"/>
          </a:p>
        </p:txBody>
      </p:sp>
      <p:pic>
        <p:nvPicPr>
          <p:cNvPr id="14338" name="Picture 2" descr="Gráfico de respuestas de formularios. Título de la pregunta: ¿Te sentirías cómodo/a utilizando un sistema biométrico para registrar tu asistencia en clases?. Número de respuestas: 5 respuestas.">
            <a:extLst>
              <a:ext uri="{FF2B5EF4-FFF2-40B4-BE49-F238E27FC236}">
                <a16:creationId xmlns:a16="http://schemas.microsoft.com/office/drawing/2014/main" id="{084C5312-986F-C5DD-A920-4B4D350882B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6615" t="22431" r="25867" b="5942"/>
          <a:stretch/>
        </p:blipFill>
        <p:spPr bwMode="auto">
          <a:xfrm>
            <a:off x="836612" y="3171947"/>
            <a:ext cx="4901883" cy="2568453"/>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texto 6">
            <a:extLst>
              <a:ext uri="{FF2B5EF4-FFF2-40B4-BE49-F238E27FC236}">
                <a16:creationId xmlns:a16="http://schemas.microsoft.com/office/drawing/2014/main" id="{C2BD334D-4904-7238-A959-90A6432379D8}"/>
              </a:ext>
            </a:extLst>
          </p:cNvPr>
          <p:cNvSpPr>
            <a:spLocks noGrp="1"/>
          </p:cNvSpPr>
          <p:nvPr>
            <p:ph type="body" sz="quarter" idx="3"/>
          </p:nvPr>
        </p:nvSpPr>
        <p:spPr/>
        <p:txBody>
          <a:bodyPr>
            <a:normAutofit fontScale="55000" lnSpcReduction="20000"/>
          </a:bodyPr>
          <a:lstStyle/>
          <a:p>
            <a:pPr>
              <a:lnSpc>
                <a:spcPct val="120000"/>
              </a:lnSpc>
            </a:pPr>
            <a:r>
              <a:rPr lang="es-ES" b="0" i="0" dirty="0">
                <a:solidFill>
                  <a:srgbClr val="202124"/>
                </a:solidFill>
                <a:effectLst/>
                <a:latin typeface="Roboto" panose="02000000000000000000" pitchFamily="2" charset="0"/>
              </a:rPr>
              <a:t>¿Crees que la implementación de un sistema biométrico facilitaría el registro de asistencia comparado con métodos tradicionales como listas de firmas o tarjetas de identificación?</a:t>
            </a:r>
            <a:endParaRPr lang="es-PE" dirty="0"/>
          </a:p>
        </p:txBody>
      </p:sp>
      <p:pic>
        <p:nvPicPr>
          <p:cNvPr id="14340" name="Picture 4" descr="Gráfico de respuestas de formularios. Título de la pregunta: ¿Crees que la implementación de un sistema biométrico facilitaría el registro de asistencia comparado con métodos tradicionales como listas de firmas o tarjetas de identificación?. Número de respuestas: 5 respuestas.">
            <a:extLst>
              <a:ext uri="{FF2B5EF4-FFF2-40B4-BE49-F238E27FC236}">
                <a16:creationId xmlns:a16="http://schemas.microsoft.com/office/drawing/2014/main" id="{0D0281EF-0FF3-10E0-AEF1-F227C3B850D7}"/>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l="16172" t="27614" r="16594" b="5005"/>
          <a:stretch/>
        </p:blipFill>
        <p:spPr bwMode="auto">
          <a:xfrm>
            <a:off x="6172199" y="3171947"/>
            <a:ext cx="5650701" cy="256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25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D070187-373C-2ECE-7B63-B5C3A48E4504}"/>
              </a:ext>
            </a:extLst>
          </p:cNvPr>
          <p:cNvSpPr>
            <a:spLocks noGrp="1"/>
          </p:cNvSpPr>
          <p:nvPr>
            <p:ph type="title"/>
          </p:nvPr>
        </p:nvSpPr>
        <p:spPr/>
        <p:txBody>
          <a:bodyPr/>
          <a:lstStyle/>
          <a:p>
            <a:r>
              <a:rPr lang="es-ES" dirty="0"/>
              <a:t>Encuesta</a:t>
            </a:r>
            <a:endParaRPr lang="es-PE" dirty="0"/>
          </a:p>
        </p:txBody>
      </p:sp>
      <p:sp>
        <p:nvSpPr>
          <p:cNvPr id="6" name="Marcador de texto 5">
            <a:extLst>
              <a:ext uri="{FF2B5EF4-FFF2-40B4-BE49-F238E27FC236}">
                <a16:creationId xmlns:a16="http://schemas.microsoft.com/office/drawing/2014/main" id="{93CC1AFC-9554-B06E-663B-6193C78F8DAA}"/>
              </a:ext>
            </a:extLst>
          </p:cNvPr>
          <p:cNvSpPr>
            <a:spLocks noGrp="1"/>
          </p:cNvSpPr>
          <p:nvPr>
            <p:ph type="body" idx="1"/>
          </p:nvPr>
        </p:nvSpPr>
        <p:spPr/>
        <p:txBody>
          <a:bodyPr>
            <a:normAutofit fontScale="62500" lnSpcReduction="20000"/>
          </a:bodyPr>
          <a:lstStyle/>
          <a:p>
            <a:pPr>
              <a:lnSpc>
                <a:spcPct val="120000"/>
              </a:lnSpc>
            </a:pPr>
            <a:r>
              <a:rPr lang="es-ES" b="0" i="0" dirty="0">
                <a:solidFill>
                  <a:srgbClr val="202124"/>
                </a:solidFill>
                <a:effectLst/>
                <a:latin typeface="Roboto" panose="02000000000000000000" pitchFamily="2" charset="0"/>
              </a:rPr>
              <a:t>¿Confías en la seguridad de los sistemas biométricos para proteger tus datos personales?</a:t>
            </a:r>
            <a:endParaRPr lang="es-PE" dirty="0"/>
          </a:p>
        </p:txBody>
      </p:sp>
      <p:pic>
        <p:nvPicPr>
          <p:cNvPr id="15362" name="Picture 2" descr="Gráfico de respuestas de formularios. Título de la pregunta: ¿Confías en la seguridad de los sistemas biométricos para proteger tus datos personales?. Número de respuestas: 5 respuestas.">
            <a:extLst>
              <a:ext uri="{FF2B5EF4-FFF2-40B4-BE49-F238E27FC236}">
                <a16:creationId xmlns:a16="http://schemas.microsoft.com/office/drawing/2014/main" id="{5FB95D3B-D153-6E09-FE72-A4146F0FA62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4447" t="25751" r="29609"/>
          <a:stretch/>
        </p:blipFill>
        <p:spPr bwMode="auto">
          <a:xfrm>
            <a:off x="836612" y="3030329"/>
            <a:ext cx="4716797" cy="2634078"/>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texto 6">
            <a:extLst>
              <a:ext uri="{FF2B5EF4-FFF2-40B4-BE49-F238E27FC236}">
                <a16:creationId xmlns:a16="http://schemas.microsoft.com/office/drawing/2014/main" id="{73EC9D5B-01CC-B1D7-A91F-777BC396F884}"/>
              </a:ext>
            </a:extLst>
          </p:cNvPr>
          <p:cNvSpPr>
            <a:spLocks noGrp="1"/>
          </p:cNvSpPr>
          <p:nvPr>
            <p:ph type="body" sz="quarter" idx="3"/>
          </p:nvPr>
        </p:nvSpPr>
        <p:spPr/>
        <p:txBody>
          <a:bodyPr>
            <a:normAutofit fontScale="62500" lnSpcReduction="20000"/>
          </a:bodyPr>
          <a:lstStyle/>
          <a:p>
            <a:pPr>
              <a:lnSpc>
                <a:spcPct val="120000"/>
              </a:lnSpc>
            </a:pPr>
            <a:r>
              <a:rPr lang="es-ES" b="0" i="0" dirty="0">
                <a:solidFill>
                  <a:srgbClr val="202124"/>
                </a:solidFill>
                <a:effectLst/>
                <a:latin typeface="Roboto" panose="02000000000000000000" pitchFamily="2" charset="0"/>
              </a:rPr>
              <a:t>¿Crees que la implementación de sistemas biométricos podría mejorar la eficiencia del proceso de registro de asistencia en tu institución educativa?   </a:t>
            </a:r>
            <a:endParaRPr lang="es-PE" dirty="0"/>
          </a:p>
        </p:txBody>
      </p:sp>
      <p:pic>
        <p:nvPicPr>
          <p:cNvPr id="15364" name="Picture 4" descr="Gráfico de respuestas de formularios. Título de la pregunta: ¿Crees que la implementación de sistemas biométricos podría mejorar la eficiencia del proceso de registro de asistencia en tu institución educativa?   &#10;. Número de respuestas: 5 respuestas.">
            <a:extLst>
              <a:ext uri="{FF2B5EF4-FFF2-40B4-BE49-F238E27FC236}">
                <a16:creationId xmlns:a16="http://schemas.microsoft.com/office/drawing/2014/main" id="{97B93F80-E7F8-E296-C626-BD81744128FC}"/>
              </a:ext>
            </a:extLst>
          </p:cNvPr>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26900"/>
          <a:stretch/>
        </p:blipFill>
        <p:spPr bwMode="auto">
          <a:xfrm>
            <a:off x="6096000" y="3006725"/>
            <a:ext cx="5183188" cy="265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0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Conclusiones</a:t>
            </a:r>
            <a:endParaRPr lang="es-PE" dirty="0">
              <a:latin typeface="Aptos Narrow" panose="020B0004020202020204" pitchFamily="34" charset="0"/>
            </a:endParaRP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1629133"/>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PE" sz="1800" kern="0" dirty="0">
                <a:effectLst/>
                <a:latin typeface="Times New Roman" panose="02020603050405020304" pitchFamily="18" charset="0"/>
                <a:ea typeface="Times New Roman" panose="02020603050405020304" pitchFamily="18" charset="0"/>
              </a:rPr>
              <a:t>Los resultados obtenidos durante las pruebas del sistema destacan su efectividad y precisión, aunque también revelan áreas de mejora.</a:t>
            </a:r>
            <a:endParaRPr lang="es-PE" altLang="es-PE" dirty="0"/>
          </a:p>
        </p:txBody>
      </p:sp>
      <p:sp>
        <p:nvSpPr>
          <p:cNvPr id="5" name="Título 1">
            <a:extLst>
              <a:ext uri="{FF2B5EF4-FFF2-40B4-BE49-F238E27FC236}">
                <a16:creationId xmlns:a16="http://schemas.microsoft.com/office/drawing/2014/main" id="{A33C32C6-A3DC-6015-2ECD-28DF6D33F005}"/>
              </a:ext>
            </a:extLst>
          </p:cNvPr>
          <p:cNvSpPr txBox="1">
            <a:spLocks/>
          </p:cNvSpPr>
          <p:nvPr/>
        </p:nvSpPr>
        <p:spPr>
          <a:xfrm>
            <a:off x="838200" y="22919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latin typeface="Aptos Narrow" panose="020B0004020202020204" pitchFamily="34" charset="0"/>
              </a:rPr>
              <a:t>Recomendaciones</a:t>
            </a:r>
            <a:endParaRPr lang="es-PE" dirty="0">
              <a:latin typeface="Aptos Narrow" panose="020B0004020202020204" pitchFamily="34" charset="0"/>
            </a:endParaRPr>
          </a:p>
        </p:txBody>
      </p:sp>
      <p:sp>
        <p:nvSpPr>
          <p:cNvPr id="6" name="Rectangle 1">
            <a:extLst>
              <a:ext uri="{FF2B5EF4-FFF2-40B4-BE49-F238E27FC236}">
                <a16:creationId xmlns:a16="http://schemas.microsoft.com/office/drawing/2014/main" id="{F565FCD5-F33E-F577-F452-99E1DE0408D9}"/>
              </a:ext>
            </a:extLst>
          </p:cNvPr>
          <p:cNvSpPr txBox="1">
            <a:spLocks noChangeArrowheads="1"/>
          </p:cNvSpPr>
          <p:nvPr/>
        </p:nvSpPr>
        <p:spPr bwMode="auto">
          <a:xfrm>
            <a:off x="838200" y="3539472"/>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s-PE" sz="1800" kern="0" dirty="0">
                <a:effectLst/>
                <a:latin typeface="Times New Roman" panose="02020603050405020304" pitchFamily="18" charset="0"/>
                <a:ea typeface="Times New Roman" panose="02020603050405020304" pitchFamily="18" charset="0"/>
              </a:rPr>
              <a:t>A futuro, se recomienda expandir la base de datos de huellas digitales y explorar técnicas avanzadas de procesamiento para mejorar la precisión del sistema.</a:t>
            </a:r>
            <a:endParaRPr lang="es-PE" altLang="es-PE" dirty="0"/>
          </a:p>
        </p:txBody>
      </p:sp>
    </p:spTree>
    <p:extLst>
      <p:ext uri="{BB962C8B-B14F-4D97-AF65-F5344CB8AC3E}">
        <p14:creationId xmlns:p14="http://schemas.microsoft.com/office/powerpoint/2010/main" val="253541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265EA-FE54-8F4C-6B7F-AA29627ADA96}"/>
              </a:ext>
            </a:extLst>
          </p:cNvPr>
          <p:cNvSpPr>
            <a:spLocks noGrp="1"/>
          </p:cNvSpPr>
          <p:nvPr>
            <p:ph type="title"/>
          </p:nvPr>
        </p:nvSpPr>
        <p:spPr/>
        <p:txBody>
          <a:bodyPr/>
          <a:lstStyle/>
          <a:p>
            <a:r>
              <a:rPr lang="es-ES" dirty="0"/>
              <a:t>Bibliografía:</a:t>
            </a:r>
            <a:endParaRPr lang="es-PE" dirty="0"/>
          </a:p>
        </p:txBody>
      </p:sp>
      <p:sp>
        <p:nvSpPr>
          <p:cNvPr id="3" name="Marcador de contenido 2">
            <a:extLst>
              <a:ext uri="{FF2B5EF4-FFF2-40B4-BE49-F238E27FC236}">
                <a16:creationId xmlns:a16="http://schemas.microsoft.com/office/drawing/2014/main" id="{AADAFEED-7749-3861-BC8A-F47F08EC2B93}"/>
              </a:ext>
            </a:extLst>
          </p:cNvPr>
          <p:cNvSpPr>
            <a:spLocks noGrp="1"/>
          </p:cNvSpPr>
          <p:nvPr>
            <p:ph idx="1"/>
          </p:nvPr>
        </p:nvSpPr>
        <p:spPr/>
        <p:txBody>
          <a:bodyPr/>
          <a:lstStyle/>
          <a:p>
            <a:pPr algn="just">
              <a:lnSpc>
                <a:spcPct val="107000"/>
              </a:lnSpc>
              <a:spcAft>
                <a:spcPts val="800"/>
              </a:spcAft>
            </a:pPr>
            <a:r>
              <a:rPr lang="es-E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González, J. A., &amp; Ruiz, P. (2021). Reconocimiento de huellas digitales: Métodos y aplicaciones. Editorial Universitaria.</a:t>
            </a:r>
            <a:endParaRPr lang="es-P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Martínez, L., &amp; López, R. (2023). Desafíos y soluciones en la autenticación biométrica en entornos educativos. IEEE Access.</a:t>
            </a:r>
            <a:endParaRPr lang="es-P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Pérez, M., &amp; Sánchez, D. (2022). Tecnologías biométricas en el control de asistencia: Un análisis comparativo. Revista de Tecnología Educativa.</a:t>
            </a:r>
            <a:endParaRPr lang="es-P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spTree>
    <p:extLst>
      <p:ext uri="{BB962C8B-B14F-4D97-AF65-F5344CB8AC3E}">
        <p14:creationId xmlns:p14="http://schemas.microsoft.com/office/powerpoint/2010/main" val="581880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Gracias</a:t>
            </a:r>
            <a:endParaRPr lang="es-PE" dirty="0">
              <a:latin typeface="Aptos Narrow" panose="020B0004020202020204" pitchFamily="34" charset="0"/>
            </a:endParaRPr>
          </a:p>
        </p:txBody>
      </p:sp>
      <p:pic>
        <p:nvPicPr>
          <p:cNvPr id="9218" name="Picture 2" descr="8 tipos de sistemas biométricos más significativos | RecFaces">
            <a:extLst>
              <a:ext uri="{FF2B5EF4-FFF2-40B4-BE49-F238E27FC236}">
                <a16:creationId xmlns:a16="http://schemas.microsoft.com/office/drawing/2014/main" id="{1938B1CC-78E4-9447-EB3B-C180656D9B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350" y="2253456"/>
            <a:ext cx="58293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1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ES" b="1" dirty="0">
                <a:latin typeface="Aptos Narrow" panose="020B0004020202020204" pitchFamily="34" charset="0"/>
              </a:rPr>
              <a:t>Introducción</a:t>
            </a:r>
            <a:endParaRPr lang="es-PE" b="1" dirty="0">
              <a:latin typeface="Aptos Narrow" panose="020B0004020202020204" pitchFamily="34" charset="0"/>
            </a:endParaRP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2090172"/>
            <a:ext cx="64160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b="0" i="0" u="none" strike="noStrike" cap="none" normalizeH="0" baseline="0" dirty="0">
                <a:ln>
                  <a:noFill/>
                </a:ln>
                <a:solidFill>
                  <a:schemeClr val="tx1"/>
                </a:solidFill>
                <a:effectLst/>
                <a:latin typeface="Arial" panose="020B0604020202020204" pitchFamily="34" charset="0"/>
              </a:rPr>
              <a:t>El Proyecto presenta la aplicación registro de asistencia digital que busca mejorar los métodos tradicionales al registrar la asistencia en un centro de educación usando tecnología de autenticación biométrica</a:t>
            </a:r>
            <a:endParaRPr kumimoji="0" lang="es-PE" altLang="es-P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66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Marco Teórico</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1329857"/>
            <a:ext cx="8940800"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s-ES" altLang="es-PE" sz="2400" b="0" i="0" u="none" strike="noStrike" cap="none" normalizeH="0" baseline="0" dirty="0">
                <a:ln>
                  <a:noFill/>
                </a:ln>
                <a:solidFill>
                  <a:schemeClr val="tx1"/>
                </a:solidFill>
                <a:effectLst/>
                <a:latin typeface="Arial" panose="020B0604020202020204" pitchFamily="34" charset="0"/>
              </a:rPr>
              <a:t>Tecnología Biométrica:</a:t>
            </a:r>
          </a:p>
          <a:p>
            <a:pPr lvl="1" eaLnBrk="0" fontAlgn="base" hangingPunct="0">
              <a:lnSpc>
                <a:spcPct val="150000"/>
              </a:lnSpc>
              <a:spcBef>
                <a:spcPct val="0"/>
              </a:spcBef>
              <a:spcAft>
                <a:spcPct val="0"/>
              </a:spcAft>
            </a:pPr>
            <a:r>
              <a:rPr kumimoji="0" lang="es-ES" altLang="es-PE" b="0" i="0" u="none" strike="noStrike" cap="none" normalizeH="0" baseline="0" dirty="0">
                <a:ln>
                  <a:noFill/>
                </a:ln>
                <a:solidFill>
                  <a:schemeClr val="tx1"/>
                </a:solidFill>
                <a:effectLst/>
                <a:latin typeface="Arial" panose="020B0604020202020204" pitchFamily="34" charset="0"/>
              </a:rPr>
              <a:t>Precisión y seguridad.</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s-ES" altLang="es-PE" sz="2400" b="0" i="0" u="none" strike="noStrike" cap="none" normalizeH="0" baseline="0" dirty="0">
                <a:ln>
                  <a:noFill/>
                </a:ln>
                <a:solidFill>
                  <a:schemeClr val="tx1"/>
                </a:solidFill>
                <a:effectLst/>
                <a:latin typeface="Arial" panose="020B0604020202020204" pitchFamily="34" charset="0"/>
              </a:rPr>
              <a:t>Sensores de Huella Digital:</a:t>
            </a:r>
          </a:p>
          <a:p>
            <a:pPr lvl="1" eaLnBrk="0" fontAlgn="base" hangingPunct="0">
              <a:lnSpc>
                <a:spcPct val="150000"/>
              </a:lnSpc>
              <a:spcBef>
                <a:spcPct val="0"/>
              </a:spcBef>
              <a:spcAft>
                <a:spcPct val="0"/>
              </a:spcAft>
            </a:pPr>
            <a:r>
              <a:rPr kumimoji="0" lang="es-ES" altLang="es-PE" b="0" i="0" u="none" strike="noStrike" cap="none" normalizeH="0" baseline="0" dirty="0">
                <a:ln>
                  <a:noFill/>
                </a:ln>
                <a:solidFill>
                  <a:schemeClr val="tx1"/>
                </a:solidFill>
                <a:effectLst/>
                <a:latin typeface="Arial" panose="020B0604020202020204" pitchFamily="34" charset="0"/>
              </a:rPr>
              <a:t>Adquisición, preprocesamiento, extracción y comparación.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s-ES" altLang="es-PE" sz="2400" b="0" i="0" u="none" strike="noStrike" cap="none" normalizeH="0" baseline="0" dirty="0">
                <a:ln>
                  <a:noFill/>
                </a:ln>
                <a:solidFill>
                  <a:schemeClr val="tx1"/>
                </a:solidFill>
                <a:effectLst/>
                <a:latin typeface="Arial" panose="020B0604020202020204" pitchFamily="34" charset="0"/>
              </a:rPr>
              <a:t>Seguridad Biométrica:</a:t>
            </a:r>
          </a:p>
          <a:p>
            <a:pPr lvl="1" eaLnBrk="0" fontAlgn="base" hangingPunct="0">
              <a:lnSpc>
                <a:spcPct val="150000"/>
              </a:lnSpc>
              <a:spcBef>
                <a:spcPct val="0"/>
              </a:spcBef>
              <a:spcAft>
                <a:spcPct val="0"/>
              </a:spcAft>
            </a:pPr>
            <a:r>
              <a:rPr kumimoji="0" lang="es-ES" altLang="es-PE" b="0" i="0" u="none" strike="noStrike" cap="none" normalizeH="0" baseline="0" dirty="0">
                <a:ln>
                  <a:noFill/>
                </a:ln>
                <a:solidFill>
                  <a:schemeClr val="tx1"/>
                </a:solidFill>
                <a:effectLst/>
                <a:latin typeface="Arial" panose="020B0604020202020204" pitchFamily="34" charset="0"/>
              </a:rPr>
              <a:t>Protección contra suplantación y privacidad de datos.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s-ES" altLang="es-PE" sz="2400" b="0" i="0" u="none" strike="noStrike" cap="none" normalizeH="0" baseline="0" dirty="0">
                <a:ln>
                  <a:noFill/>
                </a:ln>
                <a:solidFill>
                  <a:schemeClr val="tx1"/>
                </a:solidFill>
                <a:effectLst/>
                <a:latin typeface="Arial" panose="020B0604020202020204" pitchFamily="34" charset="0"/>
              </a:rPr>
              <a:t>Implementación en Entornos Educativos:</a:t>
            </a:r>
          </a:p>
          <a:p>
            <a:pPr lvl="1" eaLnBrk="0" fontAlgn="base" hangingPunct="0">
              <a:lnSpc>
                <a:spcPct val="150000"/>
              </a:lnSpc>
              <a:spcBef>
                <a:spcPct val="0"/>
              </a:spcBef>
              <a:spcAft>
                <a:spcPct val="0"/>
              </a:spcAft>
              <a:buFont typeface="Wingdings" panose="05000000000000000000" pitchFamily="2" charset="2"/>
              <a:buChar char="§"/>
            </a:pPr>
            <a:r>
              <a:rPr kumimoji="0" lang="es-ES" altLang="es-PE" b="0" i="0" u="none" strike="noStrike" cap="none" normalizeH="0" baseline="0" dirty="0">
                <a:ln>
                  <a:noFill/>
                </a:ln>
                <a:solidFill>
                  <a:schemeClr val="tx1"/>
                </a:solidFill>
                <a:effectLst/>
                <a:latin typeface="Arial" panose="020B0604020202020204" pitchFamily="34" charset="0"/>
              </a:rPr>
              <a:t>Aceptación de usuarios e integración con sistemas existentes.</a:t>
            </a:r>
            <a:endParaRPr kumimoji="0" lang="es-PE" altLang="es-PE" b="0" i="0" u="none" strike="noStrike" cap="none" normalizeH="0" baseline="0" dirty="0">
              <a:ln>
                <a:noFill/>
              </a:ln>
              <a:solidFill>
                <a:schemeClr val="tx1"/>
              </a:solidFill>
              <a:effectLst/>
              <a:latin typeface="Arial" panose="020B0604020202020204" pitchFamily="34" charset="0"/>
            </a:endParaRPr>
          </a:p>
        </p:txBody>
      </p:sp>
      <p:pic>
        <p:nvPicPr>
          <p:cNvPr id="5124" name="Picture 4" descr="Qué son los datos biométricos: Riesgos y beneficios de la tecnología  biométrica &lt; HP TECH TAKES /... - HP.com Perú">
            <a:extLst>
              <a:ext uri="{FF2B5EF4-FFF2-40B4-BE49-F238E27FC236}">
                <a16:creationId xmlns:a16="http://schemas.microsoft.com/office/drawing/2014/main" id="{91C6BBF1-BCC5-67A1-EBCE-E2AAF1F559F4}"/>
              </a:ext>
            </a:extLst>
          </p:cNvPr>
          <p:cNvPicPr>
            <a:picLocks noChangeAspect="1" noChangeArrowheads="1"/>
          </p:cNvPicPr>
          <p:nvPr/>
        </p:nvPicPr>
        <p:blipFill rotWithShape="1">
          <a:blip r:embed="rId2">
            <a:duotone>
              <a:prstClr val="black"/>
              <a:srgbClr val="D0F0FF">
                <a:tint val="45000"/>
                <a:satMod val="400000"/>
              </a:srgbClr>
            </a:duotone>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r="56917" b="36866"/>
          <a:stretch/>
        </p:blipFill>
        <p:spPr bwMode="auto">
          <a:xfrm>
            <a:off x="9941560" y="530533"/>
            <a:ext cx="1615440" cy="10739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ector de Huella Digital Persona HID UareU 4500">
            <a:extLst>
              <a:ext uri="{FF2B5EF4-FFF2-40B4-BE49-F238E27FC236}">
                <a16:creationId xmlns:a16="http://schemas.microsoft.com/office/drawing/2014/main" id="{296D508E-B5DA-D6F8-68AA-4EE1E077A027}"/>
              </a:ext>
            </a:extLst>
          </p:cNvPr>
          <p:cNvPicPr>
            <a:picLocks noChangeAspect="1" noChangeArrowheads="1"/>
          </p:cNvPicPr>
          <p:nvPr/>
        </p:nvPicPr>
        <p:blipFill>
          <a:blip r:embed="rId4">
            <a:duotone>
              <a:prstClr val="black"/>
              <a:srgbClr val="D0F0FF">
                <a:tint val="45000"/>
                <a:satMod val="400000"/>
              </a:srgbClr>
            </a:duotone>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9941560" y="1604433"/>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onoces qué es Seguridad Biométrica?">
            <a:extLst>
              <a:ext uri="{FF2B5EF4-FFF2-40B4-BE49-F238E27FC236}">
                <a16:creationId xmlns:a16="http://schemas.microsoft.com/office/drawing/2014/main" id="{B1D14A37-120B-6CCE-2EAF-E1580C0B8F62}"/>
              </a:ext>
            </a:extLst>
          </p:cNvPr>
          <p:cNvPicPr>
            <a:picLocks noChangeAspect="1" noChangeArrowheads="1"/>
          </p:cNvPicPr>
          <p:nvPr/>
        </p:nvPicPr>
        <p:blipFill rotWithShape="1">
          <a:blip r:embed="rId6">
            <a:duotone>
              <a:prstClr val="black"/>
              <a:srgbClr val="D0F0FF">
                <a:tint val="45000"/>
                <a:satMod val="400000"/>
              </a:srgbClr>
            </a:duotone>
            <a:extLst>
              <a:ext uri="{BEBA8EAE-BF5A-486C-A8C5-ECC9F3942E4B}">
                <a14:imgProps xmlns:a14="http://schemas.microsoft.com/office/drawing/2010/main">
                  <a14:imgLayer r:embed="rId7">
                    <a14:imgEffect>
                      <a14:artisticPencilSketch/>
                    </a14:imgEffect>
                  </a14:imgLayer>
                </a14:imgProps>
              </a:ext>
              <a:ext uri="{28A0092B-C50C-407E-A947-70E740481C1C}">
                <a14:useLocalDpi xmlns:a14="http://schemas.microsoft.com/office/drawing/2010/main" val="0"/>
              </a:ext>
            </a:extLst>
          </a:blip>
          <a:srcRect l="22333" t="5309" r="48750" b="9604"/>
          <a:stretch/>
        </p:blipFill>
        <p:spPr bwMode="auto">
          <a:xfrm>
            <a:off x="9941560" y="3179233"/>
            <a:ext cx="1678336"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La sala de clases">
            <a:extLst>
              <a:ext uri="{FF2B5EF4-FFF2-40B4-BE49-F238E27FC236}">
                <a16:creationId xmlns:a16="http://schemas.microsoft.com/office/drawing/2014/main" id="{48961763-177E-BDA6-3654-75AA9452E007}"/>
              </a:ext>
            </a:extLst>
          </p:cNvPr>
          <p:cNvPicPr>
            <a:picLocks noChangeAspect="1" noChangeArrowheads="1"/>
          </p:cNvPicPr>
          <p:nvPr/>
        </p:nvPicPr>
        <p:blipFill rotWithShape="1">
          <a:blip r:embed="rId8">
            <a:duotone>
              <a:prstClr val="black"/>
              <a:srgbClr val="D0F0FF">
                <a:tint val="45000"/>
                <a:satMod val="400000"/>
              </a:srgbClr>
            </a:duotone>
            <a:extLst>
              <a:ext uri="{BEBA8EAE-BF5A-486C-A8C5-ECC9F3942E4B}">
                <a14:imgProps xmlns:a14="http://schemas.microsoft.com/office/drawing/2010/main">
                  <a14:imgLayer r:embed="rId9">
                    <a14:imgEffect>
                      <a14:artisticPencilGrayscale/>
                    </a14:imgEffect>
                  </a14:imgLayer>
                </a14:imgProps>
              </a:ext>
              <a:ext uri="{28A0092B-C50C-407E-A947-70E740481C1C}">
                <a14:useLocalDpi xmlns:a14="http://schemas.microsoft.com/office/drawing/2010/main" val="0"/>
              </a:ext>
            </a:extLst>
          </a:blip>
          <a:srcRect r="46838"/>
          <a:stretch/>
        </p:blipFill>
        <p:spPr bwMode="auto">
          <a:xfrm>
            <a:off x="9961880" y="4754033"/>
            <a:ext cx="1658016" cy="162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3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13000"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758FC-5F9D-3BA2-42E1-B434C3E5A215}"/>
              </a:ext>
            </a:extLst>
          </p:cNvPr>
          <p:cNvSpPr>
            <a:spLocks noGrp="1"/>
          </p:cNvSpPr>
          <p:nvPr>
            <p:ph type="title"/>
          </p:nvPr>
        </p:nvSpPr>
        <p:spPr/>
        <p:txBody>
          <a:bodyPr/>
          <a:lstStyle/>
          <a:p>
            <a:r>
              <a:rPr kumimoji="0" lang="es-ES" altLang="es-PE" sz="3200" b="1" i="0" u="none" strike="noStrike" cap="none" normalizeH="0" baseline="0" dirty="0">
                <a:ln>
                  <a:noFill/>
                </a:ln>
                <a:solidFill>
                  <a:schemeClr val="tx1"/>
                </a:solidFill>
                <a:effectLst/>
                <a:latin typeface="Arial" panose="020B0604020202020204" pitchFamily="34" charset="0"/>
              </a:rPr>
              <a:t>Palabras clave</a:t>
            </a:r>
            <a:endParaRPr lang="es-PE" b="1" dirty="0"/>
          </a:p>
        </p:txBody>
      </p:sp>
      <p:sp>
        <p:nvSpPr>
          <p:cNvPr id="3" name="Marcador de contenido 2">
            <a:extLst>
              <a:ext uri="{FF2B5EF4-FFF2-40B4-BE49-F238E27FC236}">
                <a16:creationId xmlns:a16="http://schemas.microsoft.com/office/drawing/2014/main" id="{95980A95-F6B5-F427-81C5-BFF00BAD13AE}"/>
              </a:ext>
            </a:extLst>
          </p:cNvPr>
          <p:cNvSpPr>
            <a:spLocks noGrp="1"/>
          </p:cNvSpPr>
          <p:nvPr>
            <p:ph idx="1"/>
          </p:nvPr>
        </p:nvSpPr>
        <p:spPr>
          <a:xfrm>
            <a:off x="2877026" y="365125"/>
            <a:ext cx="7445534" cy="1692275"/>
          </a:xfrm>
        </p:spPr>
        <p:txBody>
          <a:bodyPr>
            <a:normAutofit/>
          </a:bodyPr>
          <a:lstStyle/>
          <a:p>
            <a:pPr marL="0" indent="0">
              <a:buNone/>
            </a:pPr>
            <a:r>
              <a:rPr lang="es-ES" sz="6600" b="1" dirty="0">
                <a:latin typeface="Aptos Narrow" panose="020B0004020202020204" pitchFamily="34" charset="0"/>
              </a:rPr>
              <a:t>Sensor biométrico</a:t>
            </a:r>
            <a:endParaRPr lang="es-PE" sz="6600" b="1" dirty="0">
              <a:latin typeface="Aptos Narrow" panose="020B0004020202020204" pitchFamily="34" charset="0"/>
            </a:endParaRPr>
          </a:p>
        </p:txBody>
      </p:sp>
      <p:sp>
        <p:nvSpPr>
          <p:cNvPr id="4" name="Marcador de texto 3">
            <a:extLst>
              <a:ext uri="{FF2B5EF4-FFF2-40B4-BE49-F238E27FC236}">
                <a16:creationId xmlns:a16="http://schemas.microsoft.com/office/drawing/2014/main" id="{91F679B7-1432-1268-B2FB-53B0DDD99E7E}"/>
              </a:ext>
            </a:extLst>
          </p:cNvPr>
          <p:cNvSpPr>
            <a:spLocks noGrp="1"/>
          </p:cNvSpPr>
          <p:nvPr>
            <p:ph type="body" sz="half" idx="2"/>
          </p:nvPr>
        </p:nvSpPr>
        <p:spPr>
          <a:xfrm>
            <a:off x="839788" y="2057400"/>
            <a:ext cx="4778692" cy="3811588"/>
          </a:xfrm>
        </p:spPr>
        <p:txBody>
          <a:bodyPr>
            <a:normAutofit lnSpcReduction="10000"/>
          </a:bodyPr>
          <a:lstStyle/>
          <a:p>
            <a:r>
              <a:rPr lang="es-ES" sz="2800" dirty="0"/>
              <a:t>Biométrico</a:t>
            </a:r>
          </a:p>
          <a:p>
            <a:r>
              <a:rPr lang="es-ES" sz="2800" dirty="0"/>
              <a:t>Tecnología capas de analizar y evaluar características de datos físicos.</a:t>
            </a:r>
          </a:p>
          <a:p>
            <a:endParaRPr lang="es-ES" sz="2800" dirty="0"/>
          </a:p>
          <a:p>
            <a:r>
              <a:rPr lang="es-PE" sz="2800" dirty="0"/>
              <a:t>Sensor</a:t>
            </a:r>
          </a:p>
          <a:p>
            <a:r>
              <a:rPr lang="es-PE" sz="2800" dirty="0"/>
              <a:t>Tecnología que percibe y genera datos del entorno no digital (físicos y otros).</a:t>
            </a:r>
          </a:p>
        </p:txBody>
      </p:sp>
      <p:pic>
        <p:nvPicPr>
          <p:cNvPr id="18434" name="Picture 2" descr="La resistente serie TouchChip TC es el primer sensor capacitivo de silicio  en alcanzar el PAD de nivel 1 - Revista Innovación Seguridad">
            <a:extLst>
              <a:ext uri="{FF2B5EF4-FFF2-40B4-BE49-F238E27FC236}">
                <a16:creationId xmlns:a16="http://schemas.microsoft.com/office/drawing/2014/main" id="{D848AEDD-BC39-B733-8337-FCE726845EC6}"/>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618480" y="1744534"/>
            <a:ext cx="5979160" cy="398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42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Metodología</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0" y="1618178"/>
            <a:ext cx="6700520" cy="28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lang="es-ES" altLang="es-PE" sz="2400" dirty="0"/>
              <a:t>Diseño del Sistema:</a:t>
            </a:r>
          </a:p>
          <a:p>
            <a:pPr lvl="1" eaLnBrk="0" fontAlgn="base" hangingPunct="0">
              <a:lnSpc>
                <a:spcPct val="150000"/>
              </a:lnSpc>
              <a:spcBef>
                <a:spcPct val="0"/>
              </a:spcBef>
              <a:spcAft>
                <a:spcPct val="0"/>
              </a:spcAft>
            </a:pPr>
            <a:r>
              <a:rPr lang="es-ES" dirty="0"/>
              <a:t>GUI en Java con Apache NetBeans y sensor </a:t>
            </a:r>
            <a:r>
              <a:rPr lang="es-ES" dirty="0" err="1"/>
              <a:t>DigitalPersona</a:t>
            </a:r>
            <a:r>
              <a:rPr lang="es-ES" dirty="0"/>
              <a:t> 4500. </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endParaRPr lang="es-ES" altLang="es-PE" sz="2400" dirty="0"/>
          </a:p>
          <a:p>
            <a:pPr lvl="1" eaLnBrk="0" fontAlgn="base" hangingPunct="0">
              <a:lnSpc>
                <a:spcPct val="150000"/>
              </a:lnSpc>
              <a:spcBef>
                <a:spcPct val="0"/>
              </a:spcBef>
              <a:spcAft>
                <a:spcPct val="0"/>
              </a:spcAft>
            </a:pPr>
            <a:endParaRPr lang="es-ES" altLang="es-PE" dirty="0"/>
          </a:p>
        </p:txBody>
      </p:sp>
      <p:sp>
        <p:nvSpPr>
          <p:cNvPr id="3" name="Rectangle 1">
            <a:extLst>
              <a:ext uri="{FF2B5EF4-FFF2-40B4-BE49-F238E27FC236}">
                <a16:creationId xmlns:a16="http://schemas.microsoft.com/office/drawing/2014/main" id="{47D4ADD1-0572-72C5-C594-C43F8134C6B7}"/>
              </a:ext>
            </a:extLst>
          </p:cNvPr>
          <p:cNvSpPr txBox="1">
            <a:spLocks noChangeArrowheads="1"/>
          </p:cNvSpPr>
          <p:nvPr/>
        </p:nvSpPr>
        <p:spPr bwMode="auto">
          <a:xfrm>
            <a:off x="6035993" y="2762685"/>
            <a:ext cx="6700520"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None/>
            </a:pPr>
            <a:endParaRPr lang="es-ES" altLang="es-PE" sz="2400" dirty="0"/>
          </a:p>
          <a:p>
            <a:pPr marL="457200" indent="-457200" eaLnBrk="0" fontAlgn="base" hangingPunct="0">
              <a:lnSpc>
                <a:spcPct val="150000"/>
              </a:lnSpc>
              <a:spcBef>
                <a:spcPct val="0"/>
              </a:spcBef>
              <a:spcAft>
                <a:spcPct val="0"/>
              </a:spcAft>
              <a:buFont typeface="+mj-lt"/>
              <a:buAutoNum type="arabicPeriod" startAt="2"/>
            </a:pPr>
            <a:r>
              <a:rPr lang="es-ES" altLang="es-PE" sz="2400" dirty="0"/>
              <a:t>Integración de Hardware y Software:</a:t>
            </a:r>
          </a:p>
          <a:p>
            <a:pPr lvl="1" eaLnBrk="0" fontAlgn="base" hangingPunct="0">
              <a:lnSpc>
                <a:spcPct val="150000"/>
              </a:lnSpc>
              <a:spcBef>
                <a:spcPct val="0"/>
              </a:spcBef>
              <a:spcAft>
                <a:spcPct val="0"/>
              </a:spcAft>
            </a:pPr>
            <a:r>
              <a:rPr lang="es-ES" altLang="es-PE" dirty="0"/>
              <a:t>Uso del SDK de </a:t>
            </a:r>
            <a:r>
              <a:rPr lang="es-ES" altLang="es-PE" dirty="0" err="1"/>
              <a:t>DigitalPersona</a:t>
            </a:r>
            <a:r>
              <a:rPr lang="es-ES" altLang="es-PE" dirty="0"/>
              <a:t>..</a:t>
            </a:r>
            <a:endParaRPr lang="es-PE" altLang="es-PE" dirty="0"/>
          </a:p>
        </p:txBody>
      </p:sp>
      <p:pic>
        <p:nvPicPr>
          <p:cNvPr id="4098" name="Picture 2">
            <a:extLst>
              <a:ext uri="{FF2B5EF4-FFF2-40B4-BE49-F238E27FC236}">
                <a16:creationId xmlns:a16="http://schemas.microsoft.com/office/drawing/2014/main" id="{0CDA6901-5431-BB92-799C-5CF0A030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1" y="3611219"/>
            <a:ext cx="3182938" cy="11130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 ARE U SDK FOR WINDOWS – Digitalpersona Fingerprint Readers in Pakistan  Largest Stockest and Supplire of Digitalperosn Products In Pakistan Contact  03214999977">
            <a:extLst>
              <a:ext uri="{FF2B5EF4-FFF2-40B4-BE49-F238E27FC236}">
                <a16:creationId xmlns:a16="http://schemas.microsoft.com/office/drawing/2014/main" id="{85F93D11-9D3B-7D11-2837-6E5F0734E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623" y="5016254"/>
            <a:ext cx="1738630" cy="137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77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1F13D-CA12-6A14-F3CD-1C257220B908}"/>
              </a:ext>
            </a:extLst>
          </p:cNvPr>
          <p:cNvSpPr>
            <a:spLocks noGrp="1"/>
          </p:cNvSpPr>
          <p:nvPr>
            <p:ph type="title"/>
          </p:nvPr>
        </p:nvSpPr>
        <p:spPr/>
        <p:txBody>
          <a:bodyPr/>
          <a:lstStyle/>
          <a:p>
            <a:r>
              <a:rPr lang="es-PE" b="1" dirty="0">
                <a:latin typeface="Aptos Narrow" panose="020B0004020202020204" pitchFamily="34" charset="0"/>
              </a:rPr>
              <a:t>Metodología</a:t>
            </a:r>
            <a:r>
              <a:rPr lang="es-PE" dirty="0">
                <a:latin typeface="Aptos Narrow" panose="020B0004020202020204" pitchFamily="34" charset="0"/>
              </a:rPr>
              <a:t>:</a:t>
            </a:r>
          </a:p>
        </p:txBody>
      </p:sp>
      <p:sp>
        <p:nvSpPr>
          <p:cNvPr id="4" name="Rectangle 1">
            <a:extLst>
              <a:ext uri="{FF2B5EF4-FFF2-40B4-BE49-F238E27FC236}">
                <a16:creationId xmlns:a16="http://schemas.microsoft.com/office/drawing/2014/main" id="{9CAADE21-1FB6-F851-17DF-0EC8E23DE07A}"/>
              </a:ext>
            </a:extLst>
          </p:cNvPr>
          <p:cNvSpPr>
            <a:spLocks noGrp="1" noChangeArrowheads="1"/>
          </p:cNvSpPr>
          <p:nvPr>
            <p:ph idx="1"/>
          </p:nvPr>
        </p:nvSpPr>
        <p:spPr bwMode="auto">
          <a:xfrm>
            <a:off x="838201" y="1413689"/>
            <a:ext cx="6700520" cy="22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3"/>
              <a:tabLst/>
            </a:pPr>
            <a:r>
              <a:rPr lang="es-ES" altLang="es-PE" sz="2400" dirty="0"/>
              <a:t>Recopilación de Datos:</a:t>
            </a:r>
          </a:p>
          <a:p>
            <a:pPr lvl="1" eaLnBrk="0" fontAlgn="base" hangingPunct="0">
              <a:lnSpc>
                <a:spcPct val="150000"/>
              </a:lnSpc>
              <a:spcBef>
                <a:spcPct val="0"/>
              </a:spcBef>
              <a:spcAft>
                <a:spcPct val="0"/>
              </a:spcAft>
            </a:pPr>
            <a:r>
              <a:rPr lang="es-ES" altLang="es-PE" dirty="0"/>
              <a:t>Huellas de estudiantes voluntarios.</a:t>
            </a:r>
          </a:p>
          <a:p>
            <a:pPr lvl="1" eaLnBrk="0" fontAlgn="base" hangingPunct="0">
              <a:lnSpc>
                <a:spcPct val="150000"/>
              </a:lnSpc>
              <a:spcBef>
                <a:spcPct val="0"/>
              </a:spcBef>
              <a:spcAft>
                <a:spcPct val="0"/>
              </a:spcAft>
            </a:pPr>
            <a:endParaRPr lang="es-ES" altLang="es-PE" dirty="0"/>
          </a:p>
          <a:p>
            <a:pPr lvl="1" eaLnBrk="0" fontAlgn="base" hangingPunct="0">
              <a:lnSpc>
                <a:spcPct val="150000"/>
              </a:lnSpc>
              <a:spcBef>
                <a:spcPct val="0"/>
              </a:spcBef>
              <a:spcAft>
                <a:spcPct val="0"/>
              </a:spcAft>
            </a:pPr>
            <a:endParaRPr lang="es-ES" altLang="es-PE" dirty="0"/>
          </a:p>
        </p:txBody>
      </p:sp>
      <p:sp>
        <p:nvSpPr>
          <p:cNvPr id="3" name="Rectangle 1">
            <a:extLst>
              <a:ext uri="{FF2B5EF4-FFF2-40B4-BE49-F238E27FC236}">
                <a16:creationId xmlns:a16="http://schemas.microsoft.com/office/drawing/2014/main" id="{47D4ADD1-0572-72C5-C594-C43F8134C6B7}"/>
              </a:ext>
            </a:extLst>
          </p:cNvPr>
          <p:cNvSpPr txBox="1">
            <a:spLocks noChangeArrowheads="1"/>
          </p:cNvSpPr>
          <p:nvPr/>
        </p:nvSpPr>
        <p:spPr bwMode="auto">
          <a:xfrm>
            <a:off x="5623560" y="2857307"/>
            <a:ext cx="6700520" cy="114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0" fontAlgn="base" hangingPunct="0">
              <a:lnSpc>
                <a:spcPct val="150000"/>
              </a:lnSpc>
              <a:spcBef>
                <a:spcPct val="0"/>
              </a:spcBef>
              <a:spcAft>
                <a:spcPct val="0"/>
              </a:spcAft>
              <a:buFont typeface="+mj-lt"/>
              <a:buAutoNum type="arabicPeriod" startAt="4"/>
            </a:pPr>
            <a:r>
              <a:rPr lang="es-ES" altLang="es-PE" sz="2400" dirty="0"/>
              <a:t>Evaluación:</a:t>
            </a:r>
          </a:p>
          <a:p>
            <a:pPr lvl="1" eaLnBrk="0" fontAlgn="base" hangingPunct="0">
              <a:lnSpc>
                <a:spcPct val="150000"/>
              </a:lnSpc>
              <a:spcBef>
                <a:spcPct val="0"/>
              </a:spcBef>
              <a:spcAft>
                <a:spcPct val="0"/>
              </a:spcAft>
            </a:pPr>
            <a:r>
              <a:rPr lang="es-ES" dirty="0"/>
              <a:t>Pruebas de verificación: TAR y FRR</a:t>
            </a:r>
            <a:r>
              <a:rPr lang="es-ES" altLang="es-PE" dirty="0"/>
              <a:t>.</a:t>
            </a:r>
          </a:p>
        </p:txBody>
      </p:sp>
      <p:pic>
        <p:nvPicPr>
          <p:cNvPr id="17410" name="Picture 2" descr="Los diferentes métodos de recopilación de datos">
            <a:extLst>
              <a:ext uri="{FF2B5EF4-FFF2-40B4-BE49-F238E27FC236}">
                <a16:creationId xmlns:a16="http://schemas.microsoft.com/office/drawing/2014/main" id="{7779BA94-BC01-A2CE-FE81-FF49531A6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193" y="370123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Evaluación Escolar: Evaluación en Educación, concepto y estructura básica">
            <a:extLst>
              <a:ext uri="{FF2B5EF4-FFF2-40B4-BE49-F238E27FC236}">
                <a16:creationId xmlns:a16="http://schemas.microsoft.com/office/drawing/2014/main" id="{380B40ED-8215-9F92-99A3-9EAEBBB9D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872" y="432371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BABCD-830E-DFC9-CAE1-F0C109695B84}"/>
              </a:ext>
            </a:extLst>
          </p:cNvPr>
          <p:cNvSpPr>
            <a:spLocks noGrp="1"/>
          </p:cNvSpPr>
          <p:nvPr>
            <p:ph type="title"/>
          </p:nvPr>
        </p:nvSpPr>
        <p:spPr/>
        <p:txBody>
          <a:bodyPr/>
          <a:lstStyle/>
          <a:p>
            <a:r>
              <a:rPr lang="es-ES" b="1" dirty="0">
                <a:latin typeface="Aptos Narrow" panose="020B0004020202020204" pitchFamily="34" charset="0"/>
              </a:rPr>
              <a:t>Proceso</a:t>
            </a:r>
            <a:endParaRPr lang="es-PE" b="1" dirty="0">
              <a:latin typeface="Aptos Narrow" panose="020B0004020202020204" pitchFamily="34" charset="0"/>
            </a:endParaRPr>
          </a:p>
        </p:txBody>
      </p:sp>
      <p:graphicFrame>
        <p:nvGraphicFramePr>
          <p:cNvPr id="4" name="Marcador de contenido 3">
            <a:extLst>
              <a:ext uri="{FF2B5EF4-FFF2-40B4-BE49-F238E27FC236}">
                <a16:creationId xmlns:a16="http://schemas.microsoft.com/office/drawing/2014/main" id="{479D21A0-DF9D-3CBF-F081-7E2B02B1E621}"/>
              </a:ext>
            </a:extLst>
          </p:cNvPr>
          <p:cNvGraphicFramePr>
            <a:graphicFrameLocks noGrp="1"/>
          </p:cNvGraphicFramePr>
          <p:nvPr>
            <p:ph idx="1"/>
            <p:extLst>
              <p:ext uri="{D42A27DB-BD31-4B8C-83A1-F6EECF244321}">
                <p14:modId xmlns:p14="http://schemas.microsoft.com/office/powerpoint/2010/main" val="1455226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D7F78-9FB7-F8ED-83F0-C14C103CAB4E}"/>
              </a:ext>
            </a:extLst>
          </p:cNvPr>
          <p:cNvSpPr>
            <a:spLocks noGrp="1"/>
          </p:cNvSpPr>
          <p:nvPr>
            <p:ph type="title"/>
          </p:nvPr>
        </p:nvSpPr>
        <p:spPr/>
        <p:txBody>
          <a:bodyPr/>
          <a:lstStyle/>
          <a:p>
            <a:r>
              <a:rPr lang="es-ES" dirty="0"/>
              <a:t>Bibliotecas y Extensiones usadas</a:t>
            </a:r>
            <a:endParaRPr lang="es-PE" dirty="0"/>
          </a:p>
        </p:txBody>
      </p:sp>
      <p:sp>
        <p:nvSpPr>
          <p:cNvPr id="3" name="Marcador de contenido 2">
            <a:extLst>
              <a:ext uri="{FF2B5EF4-FFF2-40B4-BE49-F238E27FC236}">
                <a16:creationId xmlns:a16="http://schemas.microsoft.com/office/drawing/2014/main" id="{ED91B5FE-782B-52DC-C261-D78DE6A9B35C}"/>
              </a:ext>
            </a:extLst>
          </p:cNvPr>
          <p:cNvSpPr>
            <a:spLocks noGrp="1"/>
          </p:cNvSpPr>
          <p:nvPr>
            <p:ph idx="1"/>
          </p:nvPr>
        </p:nvSpPr>
        <p:spPr/>
        <p:txBody>
          <a:bodyPr numCol="3"/>
          <a:lstStyle/>
          <a:p>
            <a:r>
              <a:rPr lang="es-ES" dirty="0" err="1"/>
              <a:t>Commons</a:t>
            </a:r>
            <a:endParaRPr lang="es-ES" dirty="0"/>
          </a:p>
          <a:p>
            <a:pPr lvl="1"/>
            <a:r>
              <a:rPr lang="es-ES" dirty="0" err="1"/>
              <a:t>Codec</a:t>
            </a:r>
            <a:endParaRPr lang="es-ES" dirty="0"/>
          </a:p>
          <a:p>
            <a:pPr lvl="1"/>
            <a:r>
              <a:rPr lang="es-ES" dirty="0" err="1"/>
              <a:t>Collections</a:t>
            </a:r>
            <a:endParaRPr lang="es-ES" dirty="0"/>
          </a:p>
          <a:p>
            <a:pPr lvl="1"/>
            <a:r>
              <a:rPr lang="es-ES" dirty="0" err="1"/>
              <a:t>Compress</a:t>
            </a:r>
            <a:endParaRPr lang="es-ES" dirty="0"/>
          </a:p>
          <a:p>
            <a:pPr lvl="1"/>
            <a:r>
              <a:rPr lang="es-ES" dirty="0" err="1"/>
              <a:t>Io</a:t>
            </a:r>
            <a:endParaRPr lang="es-ES" dirty="0"/>
          </a:p>
          <a:p>
            <a:pPr lvl="1"/>
            <a:r>
              <a:rPr lang="es-ES" dirty="0" err="1"/>
              <a:t>Math</a:t>
            </a:r>
            <a:endParaRPr lang="es-ES" dirty="0"/>
          </a:p>
          <a:p>
            <a:r>
              <a:rPr lang="es-ES" dirty="0" err="1"/>
              <a:t>Curvesapi</a:t>
            </a:r>
            <a:endParaRPr lang="es-ES" dirty="0"/>
          </a:p>
          <a:p>
            <a:r>
              <a:rPr lang="es-ES" dirty="0" err="1"/>
              <a:t>Dpfp</a:t>
            </a:r>
            <a:endParaRPr lang="es-ES" dirty="0"/>
          </a:p>
          <a:p>
            <a:pPr lvl="1"/>
            <a:r>
              <a:rPr lang="es-ES" dirty="0" err="1"/>
              <a:t>ernrollment</a:t>
            </a:r>
            <a:endParaRPr lang="es-ES" dirty="0"/>
          </a:p>
          <a:p>
            <a:pPr lvl="1"/>
            <a:r>
              <a:rPr lang="es-ES" dirty="0" err="1"/>
              <a:t>Vefication</a:t>
            </a:r>
            <a:endParaRPr lang="es-ES" dirty="0"/>
          </a:p>
          <a:p>
            <a:r>
              <a:rPr lang="es-ES" dirty="0" err="1"/>
              <a:t>Dpot</a:t>
            </a:r>
            <a:endParaRPr lang="es-ES" dirty="0"/>
          </a:p>
          <a:p>
            <a:pPr lvl="1"/>
            <a:r>
              <a:rPr lang="es-ES" dirty="0"/>
              <a:t>Api</a:t>
            </a:r>
          </a:p>
          <a:p>
            <a:pPr lvl="1"/>
            <a:r>
              <a:rPr lang="es-ES" dirty="0" err="1"/>
              <a:t>Jni</a:t>
            </a:r>
            <a:endParaRPr lang="es-ES" dirty="0"/>
          </a:p>
          <a:p>
            <a:r>
              <a:rPr lang="es-ES" dirty="0"/>
              <a:t>Huelladigitalpersona4500</a:t>
            </a:r>
          </a:p>
          <a:p>
            <a:r>
              <a:rPr lang="es-ES" dirty="0"/>
              <a:t>Log4j</a:t>
            </a:r>
          </a:p>
          <a:p>
            <a:pPr lvl="1"/>
            <a:r>
              <a:rPr lang="es-ES" dirty="0"/>
              <a:t>Api</a:t>
            </a:r>
          </a:p>
          <a:p>
            <a:pPr lvl="1"/>
            <a:r>
              <a:rPr lang="es-ES" dirty="0"/>
              <a:t>Core</a:t>
            </a:r>
          </a:p>
          <a:p>
            <a:r>
              <a:rPr lang="es-ES" dirty="0" err="1"/>
              <a:t>Mysql</a:t>
            </a:r>
            <a:r>
              <a:rPr lang="es-ES" dirty="0"/>
              <a:t>-conector-java</a:t>
            </a:r>
          </a:p>
          <a:p>
            <a:r>
              <a:rPr lang="es-ES" dirty="0" err="1"/>
              <a:t>Poi</a:t>
            </a:r>
            <a:endParaRPr lang="es-ES" dirty="0"/>
          </a:p>
          <a:p>
            <a:pPr lvl="1"/>
            <a:r>
              <a:rPr lang="es-ES" dirty="0" err="1"/>
              <a:t>Poi</a:t>
            </a:r>
            <a:endParaRPr lang="es-ES" dirty="0"/>
          </a:p>
          <a:p>
            <a:pPr lvl="1"/>
            <a:r>
              <a:rPr lang="es-ES" dirty="0" err="1"/>
              <a:t>Ooxml</a:t>
            </a:r>
            <a:endParaRPr lang="es-ES" dirty="0"/>
          </a:p>
          <a:p>
            <a:r>
              <a:rPr lang="es-ES" dirty="0" err="1"/>
              <a:t>SparseBitSet</a:t>
            </a:r>
            <a:endParaRPr lang="es-ES" dirty="0"/>
          </a:p>
          <a:p>
            <a:r>
              <a:rPr lang="es-ES" dirty="0" err="1"/>
              <a:t>xmlBeans</a:t>
            </a:r>
            <a:endParaRPr lang="es-ES" dirty="0"/>
          </a:p>
        </p:txBody>
      </p:sp>
    </p:spTree>
    <p:extLst>
      <p:ext uri="{BB962C8B-B14F-4D97-AF65-F5344CB8AC3E}">
        <p14:creationId xmlns:p14="http://schemas.microsoft.com/office/powerpoint/2010/main" val="166064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4700-AB11-4EA6-05F5-94F80758E259}"/>
              </a:ext>
            </a:extLst>
          </p:cNvPr>
          <p:cNvSpPr>
            <a:spLocks noGrp="1"/>
          </p:cNvSpPr>
          <p:nvPr>
            <p:ph type="title"/>
          </p:nvPr>
        </p:nvSpPr>
        <p:spPr/>
        <p:txBody>
          <a:bodyPr/>
          <a:lstStyle/>
          <a:p>
            <a:r>
              <a:rPr lang="es-ES" dirty="0"/>
              <a:t>¿Para que son las Bibliotecas?</a:t>
            </a:r>
            <a:endParaRPr lang="es-PE" dirty="0"/>
          </a:p>
        </p:txBody>
      </p:sp>
      <p:sp>
        <p:nvSpPr>
          <p:cNvPr id="4" name="Rectangle 1">
            <a:extLst>
              <a:ext uri="{FF2B5EF4-FFF2-40B4-BE49-F238E27FC236}">
                <a16:creationId xmlns:a16="http://schemas.microsoft.com/office/drawing/2014/main" id="{73AB0931-A24D-65CB-F6BD-D2BAD8B302C7}"/>
              </a:ext>
            </a:extLst>
          </p:cNvPr>
          <p:cNvSpPr>
            <a:spLocks noGrp="1" noChangeArrowheads="1"/>
          </p:cNvSpPr>
          <p:nvPr>
            <p:ph idx="1"/>
          </p:nvPr>
        </p:nvSpPr>
        <p:spPr bwMode="auto">
          <a:xfrm>
            <a:off x="838200" y="1488770"/>
            <a:ext cx="1015492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Commons</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colección de componentes Java reutilizables. Incluye una variedad de funcionalidades, como estructuras de datos, colecciones, algoritmos y utilidades de E/S.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Codec</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proporciona codificadores y decodificadores para varios formatos de datos, y </a:t>
            </a:r>
            <a:r>
              <a:rPr kumimoji="0" lang="es-PE" altLang="es-PE" sz="1200" b="0" i="0" u="none" strike="noStrike" cap="none" normalizeH="0" baseline="0" dirty="0" err="1">
                <a:ln>
                  <a:noFill/>
                </a:ln>
                <a:solidFill>
                  <a:schemeClr val="tx1"/>
                </a:solidFill>
                <a:effectLst/>
                <a:latin typeface="Arial" panose="020B0604020202020204" pitchFamily="34" charset="0"/>
              </a:rPr>
              <a:t>Bouncy</a:t>
            </a:r>
            <a:r>
              <a:rPr kumimoji="0" lang="es-PE" altLang="es-PE" sz="1200" b="0"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err="1">
                <a:ln>
                  <a:noFill/>
                </a:ln>
                <a:solidFill>
                  <a:schemeClr val="tx1"/>
                </a:solidFill>
                <a:effectLst/>
                <a:latin typeface="Arial" panose="020B0604020202020204" pitchFamily="34" charset="0"/>
              </a:rPr>
              <a:t>Castle</a:t>
            </a:r>
            <a:r>
              <a:rPr kumimoji="0" lang="es-PE" altLang="es-PE" sz="1200" b="0" i="0" u="none" strike="noStrike" cap="none" normalizeH="0" baseline="0" dirty="0">
                <a:ln>
                  <a:noFill/>
                </a:ln>
                <a:solidFill>
                  <a:schemeClr val="tx1"/>
                </a:solidFill>
                <a:effectLst/>
                <a:latin typeface="Arial" panose="020B0604020202020204" pitchFamily="34" charset="0"/>
              </a:rPr>
              <a:t>, una biblioteca de criptografía que incluye códecs para diferentes algoritmos criptográficos.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Collections</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biblioteca estándar para administrar colecciones de datos en Java.</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Compress</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esto podría referirse a varias bibliotecas de compresión, que se utilizan para reducir el tamaño de los datos. </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Math</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esto podría referirse a la biblioteca Java </a:t>
            </a:r>
            <a:r>
              <a:rPr kumimoji="0" lang="es-PE" altLang="es-PE" sz="1200" b="0" i="0" u="none" strike="noStrike" cap="none" normalizeH="0" baseline="0" dirty="0" err="1">
                <a:ln>
                  <a:noFill/>
                </a:ln>
                <a:solidFill>
                  <a:schemeClr val="tx1"/>
                </a:solidFill>
                <a:effectLst/>
                <a:latin typeface="Arial" panose="020B0604020202020204" pitchFamily="34" charset="0"/>
              </a:rPr>
              <a:t>Math</a:t>
            </a:r>
            <a:r>
              <a:rPr kumimoji="0" lang="es-PE" altLang="es-PE" sz="1200" b="0" i="0" u="none" strike="noStrike" cap="none" normalizeH="0" baseline="0" dirty="0">
                <a:ln>
                  <a:noFill/>
                </a:ln>
                <a:solidFill>
                  <a:schemeClr val="tx1"/>
                </a:solidFill>
                <a:effectLst/>
                <a:latin typeface="Arial" panose="020B0604020202020204" pitchFamily="34" charset="0"/>
              </a:rPr>
              <a:t>, que proporciona una variedad de funciones y constantes matemáticas. Incluye clases para representar y manipular números, así como funciones para realizar operaciones matemáticas comunes.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Curvesapi</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probablemente sea una referencia a la biblioteca </a:t>
            </a:r>
            <a:r>
              <a:rPr kumimoji="0" lang="es-PE" altLang="es-PE" sz="1200" b="0" i="0" u="none" strike="noStrike" cap="none" normalizeH="0" baseline="0" dirty="0" err="1">
                <a:ln>
                  <a:noFill/>
                </a:ln>
                <a:solidFill>
                  <a:schemeClr val="tx1"/>
                </a:solidFill>
                <a:effectLst/>
                <a:latin typeface="Arial" panose="020B0604020202020204" pitchFamily="34" charset="0"/>
              </a:rPr>
              <a:t>CurvesAPI</a:t>
            </a:r>
            <a:r>
              <a:rPr kumimoji="0" lang="es-PE" altLang="es-PE" sz="1200" b="0" i="0" u="none" strike="noStrike" cap="none" normalizeH="0" baseline="0" dirty="0">
                <a:ln>
                  <a:noFill/>
                </a:ln>
                <a:solidFill>
                  <a:schemeClr val="tx1"/>
                </a:solidFill>
                <a:effectLst/>
                <a:latin typeface="Arial" panose="020B0604020202020204" pitchFamily="34" charset="0"/>
              </a:rPr>
              <a:t>, que proporciona una API de Java para trabajar con curvas de Bézier. Incluye clases para representar, crear y manipular curvas de Bézier.</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Dpfp</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un kit de desarrollo de software (SDK) para desarrollar aplicaciones de reconocimiento de huellas dactilares. Proporciona bibliotecas para registrar, verificar e identificar huellas dactilares.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Dpot</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un grupo de conexiones para administrar conexiones de bases de datos JDBC. Ayuda a mejorar el rendimiento y la escalabilidad de las aplicaciones de bases de datos.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a:ln>
                  <a:noFill/>
                </a:ln>
                <a:solidFill>
                  <a:schemeClr val="tx1"/>
                </a:solidFill>
                <a:effectLst/>
                <a:latin typeface="Arial" panose="020B0604020202020204" pitchFamily="34" charset="0"/>
              </a:rPr>
              <a:t>Api: </a:t>
            </a:r>
            <a:r>
              <a:rPr kumimoji="0" lang="es-PE" altLang="es-PE" sz="1200" b="0" i="0" u="none" strike="noStrike" cap="none" normalizeH="0" baseline="0" dirty="0">
                <a:ln>
                  <a:noFill/>
                </a:ln>
                <a:solidFill>
                  <a:schemeClr val="tx1"/>
                </a:solidFill>
                <a:effectLst/>
                <a:latin typeface="Arial" panose="020B0604020202020204" pitchFamily="34" charset="0"/>
              </a:rPr>
              <a:t>un conjunto de definiciones y especificaciones que permiten que diferentes componentes de software se comuniquen entre sí. </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a:ln>
                  <a:noFill/>
                </a:ln>
                <a:solidFill>
                  <a:schemeClr val="tx1"/>
                </a:solidFill>
                <a:effectLst/>
                <a:latin typeface="Arial" panose="020B0604020202020204" pitchFamily="34" charset="0"/>
              </a:rPr>
              <a:t>Huelladigitalpersona4500: </a:t>
            </a:r>
            <a:r>
              <a:rPr kumimoji="0" lang="es-PE" altLang="es-PE" sz="1200" b="0" i="0" u="none" strike="noStrike" cap="none" normalizeH="0" baseline="0" dirty="0">
                <a:ln>
                  <a:noFill/>
                </a:ln>
                <a:solidFill>
                  <a:schemeClr val="tx1"/>
                </a:solidFill>
                <a:effectLst/>
                <a:latin typeface="Arial" panose="020B0604020202020204" pitchFamily="34" charset="0"/>
              </a:rPr>
              <a:t>Digital Persona </a:t>
            </a:r>
            <a:r>
              <a:rPr kumimoji="0" lang="es-PE" altLang="es-PE" sz="1200" b="0" i="0" u="none" strike="noStrike" cap="none" normalizeH="0" baseline="0" dirty="0" err="1">
                <a:ln>
                  <a:noFill/>
                </a:ln>
                <a:solidFill>
                  <a:schemeClr val="tx1"/>
                </a:solidFill>
                <a:effectLst/>
                <a:latin typeface="Arial" panose="020B0604020202020204" pitchFamily="34" charset="0"/>
              </a:rPr>
              <a:t>Fingerprint</a:t>
            </a:r>
            <a:r>
              <a:rPr kumimoji="0" lang="es-PE" altLang="es-PE" sz="1200" b="0" i="0" u="none" strike="noStrike" cap="none" normalizeH="0" baseline="0" dirty="0">
                <a:ln>
                  <a:noFill/>
                </a:ln>
                <a:solidFill>
                  <a:schemeClr val="tx1"/>
                </a:solidFill>
                <a:effectLst/>
                <a:latin typeface="Arial" panose="020B0604020202020204" pitchFamily="34" charset="0"/>
              </a:rPr>
              <a:t> 4500, un dispositivo de escáner de huellas dactilares.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a:ln>
                  <a:noFill/>
                </a:ln>
                <a:solidFill>
                  <a:schemeClr val="tx1"/>
                </a:solidFill>
                <a:effectLst/>
                <a:latin typeface="Arial" panose="020B0604020202020204" pitchFamily="34" charset="0"/>
              </a:rPr>
              <a:t>Log4j: </a:t>
            </a:r>
            <a:r>
              <a:rPr kumimoji="0" lang="es-PE" altLang="es-PE" sz="1200" b="0" i="0" u="none" strike="noStrike" cap="none" normalizeH="0" baseline="0" dirty="0">
                <a:ln>
                  <a:noFill/>
                </a:ln>
                <a:solidFill>
                  <a:schemeClr val="tx1"/>
                </a:solidFill>
                <a:effectLst/>
                <a:latin typeface="Arial" panose="020B0604020202020204" pitchFamily="34" charset="0"/>
              </a:rPr>
              <a:t>Proporciona una forma flexible y configurable de registrar mensajes y eventos.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a:ln>
                  <a:noFill/>
                </a:ln>
                <a:solidFill>
                  <a:schemeClr val="tx1"/>
                </a:solidFill>
                <a:effectLst/>
                <a:latin typeface="Arial" panose="020B0604020202020204" pitchFamily="34" charset="0"/>
              </a:rPr>
              <a:t>Core: </a:t>
            </a:r>
            <a:r>
              <a:rPr kumimoji="0" lang="es-PE" altLang="es-PE" sz="1200" b="0" i="0" u="none" strike="noStrike" cap="none" normalizeH="0" baseline="0" dirty="0">
                <a:ln>
                  <a:noFill/>
                </a:ln>
                <a:solidFill>
                  <a:schemeClr val="tx1"/>
                </a:solidFill>
                <a:effectLst/>
                <a:latin typeface="Arial" panose="020B0604020202020204" pitchFamily="34" charset="0"/>
              </a:rPr>
              <a:t>funcionalidad esencial de la biblioteca o marco.</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Mysql</a:t>
            </a:r>
            <a:r>
              <a:rPr kumimoji="0" lang="es-PE" altLang="es-PE" sz="1200" b="1" i="0" u="none" strike="noStrike" cap="none" normalizeH="0" baseline="0" dirty="0">
                <a:ln>
                  <a:noFill/>
                </a:ln>
                <a:solidFill>
                  <a:schemeClr val="tx1"/>
                </a:solidFill>
                <a:effectLst/>
                <a:latin typeface="Arial" panose="020B0604020202020204" pitchFamily="34" charset="0"/>
              </a:rPr>
              <a:t>-conector-java: </a:t>
            </a:r>
            <a:r>
              <a:rPr kumimoji="0" lang="es-PE" altLang="es-PE" sz="1200" b="0" i="0" u="none" strike="noStrike" cap="none" normalizeH="0" baseline="0" dirty="0">
                <a:ln>
                  <a:noFill/>
                </a:ln>
                <a:solidFill>
                  <a:schemeClr val="tx1"/>
                </a:solidFill>
                <a:effectLst/>
                <a:latin typeface="Arial" panose="020B0604020202020204" pitchFamily="34" charset="0"/>
              </a:rPr>
              <a:t>es un controlador JDBC para conectarse a bases de datos MySQL desde aplicaciones Java. Permite que el código Java interactúe con bases de datos MySQL.</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Poi</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una colección de bibliotecas Java para trabajar con archivos de Microsoft Office. Incluye bibliotecas para leer, escribir y manipular archivos de Excel, Word y PowerPoint.</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Ooxml</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referencia al formato Office Open XML (OOXML), un formato de archivo estandarizado para representar documentos de Microsoft Office. POI admite la lectura y escritura de archivos OOXML.</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SparseBitSet</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un conjunto de bits de forma que ahorra espacio. Se utiliza para almacenar conjuntos de bits que están en su mayoría vacíos, ya que solo asigna memoria para los bits que están configurados.</a:t>
            </a:r>
          </a:p>
          <a:p>
            <a:pPr marL="0" marR="0" lvl="0" indent="0" algn="l" defTabSz="914400" rtl="0" eaLnBrk="0" fontAlgn="base" latinLnBrk="0" hangingPunct="0">
              <a:lnSpc>
                <a:spcPct val="100000"/>
              </a:lnSpc>
              <a:spcBef>
                <a:spcPct val="0"/>
              </a:spcBef>
              <a:spcAft>
                <a:spcPct val="0"/>
              </a:spcAft>
              <a:buClrTx/>
              <a:buSzTx/>
              <a:buNone/>
              <a:tabLst/>
            </a:pPr>
            <a:r>
              <a:rPr kumimoji="0" lang="es-PE" altLang="es-PE" sz="1200" b="1" i="0" u="none" strike="noStrike" cap="none" normalizeH="0" baseline="0" dirty="0" err="1">
                <a:ln>
                  <a:noFill/>
                </a:ln>
                <a:solidFill>
                  <a:schemeClr val="tx1"/>
                </a:solidFill>
                <a:effectLst/>
                <a:latin typeface="Arial" panose="020B0604020202020204" pitchFamily="34" charset="0"/>
              </a:rPr>
              <a:t>XmlBeans</a:t>
            </a:r>
            <a:r>
              <a:rPr kumimoji="0" lang="es-PE" altLang="es-PE" sz="1200" b="1" i="0" u="none" strike="noStrike" cap="none" normalizeH="0" baseline="0" dirty="0">
                <a:ln>
                  <a:noFill/>
                </a:ln>
                <a:solidFill>
                  <a:schemeClr val="tx1"/>
                </a:solidFill>
                <a:effectLst/>
                <a:latin typeface="Arial" panose="020B0604020202020204" pitchFamily="34" charset="0"/>
              </a:rPr>
              <a:t>: </a:t>
            </a:r>
            <a:r>
              <a:rPr kumimoji="0" lang="es-PE" altLang="es-PE" sz="1200" b="0" i="0" u="none" strike="noStrike" cap="none" normalizeH="0" baseline="0" dirty="0">
                <a:ln>
                  <a:noFill/>
                </a:ln>
                <a:solidFill>
                  <a:schemeClr val="tx1"/>
                </a:solidFill>
                <a:effectLst/>
                <a:latin typeface="Arial" panose="020B0604020202020204" pitchFamily="34" charset="0"/>
              </a:rPr>
              <a:t>una forma de vincular datos XML a objetos Java y viceversa.</a:t>
            </a:r>
          </a:p>
        </p:txBody>
      </p:sp>
    </p:spTree>
    <p:extLst>
      <p:ext uri="{BB962C8B-B14F-4D97-AF65-F5344CB8AC3E}">
        <p14:creationId xmlns:p14="http://schemas.microsoft.com/office/powerpoint/2010/main" val="8629223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1105</Words>
  <Application>Microsoft Office PowerPoint</Application>
  <PresentationFormat>Panorámica</PresentationFormat>
  <Paragraphs>122</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Aptos Narrow</vt:lpstr>
      <vt:lpstr>Arial</vt:lpstr>
      <vt:lpstr>Calibri</vt:lpstr>
      <vt:lpstr>Calibri Light</vt:lpstr>
      <vt:lpstr>Roboto</vt:lpstr>
      <vt:lpstr>Times New Roman</vt:lpstr>
      <vt:lpstr>Wingdings</vt:lpstr>
      <vt:lpstr>Tema de Office</vt:lpstr>
      <vt:lpstr>Diseño, Desarrollo e Implementación de un Programa que Facilite el Registro de Asistencia en una Clase de la Universidad Católica Sede Sapientiae Usando el Sensor de Huella Digital "DigitalPersona 4500"</vt:lpstr>
      <vt:lpstr>Introducción</vt:lpstr>
      <vt:lpstr>Marco Teórico:</vt:lpstr>
      <vt:lpstr>Palabras clave</vt:lpstr>
      <vt:lpstr>Metodología:</vt:lpstr>
      <vt:lpstr>Metodología:</vt:lpstr>
      <vt:lpstr>Proceso</vt:lpstr>
      <vt:lpstr>Bibliotecas y Extensiones usadas</vt:lpstr>
      <vt:lpstr>¿Para que son las Bibliotecas?</vt:lpstr>
      <vt:lpstr>Resultados:</vt:lpstr>
      <vt:lpstr>Discusión de Resultados:</vt:lpstr>
      <vt:lpstr>Discusión de Resultados:</vt:lpstr>
      <vt:lpstr>Discusión de Resultados:</vt:lpstr>
      <vt:lpstr>Encuesta</vt:lpstr>
      <vt:lpstr>Encuesta</vt:lpstr>
      <vt:lpstr>Encuesta</vt:lpstr>
      <vt:lpstr>Conclusiones</vt:lpstr>
      <vt:lpstr>Bibliografía: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Desarrollo e Implementación de un Programa que Facilite el Registro de Asistencia en una Clase de la Universidad Católica Sede Sapientiae Usando el Sensor de Huella Digital "DigitalPersona 4500"</dc:title>
  <dc:creator>Usuario</dc:creator>
  <cp:lastModifiedBy>Usuario</cp:lastModifiedBy>
  <cp:revision>1</cp:revision>
  <dcterms:created xsi:type="dcterms:W3CDTF">2024-06-30T23:51:02Z</dcterms:created>
  <dcterms:modified xsi:type="dcterms:W3CDTF">2024-07-01T01:11:30Z</dcterms:modified>
</cp:coreProperties>
</file>