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7" r:id="rId4"/>
    <p:sldId id="259" r:id="rId5"/>
    <p:sldId id="267" r:id="rId6"/>
    <p:sldId id="268" r:id="rId7"/>
    <p:sldId id="269" r:id="rId8"/>
    <p:sldId id="270" r:id="rId9"/>
    <p:sldId id="264" r:id="rId10"/>
    <p:sldId id="260" r:id="rId11"/>
    <p:sldId id="273" r:id="rId12"/>
    <p:sldId id="272" r:id="rId13"/>
    <p:sldId id="274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260" userDrawn="1">
          <p15:clr>
            <a:srgbClr val="A4A3A4"/>
          </p15:clr>
        </p15:guide>
        <p15:guide id="4" orient="horz" pos="23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81" autoAdjust="0"/>
    <p:restoredTop sz="94660"/>
  </p:normalViewPr>
  <p:slideViewPr>
    <p:cSldViewPr>
      <p:cViewPr varScale="1">
        <p:scale>
          <a:sx n="70" d="100"/>
          <a:sy n="70" d="100"/>
        </p:scale>
        <p:origin x="1446" y="72"/>
      </p:cViewPr>
      <p:guideLst>
        <p:guide orient="horz" pos="2160"/>
        <p:guide pos="2880"/>
        <p:guide orient="horz" pos="2260"/>
        <p:guide orient="horz" pos="23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0FCDD-3947-4708-B23C-682E69CD84B7}" type="datetimeFigureOut">
              <a:rPr lang="it-IT" smtClean="0"/>
              <a:t>18/05/2017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0B47F-6910-4C8D-A774-6D354E91C27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0461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5026-6471-4B98-8E34-F5F289B24867}" type="datetimeFigureOut">
              <a:rPr lang="it-IT" smtClean="0"/>
              <a:t>18/05/2017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9827-32B3-4240-8D79-FA9DF070C82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156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5026-6471-4B98-8E34-F5F289B24867}" type="datetimeFigureOut">
              <a:rPr lang="it-IT" smtClean="0"/>
              <a:t>18/05/2017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9827-32B3-4240-8D79-FA9DF070C82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745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5026-6471-4B98-8E34-F5F289B24867}" type="datetimeFigureOut">
              <a:rPr lang="it-IT" smtClean="0"/>
              <a:t>18/05/2017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9827-32B3-4240-8D79-FA9DF070C82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02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5026-6471-4B98-8E34-F5F289B24867}" type="datetimeFigureOut">
              <a:rPr lang="it-IT" smtClean="0"/>
              <a:t>18/05/2017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9827-32B3-4240-8D79-FA9DF070C82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299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5026-6471-4B98-8E34-F5F289B24867}" type="datetimeFigureOut">
              <a:rPr lang="it-IT" smtClean="0"/>
              <a:t>18/05/2017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9827-32B3-4240-8D79-FA9DF070C82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417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5026-6471-4B98-8E34-F5F289B24867}" type="datetimeFigureOut">
              <a:rPr lang="it-IT" smtClean="0"/>
              <a:t>18/05/2017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9827-32B3-4240-8D79-FA9DF070C82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550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5026-6471-4B98-8E34-F5F289B24867}" type="datetimeFigureOut">
              <a:rPr lang="it-IT" smtClean="0"/>
              <a:t>18/05/2017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9827-32B3-4240-8D79-FA9DF070C82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248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5026-6471-4B98-8E34-F5F289B24867}" type="datetimeFigureOut">
              <a:rPr lang="it-IT" smtClean="0"/>
              <a:t>18/05/2017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9827-32B3-4240-8D79-FA9DF070C82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343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5026-6471-4B98-8E34-F5F289B24867}" type="datetimeFigureOut">
              <a:rPr lang="it-IT" smtClean="0"/>
              <a:t>18/05/2017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9827-32B3-4240-8D79-FA9DF070C82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051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5026-6471-4B98-8E34-F5F289B24867}" type="datetimeFigureOut">
              <a:rPr lang="it-IT" smtClean="0"/>
              <a:t>18/05/2017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9827-32B3-4240-8D79-FA9DF070C82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046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5026-6471-4B98-8E34-F5F289B24867}" type="datetimeFigureOut">
              <a:rPr lang="it-IT" smtClean="0"/>
              <a:t>18/05/2017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9827-32B3-4240-8D79-FA9DF070C82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574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25026-6471-4B98-8E34-F5F289B24867}" type="datetimeFigureOut">
              <a:rPr lang="it-IT" smtClean="0"/>
              <a:t>18/05/2017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B9827-32B3-4240-8D79-FA9DF070C82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224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15.xml"/><Relationship Id="rId7" Type="http://schemas.openxmlformats.org/officeDocument/2006/relationships/slide" Target="slide2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21.xml"/><Relationship Id="rId4" Type="http://schemas.openxmlformats.org/officeDocument/2006/relationships/slide" Target="slide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41330" y="732380"/>
            <a:ext cx="6048672" cy="1470025"/>
          </a:xfrm>
          <a:noFill/>
          <a:ln w="76200">
            <a:noFill/>
          </a:ln>
        </p:spPr>
        <p:txBody>
          <a:bodyPr>
            <a:prstTxWarp prst="textInflate">
              <a:avLst/>
            </a:prstTxWarp>
            <a:noAutofit/>
          </a:bodyPr>
          <a:lstStyle/>
          <a:p>
            <a:r>
              <a:rPr lang="it-IT" sz="28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00467A"/>
                </a:solidFill>
                <a:latin typeface="Century Gothic" panose="020B0502020202020204" pitchFamily="34" charset="0"/>
              </a:rPr>
              <a:t>HUFFMAN</a:t>
            </a:r>
            <a:endParaRPr lang="it-IT" sz="2800" b="1" dirty="0">
              <a:ln w="18000">
                <a:solidFill>
                  <a:schemeClr val="bg1"/>
                </a:solidFill>
                <a:prstDash val="solid"/>
                <a:miter lim="800000"/>
              </a:ln>
              <a:solidFill>
                <a:srgbClr val="00467A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0" y="6023029"/>
            <a:ext cx="9144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t-IT" sz="3600" dirty="0" smtClean="0">
              <a:solidFill>
                <a:schemeClr val="bg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0" y="515719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Saverio Morelli e Sara Papapietro</a:t>
            </a:r>
            <a:endParaRPr lang="it-IT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magin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132" y="2940468"/>
            <a:ext cx="1478657" cy="1478657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3" name="Immagine 12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117" y="2940469"/>
            <a:ext cx="1478657" cy="1478657"/>
          </a:xfrm>
          <a:prstGeom prst="rect">
            <a:avLst/>
          </a:prstGeom>
          <a:effectLst>
            <a:softEdge rad="0"/>
          </a:effectLst>
        </p:spPr>
      </p:pic>
      <p:sp>
        <p:nvSpPr>
          <p:cNvPr id="9" name="Personalizzato 8">
            <a:hlinkClick r:id="" action="ppaction://hlinkshowjump?jump=endshow" highlightClick="1"/>
          </p:cNvPr>
          <p:cNvSpPr/>
          <p:nvPr/>
        </p:nvSpPr>
        <p:spPr>
          <a:xfrm>
            <a:off x="125510" y="93817"/>
            <a:ext cx="1224000" cy="310847"/>
          </a:xfrm>
          <a:prstGeom prst="actionButtonBlank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ESCI/EXIT</a:t>
            </a:r>
          </a:p>
        </p:txBody>
      </p:sp>
    </p:spTree>
    <p:extLst>
      <p:ext uri="{BB962C8B-B14F-4D97-AF65-F5344CB8AC3E}">
        <p14:creationId xmlns:p14="http://schemas.microsoft.com/office/powerpoint/2010/main" val="4163293510"/>
      </p:ext>
    </p:extLst>
  </p:cSld>
  <p:clrMapOvr>
    <a:masterClrMapping/>
  </p:clrMapOvr>
  <p:transition spd="slow" advClick="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3" grpId="0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destra 3">
            <a:hlinkClick r:id="" action="ppaction://hlinkshowjump?jump=nextslide"/>
          </p:cNvPr>
          <p:cNvSpPr/>
          <p:nvPr/>
        </p:nvSpPr>
        <p:spPr>
          <a:xfrm>
            <a:off x="8460432" y="6350864"/>
            <a:ext cx="504056" cy="380196"/>
          </a:xfrm>
          <a:prstGeom prst="rightArrow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Freccia in su 8">
            <a:hlinkClick r:id="rId2" action="ppaction://hlinksldjump"/>
          </p:cNvPr>
          <p:cNvSpPr/>
          <p:nvPr/>
        </p:nvSpPr>
        <p:spPr>
          <a:xfrm>
            <a:off x="125511" y="6355519"/>
            <a:ext cx="504056" cy="380196"/>
          </a:xfrm>
          <a:prstGeom prst="upArrow">
            <a:avLst>
              <a:gd name="adj1" fmla="val 100000"/>
              <a:gd name="adj2" fmla="val 50000"/>
            </a:avLst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85247"/>
            <a:ext cx="936104" cy="936104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-7394" y="514800"/>
            <a:ext cx="688365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CODICE DI COMPRESSIONE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8100392" y="514800"/>
            <a:ext cx="10415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Pag. 1 / 2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247530" y="980728"/>
            <a:ext cx="87129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Legge carattere per carattere dal file convertendo ciascuno in codice binario mediante </a:t>
            </a:r>
            <a:r>
              <a:rPr lang="it-IT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HashMap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li trascrive in un nuovo file temporaneo, in modo da ottenere una sequenza di bit.</a:t>
            </a:r>
          </a:p>
          <a:p>
            <a:endParaRPr lang="it-IT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Raccoglie in gruppi di 8 bit (1Byte) il file appena creato, convertendo ogni gruppo in base 10 e inserendo nel file </a:t>
            </a:r>
            <a:r>
              <a:rPr lang="it-IT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compresso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il carattere ASCII corrispondente al decimale ottenuto.</a:t>
            </a:r>
          </a:p>
          <a:p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Personalizzato 9">
            <a:hlinkClick r:id="" action="ppaction://hlinkshowjump?jump=endshow" highlightClick="1"/>
          </p:cNvPr>
          <p:cNvSpPr/>
          <p:nvPr/>
        </p:nvSpPr>
        <p:spPr>
          <a:xfrm>
            <a:off x="125511" y="93817"/>
            <a:ext cx="702073" cy="310847"/>
          </a:xfrm>
          <a:prstGeom prst="actionButtonBlank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ESCI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539552" y="5229200"/>
            <a:ext cx="148112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ABCDABCD</a:t>
            </a:r>
            <a:endParaRPr lang="it-IT" sz="2000" dirty="0">
              <a:solidFill>
                <a:srgbClr val="00467A"/>
              </a:solidFill>
            </a:endParaRPr>
          </a:p>
        </p:txBody>
      </p:sp>
      <p:cxnSp>
        <p:nvCxnSpPr>
          <p:cNvPr id="12" name="Connettore 2 11"/>
          <p:cNvCxnSpPr>
            <a:stCxn id="11" idx="3"/>
            <a:endCxn id="17" idx="1"/>
          </p:cNvCxnSpPr>
          <p:nvPr/>
        </p:nvCxnSpPr>
        <p:spPr>
          <a:xfrm flipV="1">
            <a:off x="2020680" y="5478457"/>
            <a:ext cx="535096" cy="2771"/>
          </a:xfrm>
          <a:prstGeom prst="straightConnector1">
            <a:avLst/>
          </a:prstGeom>
          <a:ln w="38100" cap="sq">
            <a:solidFill>
              <a:schemeClr val="bg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/>
          <p:cNvSpPr/>
          <p:nvPr/>
        </p:nvSpPr>
        <p:spPr>
          <a:xfrm>
            <a:off x="2555776" y="5226429"/>
            <a:ext cx="266429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00011011  00011011</a:t>
            </a:r>
            <a:endParaRPr lang="it-IT" sz="1050" dirty="0">
              <a:solidFill>
                <a:srgbClr val="00467A"/>
              </a:solidFill>
            </a:endParaRPr>
          </a:p>
        </p:txBody>
      </p:sp>
      <p:cxnSp>
        <p:nvCxnSpPr>
          <p:cNvPr id="24" name="Connettore 2 23"/>
          <p:cNvCxnSpPr>
            <a:stCxn id="17" idx="3"/>
            <a:endCxn id="26" idx="1"/>
          </p:cNvCxnSpPr>
          <p:nvPr/>
        </p:nvCxnSpPr>
        <p:spPr>
          <a:xfrm>
            <a:off x="5220072" y="5478457"/>
            <a:ext cx="462108" cy="2771"/>
          </a:xfrm>
          <a:prstGeom prst="straightConnector1">
            <a:avLst/>
          </a:prstGeom>
          <a:ln w="38100" cap="sq">
            <a:solidFill>
              <a:schemeClr val="bg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5682180" y="5229200"/>
            <a:ext cx="105006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27</a:t>
            </a:r>
            <a:r>
              <a:rPr lang="it-IT" sz="1050" dirty="0" smtClean="0">
                <a:solidFill>
                  <a:srgbClr val="00467A"/>
                </a:solidFill>
              </a:rPr>
              <a:t>10 </a:t>
            </a:r>
            <a:r>
              <a:rPr lang="it-IT" sz="2000" dirty="0" smtClean="0">
                <a:solidFill>
                  <a:srgbClr val="00467A"/>
                </a:solidFill>
              </a:rPr>
              <a:t>27</a:t>
            </a:r>
            <a:r>
              <a:rPr lang="it-IT" sz="1050" dirty="0" smtClean="0">
                <a:solidFill>
                  <a:srgbClr val="00467A"/>
                </a:solidFill>
              </a:rPr>
              <a:t>10</a:t>
            </a:r>
            <a:endParaRPr lang="it-IT" sz="1050" dirty="0">
              <a:solidFill>
                <a:srgbClr val="00467A"/>
              </a:solidFill>
            </a:endParaRPr>
          </a:p>
        </p:txBody>
      </p:sp>
      <p:sp>
        <p:nvSpPr>
          <p:cNvPr id="33" name="Rettangolo 32"/>
          <p:cNvSpPr/>
          <p:nvPr/>
        </p:nvSpPr>
        <p:spPr>
          <a:xfrm>
            <a:off x="7164288" y="5229200"/>
            <a:ext cx="81306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←←</a:t>
            </a:r>
            <a:endParaRPr lang="it-IT" sz="2000" dirty="0">
              <a:solidFill>
                <a:srgbClr val="00467A"/>
              </a:solidFill>
            </a:endParaRPr>
          </a:p>
        </p:txBody>
      </p:sp>
      <p:cxnSp>
        <p:nvCxnSpPr>
          <p:cNvPr id="34" name="Connettore 2 33"/>
          <p:cNvCxnSpPr>
            <a:stCxn id="26" idx="3"/>
            <a:endCxn id="33" idx="1"/>
          </p:cNvCxnSpPr>
          <p:nvPr/>
        </p:nvCxnSpPr>
        <p:spPr>
          <a:xfrm>
            <a:off x="6732240" y="5481228"/>
            <a:ext cx="432048" cy="0"/>
          </a:xfrm>
          <a:prstGeom prst="straightConnector1">
            <a:avLst/>
          </a:prstGeom>
          <a:ln w="38100" cap="sq">
            <a:solidFill>
              <a:schemeClr val="bg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tangolo 38"/>
          <p:cNvSpPr/>
          <p:nvPr/>
        </p:nvSpPr>
        <p:spPr>
          <a:xfrm>
            <a:off x="2737904" y="5312561"/>
            <a:ext cx="1116124" cy="348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000" dirty="0">
              <a:solidFill>
                <a:srgbClr val="00467A"/>
              </a:solidFill>
            </a:endParaRPr>
          </a:p>
        </p:txBody>
      </p:sp>
      <p:sp>
        <p:nvSpPr>
          <p:cNvPr id="40" name="Rettangolo 39"/>
          <p:cNvSpPr/>
          <p:nvPr/>
        </p:nvSpPr>
        <p:spPr>
          <a:xfrm>
            <a:off x="3926788" y="5312561"/>
            <a:ext cx="1116124" cy="348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000" dirty="0">
              <a:solidFill>
                <a:srgbClr val="0046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666200"/>
      </p:ext>
    </p:extLst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7" grpId="0" animBg="1"/>
      <p:bldP spid="26" grpId="0" animBg="1"/>
      <p:bldP spid="33" grpId="0" animBg="1"/>
      <p:bldP spid="39" grpId="0" animBg="1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251520" y="1175974"/>
            <a:ext cx="871296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Inoltre, il programma memorizza l’</a:t>
            </a:r>
            <a:r>
              <a:rPr lang="it-IT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HashMap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dei caratteri e delle frequenze nel file ‘</a:t>
            </a:r>
            <a:r>
              <a:rPr lang="it-IT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freqcar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.!</a:t>
            </a:r>
            <a:r>
              <a:rPr lang="it-IT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txt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</a:p>
          <a:p>
            <a:endParaRPr lang="it-IT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 dal momento che il numero di bit potrebbe non essere un multiplo di 8, il programma include il salvataggio, all’interno del file, dei bit rimanenti, sotto forma di ‘-n’, e del numero di gruppi formati, </a:t>
            </a:r>
          </a:p>
          <a:p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ome ‘.m’.</a:t>
            </a:r>
          </a:p>
          <a:p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Freccia a sinistra 4">
            <a:hlinkClick r:id="" action="ppaction://hlinkshowjump?jump=previousslide"/>
          </p:cNvPr>
          <p:cNvSpPr/>
          <p:nvPr/>
        </p:nvSpPr>
        <p:spPr>
          <a:xfrm>
            <a:off x="7812360" y="6350864"/>
            <a:ext cx="504056" cy="380196"/>
          </a:xfrm>
          <a:prstGeom prst="leftArrow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Freccia in su 8">
            <a:hlinkClick r:id="rId2" action="ppaction://hlinksldjump"/>
          </p:cNvPr>
          <p:cNvSpPr/>
          <p:nvPr/>
        </p:nvSpPr>
        <p:spPr>
          <a:xfrm>
            <a:off x="125511" y="6355519"/>
            <a:ext cx="504056" cy="380196"/>
          </a:xfrm>
          <a:prstGeom prst="upArrow">
            <a:avLst>
              <a:gd name="adj1" fmla="val 100000"/>
              <a:gd name="adj2" fmla="val 50000"/>
            </a:avLst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85247"/>
            <a:ext cx="936104" cy="936104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-7394" y="514800"/>
            <a:ext cx="688365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CODICE DI COMPRESSIONE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8100392" y="514800"/>
            <a:ext cx="10415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Pag. 2 / 2</a:t>
            </a:r>
          </a:p>
        </p:txBody>
      </p:sp>
      <p:sp>
        <p:nvSpPr>
          <p:cNvPr id="10" name="Personalizzato 9">
            <a:hlinkClick r:id="" action="ppaction://hlinkshowjump?jump=endshow" highlightClick="1"/>
          </p:cNvPr>
          <p:cNvSpPr/>
          <p:nvPr/>
        </p:nvSpPr>
        <p:spPr>
          <a:xfrm>
            <a:off x="125511" y="93817"/>
            <a:ext cx="702073" cy="310847"/>
          </a:xfrm>
          <a:prstGeom prst="actionButtonBlank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ESCI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1259631" y="2283351"/>
            <a:ext cx="6192689" cy="1688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dirty="0" smtClean="0">
                <a:solidFill>
                  <a:srgbClr val="00467A"/>
                </a:solidFill>
              </a:rPr>
              <a:t>65 2</a:t>
            </a:r>
          </a:p>
          <a:p>
            <a:r>
              <a:rPr lang="it-IT" sz="1600" dirty="0" smtClean="0">
                <a:solidFill>
                  <a:srgbClr val="00467A"/>
                </a:solidFill>
              </a:rPr>
              <a:t>66 2</a:t>
            </a:r>
          </a:p>
          <a:p>
            <a:r>
              <a:rPr lang="it-IT" sz="1600" dirty="0" smtClean="0">
                <a:solidFill>
                  <a:srgbClr val="00467A"/>
                </a:solidFill>
              </a:rPr>
              <a:t>67 2</a:t>
            </a:r>
          </a:p>
          <a:p>
            <a:r>
              <a:rPr lang="it-IT" sz="1600" dirty="0" smtClean="0">
                <a:solidFill>
                  <a:srgbClr val="00467A"/>
                </a:solidFill>
              </a:rPr>
              <a:t>68 2 </a:t>
            </a:r>
          </a:p>
          <a:p>
            <a:r>
              <a:rPr lang="it-IT" sz="1600" dirty="0" smtClean="0">
                <a:solidFill>
                  <a:srgbClr val="00467A"/>
                </a:solidFill>
              </a:rPr>
              <a:t>.2</a:t>
            </a:r>
          </a:p>
          <a:p>
            <a:r>
              <a:rPr lang="it-IT" sz="1600" dirty="0" smtClean="0">
                <a:solidFill>
                  <a:srgbClr val="00467A"/>
                </a:solidFill>
              </a:rPr>
              <a:t>-0 </a:t>
            </a:r>
            <a:endParaRPr lang="it-IT" sz="1600" dirty="0">
              <a:solidFill>
                <a:srgbClr val="0046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787659"/>
      </p:ext>
    </p:extLst>
  </p:cSld>
  <p:clrMapOvr>
    <a:masterClrMapping/>
  </p:clrMapOvr>
  <p:transition spd="slow" advClick="0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ttangolo 90"/>
          <p:cNvSpPr/>
          <p:nvPr/>
        </p:nvSpPr>
        <p:spPr>
          <a:xfrm>
            <a:off x="620563" y="4797152"/>
            <a:ext cx="7839869" cy="10081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000" dirty="0">
              <a:solidFill>
                <a:srgbClr val="00467A"/>
              </a:solidFill>
            </a:endParaRPr>
          </a:p>
        </p:txBody>
      </p:sp>
      <p:sp>
        <p:nvSpPr>
          <p:cNvPr id="4" name="Freccia a destra 3">
            <a:hlinkClick r:id="" action="ppaction://hlinkshowjump?jump=nextslide"/>
          </p:cNvPr>
          <p:cNvSpPr/>
          <p:nvPr/>
        </p:nvSpPr>
        <p:spPr>
          <a:xfrm>
            <a:off x="8460432" y="6350864"/>
            <a:ext cx="504056" cy="380196"/>
          </a:xfrm>
          <a:prstGeom prst="rightArrow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Freccia in su 8">
            <a:hlinkClick r:id="rId2" action="ppaction://hlinksldjump"/>
          </p:cNvPr>
          <p:cNvSpPr/>
          <p:nvPr/>
        </p:nvSpPr>
        <p:spPr>
          <a:xfrm>
            <a:off x="125511" y="6355519"/>
            <a:ext cx="504056" cy="380196"/>
          </a:xfrm>
          <a:prstGeom prst="upArrow">
            <a:avLst>
              <a:gd name="adj1" fmla="val 100000"/>
              <a:gd name="adj2" fmla="val 50000"/>
            </a:avLst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85247"/>
            <a:ext cx="936104" cy="936104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-7394" y="514800"/>
            <a:ext cx="688365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CODICE DI DECOMPRESSIONE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8100392" y="514800"/>
            <a:ext cx="10415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Pag. 1 / 2</a:t>
            </a:r>
          </a:p>
        </p:txBody>
      </p:sp>
      <p:sp>
        <p:nvSpPr>
          <p:cNvPr id="10" name="Personalizzato 9">
            <a:hlinkClick r:id="" action="ppaction://hlinkshowjump?jump=endshow" highlightClick="1"/>
          </p:cNvPr>
          <p:cNvSpPr/>
          <p:nvPr/>
        </p:nvSpPr>
        <p:spPr>
          <a:xfrm>
            <a:off x="125511" y="93817"/>
            <a:ext cx="702073" cy="310847"/>
          </a:xfrm>
          <a:prstGeom prst="actionButtonBlank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ESCI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241513" y="1268760"/>
            <a:ext cx="87129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decompressione è il procedimento inverso alla compressione.</a:t>
            </a:r>
          </a:p>
          <a:p>
            <a:endParaRPr lang="it-IT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programma crea l’albero binario partendo dal file ‘</a:t>
            </a:r>
            <a:r>
              <a:rPr lang="it-IT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freqcar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.!</a:t>
            </a:r>
            <a:r>
              <a:rPr lang="it-IT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txt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’. Salva, inoltre, un nuovo </a:t>
            </a:r>
            <a:r>
              <a:rPr lang="it-IT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HashMap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simile al precedente, contenente però, non più il carattere e il codice binario, ma codice binario e carattere.</a:t>
            </a:r>
          </a:p>
        </p:txBody>
      </p:sp>
      <p:sp>
        <p:nvSpPr>
          <p:cNvPr id="45" name="Rettangolo 44"/>
          <p:cNvSpPr/>
          <p:nvPr/>
        </p:nvSpPr>
        <p:spPr>
          <a:xfrm>
            <a:off x="6821896" y="5049180"/>
            <a:ext cx="144000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D – 11</a:t>
            </a:r>
            <a:endParaRPr lang="it-IT" sz="2000" dirty="0">
              <a:solidFill>
                <a:srgbClr val="00467A"/>
              </a:solidFill>
            </a:endParaRPr>
          </a:p>
        </p:txBody>
      </p:sp>
      <p:sp>
        <p:nvSpPr>
          <p:cNvPr id="47" name="Rettangolo 46"/>
          <p:cNvSpPr/>
          <p:nvPr/>
        </p:nvSpPr>
        <p:spPr>
          <a:xfrm>
            <a:off x="4800900" y="5042473"/>
            <a:ext cx="144000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C – 10</a:t>
            </a:r>
            <a:endParaRPr lang="it-IT" sz="1050" dirty="0">
              <a:solidFill>
                <a:srgbClr val="00467A"/>
              </a:solidFill>
            </a:endParaRPr>
          </a:p>
        </p:txBody>
      </p:sp>
      <p:sp>
        <p:nvSpPr>
          <p:cNvPr id="52" name="Rettangolo 51"/>
          <p:cNvSpPr/>
          <p:nvPr/>
        </p:nvSpPr>
        <p:spPr>
          <a:xfrm>
            <a:off x="773583" y="5042473"/>
            <a:ext cx="144000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A – 00</a:t>
            </a:r>
          </a:p>
        </p:txBody>
      </p:sp>
      <p:sp>
        <p:nvSpPr>
          <p:cNvPr id="53" name="Rettangolo 52"/>
          <p:cNvSpPr/>
          <p:nvPr/>
        </p:nvSpPr>
        <p:spPr>
          <a:xfrm>
            <a:off x="2796368" y="5049180"/>
            <a:ext cx="144000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B – 01</a:t>
            </a:r>
            <a:endParaRPr lang="it-IT" sz="1050" dirty="0">
              <a:solidFill>
                <a:srgbClr val="0046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771681"/>
      </p:ext>
    </p:extLst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45" grpId="0" uiExpand="1" build="p" animBg="1"/>
      <p:bldP spid="47" grpId="0" uiExpand="1" build="p" animBg="1"/>
      <p:bldP spid="52" grpId="0" uiExpand="1" build="p" animBg="1"/>
      <p:bldP spid="53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ccia a sinistra 4">
            <a:hlinkClick r:id="" action="ppaction://hlinkshowjump?jump=previousslide"/>
          </p:cNvPr>
          <p:cNvSpPr/>
          <p:nvPr/>
        </p:nvSpPr>
        <p:spPr>
          <a:xfrm>
            <a:off x="7812360" y="6350864"/>
            <a:ext cx="504056" cy="380196"/>
          </a:xfrm>
          <a:prstGeom prst="leftArrow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Freccia in su 8">
            <a:hlinkClick r:id="rId2" action="ppaction://hlinksldjump"/>
          </p:cNvPr>
          <p:cNvSpPr/>
          <p:nvPr/>
        </p:nvSpPr>
        <p:spPr>
          <a:xfrm>
            <a:off x="125511" y="6355519"/>
            <a:ext cx="504056" cy="380196"/>
          </a:xfrm>
          <a:prstGeom prst="upArrow">
            <a:avLst>
              <a:gd name="adj1" fmla="val 100000"/>
              <a:gd name="adj2" fmla="val 50000"/>
            </a:avLst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85247"/>
            <a:ext cx="936104" cy="936104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-7394" y="514800"/>
            <a:ext cx="688365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CODICE DI DECOMPRESSIONE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8100392" y="514800"/>
            <a:ext cx="10415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Pag. 2 / 2</a:t>
            </a:r>
          </a:p>
        </p:txBody>
      </p:sp>
      <p:sp>
        <p:nvSpPr>
          <p:cNvPr id="10" name="Personalizzato 9">
            <a:hlinkClick r:id="" action="ppaction://hlinkshowjump?jump=endshow" highlightClick="1"/>
          </p:cNvPr>
          <p:cNvSpPr/>
          <p:nvPr/>
        </p:nvSpPr>
        <p:spPr>
          <a:xfrm>
            <a:off x="125511" y="93817"/>
            <a:ext cx="702073" cy="310847"/>
          </a:xfrm>
          <a:prstGeom prst="actionButtonBlank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ESCI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251524" y="1412776"/>
            <a:ext cx="87129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Quindi, ogni carattere del file compresso viene convertito in numero decimale, e successivamente in codice binario.</a:t>
            </a:r>
          </a:p>
          <a:p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Infine, sostituisce ogni carattere dell’</a:t>
            </a:r>
            <a:r>
              <a:rPr lang="it-IT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HashMap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nel file decompresso.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6809792" y="4381950"/>
            <a:ext cx="148112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ABCDABCD</a:t>
            </a:r>
            <a:endParaRPr lang="it-IT" sz="2000" dirty="0">
              <a:solidFill>
                <a:srgbClr val="00467A"/>
              </a:solidFill>
            </a:endParaRPr>
          </a:p>
        </p:txBody>
      </p:sp>
      <p:cxnSp>
        <p:nvCxnSpPr>
          <p:cNvPr id="16" name="Connettore 2 15"/>
          <p:cNvCxnSpPr>
            <a:stCxn id="22" idx="3"/>
            <a:endCxn id="23" idx="1"/>
          </p:cNvCxnSpPr>
          <p:nvPr/>
        </p:nvCxnSpPr>
        <p:spPr>
          <a:xfrm>
            <a:off x="1669865" y="4617132"/>
            <a:ext cx="523923" cy="0"/>
          </a:xfrm>
          <a:prstGeom prst="straightConnector1">
            <a:avLst/>
          </a:prstGeom>
          <a:ln w="38100" cap="sq">
            <a:solidFill>
              <a:schemeClr val="bg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/>
          <p:cNvSpPr/>
          <p:nvPr/>
        </p:nvSpPr>
        <p:spPr>
          <a:xfrm>
            <a:off x="3724866" y="4367875"/>
            <a:ext cx="2640621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00011011  00011011</a:t>
            </a:r>
            <a:endParaRPr lang="it-IT" sz="1050" dirty="0">
              <a:solidFill>
                <a:srgbClr val="00467A"/>
              </a:solidFill>
            </a:endParaRPr>
          </a:p>
        </p:txBody>
      </p:sp>
      <p:cxnSp>
        <p:nvCxnSpPr>
          <p:cNvPr id="18" name="Connettore 2 17"/>
          <p:cNvCxnSpPr>
            <a:stCxn id="17" idx="3"/>
            <a:endCxn id="12" idx="1"/>
          </p:cNvCxnSpPr>
          <p:nvPr/>
        </p:nvCxnSpPr>
        <p:spPr>
          <a:xfrm>
            <a:off x="6365487" y="4619903"/>
            <a:ext cx="444305" cy="14075"/>
          </a:xfrm>
          <a:prstGeom prst="straightConnector1">
            <a:avLst/>
          </a:prstGeom>
          <a:ln w="38100" cap="sq">
            <a:solidFill>
              <a:schemeClr val="bg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stCxn id="23" idx="3"/>
            <a:endCxn id="17" idx="1"/>
          </p:cNvCxnSpPr>
          <p:nvPr/>
        </p:nvCxnSpPr>
        <p:spPr>
          <a:xfrm>
            <a:off x="3243848" y="4617132"/>
            <a:ext cx="481018" cy="2771"/>
          </a:xfrm>
          <a:prstGeom prst="straightConnector1">
            <a:avLst/>
          </a:prstGeom>
          <a:ln w="38100" cap="sq">
            <a:solidFill>
              <a:schemeClr val="bg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/>
          <p:cNvSpPr/>
          <p:nvPr/>
        </p:nvSpPr>
        <p:spPr>
          <a:xfrm>
            <a:off x="3893691" y="4452707"/>
            <a:ext cx="1116124" cy="348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000" dirty="0">
              <a:solidFill>
                <a:srgbClr val="00467A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5045818" y="4450080"/>
            <a:ext cx="1135525" cy="358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000" dirty="0">
              <a:solidFill>
                <a:srgbClr val="00467A"/>
              </a:solidFill>
            </a:endParaRPr>
          </a:p>
        </p:txBody>
      </p:sp>
      <p:sp>
        <p:nvSpPr>
          <p:cNvPr id="22" name="Rettangolo 21"/>
          <p:cNvSpPr/>
          <p:nvPr/>
        </p:nvSpPr>
        <p:spPr>
          <a:xfrm>
            <a:off x="856803" y="4365104"/>
            <a:ext cx="81306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←←</a:t>
            </a:r>
            <a:endParaRPr lang="it-IT" sz="2000" dirty="0">
              <a:solidFill>
                <a:srgbClr val="00467A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2193788" y="4365104"/>
            <a:ext cx="105006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27</a:t>
            </a:r>
            <a:r>
              <a:rPr lang="it-IT" sz="1050" dirty="0" smtClean="0">
                <a:solidFill>
                  <a:srgbClr val="00467A"/>
                </a:solidFill>
              </a:rPr>
              <a:t>10 </a:t>
            </a:r>
            <a:r>
              <a:rPr lang="it-IT" sz="2000" dirty="0" smtClean="0">
                <a:solidFill>
                  <a:srgbClr val="00467A"/>
                </a:solidFill>
              </a:rPr>
              <a:t>27</a:t>
            </a:r>
            <a:r>
              <a:rPr lang="it-IT" sz="1050" dirty="0" smtClean="0">
                <a:solidFill>
                  <a:srgbClr val="00467A"/>
                </a:solidFill>
              </a:rPr>
              <a:t>10</a:t>
            </a:r>
            <a:endParaRPr lang="it-IT" sz="1050" dirty="0">
              <a:solidFill>
                <a:srgbClr val="0046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674772"/>
      </p:ext>
    </p:extLst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2" grpId="0" animBg="1"/>
      <p:bldP spid="17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ccia in su 8">
            <a:hlinkClick r:id="rId2" action="ppaction://hlinksldjump"/>
          </p:cNvPr>
          <p:cNvSpPr/>
          <p:nvPr/>
        </p:nvSpPr>
        <p:spPr>
          <a:xfrm>
            <a:off x="125511" y="6355519"/>
            <a:ext cx="504056" cy="380196"/>
          </a:xfrm>
          <a:prstGeom prst="upArrow">
            <a:avLst>
              <a:gd name="adj1" fmla="val 100000"/>
              <a:gd name="adj2" fmla="val 50000"/>
            </a:avLst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85247"/>
            <a:ext cx="936104" cy="936104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-7394" y="514800"/>
            <a:ext cx="688365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 (INTERFACCIA GRAFICA UTENTE)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8100392" y="514800"/>
            <a:ext cx="10415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Pag. 1 / 1</a:t>
            </a:r>
          </a:p>
        </p:txBody>
      </p:sp>
      <p:sp>
        <p:nvSpPr>
          <p:cNvPr id="10" name="Personalizzato 9">
            <a:hlinkClick r:id="" action="ppaction://hlinkshowjump?jump=endshow" highlightClick="1"/>
          </p:cNvPr>
          <p:cNvSpPr/>
          <p:nvPr/>
        </p:nvSpPr>
        <p:spPr>
          <a:xfrm>
            <a:off x="125511" y="93817"/>
            <a:ext cx="702073" cy="310847"/>
          </a:xfrm>
          <a:prstGeom prst="actionButtonBlank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ESCI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251524" y="1196752"/>
            <a:ext cx="871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rendere il programma più accessibile all’utenza, è stata implementata un’interfaccia grafica più </a:t>
            </a:r>
            <a:r>
              <a:rPr lang="it-IT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user-friendly</a:t>
            </a:r>
            <a:r>
              <a:rPr lang="it-IT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 intuitiva per mezzo di pulsanti e caselle di testo.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7" y="2377568"/>
            <a:ext cx="5768956" cy="2707615"/>
          </a:xfrm>
          <a:prstGeom prst="rect">
            <a:avLst/>
          </a:prstGeom>
        </p:spPr>
      </p:pic>
      <p:sp>
        <p:nvSpPr>
          <p:cNvPr id="24" name="CasellaDiTesto 23"/>
          <p:cNvSpPr txBox="1"/>
          <p:nvPr/>
        </p:nvSpPr>
        <p:spPr>
          <a:xfrm>
            <a:off x="6372200" y="2387965"/>
            <a:ext cx="24932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È presente anche una progress bar che indica la percentuale di completamento della compressione o della decompressione.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377539" y="5229200"/>
            <a:ext cx="871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il file scelto ha anche un file ‘file_compresso.txt’, il pulsante </a:t>
            </a:r>
            <a:r>
              <a:rPr lang="it-IT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DECOMPRIMI FILE </a:t>
            </a:r>
            <a:r>
              <a:rPr lang="it-IT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viene abilitato; altrimenti viene abilitato solamente il bottone </a:t>
            </a:r>
            <a:r>
              <a:rPr lang="it-IT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COMPRIMI FILE</a:t>
            </a:r>
            <a:r>
              <a:rPr lang="it-IT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6056855"/>
      </p:ext>
    </p:extLst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destra 3">
            <a:hlinkClick r:id="" action="ppaction://hlinkshowjump?jump=nextslide"/>
          </p:cNvPr>
          <p:cNvSpPr/>
          <p:nvPr/>
        </p:nvSpPr>
        <p:spPr>
          <a:xfrm>
            <a:off x="8460432" y="6350864"/>
            <a:ext cx="504056" cy="380196"/>
          </a:xfrm>
          <a:prstGeom prst="rightArrow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Freccia in su 9">
            <a:hlinkClick r:id="rId2" action="ppaction://hlinksldjump"/>
          </p:cNvPr>
          <p:cNvSpPr/>
          <p:nvPr/>
        </p:nvSpPr>
        <p:spPr>
          <a:xfrm>
            <a:off x="125511" y="6355519"/>
            <a:ext cx="504056" cy="380196"/>
          </a:xfrm>
          <a:prstGeom prst="upArrow">
            <a:avLst>
              <a:gd name="adj1" fmla="val 100000"/>
              <a:gd name="adj2" fmla="val 50000"/>
            </a:avLst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85247"/>
            <a:ext cx="936104" cy="936104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-7394" y="514800"/>
            <a:ext cx="688365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HUFFMAN’S ALGORITHM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8100392" y="514800"/>
            <a:ext cx="10415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Pag. 1 / </a:t>
            </a:r>
            <a:r>
              <a:rPr lang="it-IT" sz="1200" dirty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it-IT" sz="1200" dirty="0" smtClean="0">
              <a:solidFill>
                <a:srgbClr val="0046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240702" y="1229939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Huffman’s</a:t>
            </a:r>
            <a:r>
              <a:rPr lang="it-I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it-I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takes</a:t>
            </a:r>
            <a:r>
              <a:rPr lang="it-I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</a:t>
            </a:r>
            <a:r>
              <a:rPr lang="it-I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it-I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it-I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David A. </a:t>
            </a:r>
            <a:r>
              <a:rPr lang="it-IT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Huffman</a:t>
            </a:r>
            <a:r>
              <a:rPr lang="it-I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it-IT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pioneer</a:t>
            </a:r>
            <a:r>
              <a:rPr lang="it-I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computer science </a:t>
            </a:r>
            <a:r>
              <a:rPr lang="it-IT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lang="it-I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developed</a:t>
            </a:r>
            <a:r>
              <a:rPr lang="it-I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it-IT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it-I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for lossless data compression. The algorithm’s passages are: </a:t>
            </a:r>
            <a:endParaRPr lang="it-IT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hlinkClick r:id="rId5" action="ppaction://hlinksldjump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1619673" y="2569096"/>
            <a:ext cx="5868651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rgbClr val="00467A"/>
                </a:solidFill>
              </a:rPr>
              <a:t>Calculate</a:t>
            </a:r>
            <a:r>
              <a:rPr lang="it-IT" sz="2000" dirty="0">
                <a:solidFill>
                  <a:srgbClr val="00467A"/>
                </a:solidFill>
              </a:rPr>
              <a:t> the </a:t>
            </a:r>
            <a:r>
              <a:rPr lang="it-IT" sz="2000" dirty="0" err="1">
                <a:solidFill>
                  <a:srgbClr val="00467A"/>
                </a:solidFill>
              </a:rPr>
              <a:t>frequency</a:t>
            </a:r>
            <a:r>
              <a:rPr lang="it-IT" sz="2000" dirty="0">
                <a:solidFill>
                  <a:srgbClr val="00467A"/>
                </a:solidFill>
              </a:rPr>
              <a:t> of </a:t>
            </a:r>
            <a:r>
              <a:rPr lang="it-IT" sz="2000" dirty="0" err="1">
                <a:solidFill>
                  <a:srgbClr val="00467A"/>
                </a:solidFill>
              </a:rPr>
              <a:t>each</a:t>
            </a:r>
            <a:r>
              <a:rPr lang="it-IT" sz="2000" dirty="0">
                <a:solidFill>
                  <a:srgbClr val="00467A"/>
                </a:solidFill>
              </a:rPr>
              <a:t> </a:t>
            </a:r>
            <a:r>
              <a:rPr lang="it-IT" sz="2000" dirty="0" err="1">
                <a:solidFill>
                  <a:srgbClr val="00467A"/>
                </a:solidFill>
              </a:rPr>
              <a:t>symbol</a:t>
            </a:r>
            <a:r>
              <a:rPr lang="it-IT" sz="2000" dirty="0">
                <a:solidFill>
                  <a:srgbClr val="00467A"/>
                </a:solidFill>
              </a:rPr>
              <a:t> from a text file 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1619673" y="3652462"/>
            <a:ext cx="5868651" cy="7126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00467A"/>
                </a:solidFill>
              </a:rPr>
              <a:t>Put in </a:t>
            </a:r>
            <a:r>
              <a:rPr lang="it-IT" sz="2000" dirty="0" err="1">
                <a:solidFill>
                  <a:srgbClr val="00467A"/>
                </a:solidFill>
              </a:rPr>
              <a:t>ascending</a:t>
            </a:r>
            <a:r>
              <a:rPr lang="it-IT" sz="2000" dirty="0">
                <a:solidFill>
                  <a:srgbClr val="00467A"/>
                </a:solidFill>
              </a:rPr>
              <a:t> </a:t>
            </a:r>
            <a:r>
              <a:rPr lang="it-IT" sz="2000" dirty="0" err="1">
                <a:solidFill>
                  <a:srgbClr val="00467A"/>
                </a:solidFill>
              </a:rPr>
              <a:t>order</a:t>
            </a:r>
            <a:r>
              <a:rPr lang="it-IT" sz="2000" dirty="0">
                <a:solidFill>
                  <a:srgbClr val="00467A"/>
                </a:solidFill>
              </a:rPr>
              <a:t> the </a:t>
            </a:r>
            <a:r>
              <a:rPr lang="it-IT" sz="2000" dirty="0" err="1">
                <a:solidFill>
                  <a:srgbClr val="00467A"/>
                </a:solidFill>
              </a:rPr>
              <a:t>symbols</a:t>
            </a:r>
            <a:r>
              <a:rPr lang="it-IT" sz="2000" dirty="0">
                <a:solidFill>
                  <a:srgbClr val="00467A"/>
                </a:solidFill>
              </a:rPr>
              <a:t> </a:t>
            </a:r>
            <a:r>
              <a:rPr lang="it-IT" sz="2000" dirty="0" err="1">
                <a:solidFill>
                  <a:srgbClr val="00467A"/>
                </a:solidFill>
              </a:rPr>
              <a:t>according</a:t>
            </a:r>
            <a:r>
              <a:rPr lang="it-IT" sz="2000" dirty="0">
                <a:solidFill>
                  <a:srgbClr val="00467A"/>
                </a:solidFill>
              </a:rPr>
              <a:t> to </a:t>
            </a:r>
            <a:r>
              <a:rPr lang="it-IT" sz="2000" dirty="0" err="1">
                <a:solidFill>
                  <a:srgbClr val="00467A"/>
                </a:solidFill>
              </a:rPr>
              <a:t>their</a:t>
            </a:r>
            <a:r>
              <a:rPr lang="it-IT" sz="2000" dirty="0">
                <a:solidFill>
                  <a:srgbClr val="00467A"/>
                </a:solidFill>
              </a:rPr>
              <a:t> </a:t>
            </a:r>
            <a:r>
              <a:rPr lang="it-IT" sz="2000" dirty="0" err="1">
                <a:solidFill>
                  <a:srgbClr val="00467A"/>
                </a:solidFill>
              </a:rPr>
              <a:t>frequency</a:t>
            </a:r>
            <a:endParaRPr lang="it-IT" sz="2000" dirty="0">
              <a:solidFill>
                <a:srgbClr val="00467A"/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1619673" y="4660574"/>
            <a:ext cx="5868651" cy="7126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rgbClr val="00467A"/>
                </a:solidFill>
              </a:rPr>
              <a:t>Gather</a:t>
            </a:r>
            <a:r>
              <a:rPr lang="it-IT" sz="2000" dirty="0">
                <a:solidFill>
                  <a:srgbClr val="00467A"/>
                </a:solidFill>
              </a:rPr>
              <a:t> the first </a:t>
            </a:r>
            <a:r>
              <a:rPr lang="it-IT" sz="2000" dirty="0" err="1">
                <a:solidFill>
                  <a:srgbClr val="00467A"/>
                </a:solidFill>
              </a:rPr>
              <a:t>two</a:t>
            </a:r>
            <a:r>
              <a:rPr lang="it-IT" sz="2000" dirty="0">
                <a:solidFill>
                  <a:srgbClr val="00467A"/>
                </a:solidFill>
              </a:rPr>
              <a:t> </a:t>
            </a:r>
            <a:r>
              <a:rPr lang="it-IT" sz="2000" dirty="0" err="1">
                <a:solidFill>
                  <a:srgbClr val="00467A"/>
                </a:solidFill>
              </a:rPr>
              <a:t>symbols</a:t>
            </a:r>
            <a:r>
              <a:rPr lang="it-IT" sz="2000" dirty="0">
                <a:solidFill>
                  <a:srgbClr val="00467A"/>
                </a:solidFill>
              </a:rPr>
              <a:t> in just </a:t>
            </a:r>
            <a:r>
              <a:rPr lang="it-IT" sz="2000" dirty="0" err="1">
                <a:solidFill>
                  <a:srgbClr val="00467A"/>
                </a:solidFill>
              </a:rPr>
              <a:t>one</a:t>
            </a:r>
            <a:r>
              <a:rPr lang="it-IT" sz="2000" dirty="0">
                <a:solidFill>
                  <a:srgbClr val="00467A"/>
                </a:solidFill>
              </a:rPr>
              <a:t> </a:t>
            </a:r>
            <a:r>
              <a:rPr lang="it-IT" sz="2000" dirty="0" err="1">
                <a:solidFill>
                  <a:srgbClr val="00467A"/>
                </a:solidFill>
              </a:rPr>
              <a:t>node</a:t>
            </a:r>
            <a:endParaRPr lang="it-IT" sz="2000" dirty="0">
              <a:solidFill>
                <a:srgbClr val="00467A"/>
              </a:solidFill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1619673" y="5672810"/>
            <a:ext cx="5868651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00467A"/>
                </a:solidFill>
              </a:rPr>
              <a:t>Create the </a:t>
            </a:r>
            <a:r>
              <a:rPr lang="it-IT" sz="2000" dirty="0" err="1">
                <a:solidFill>
                  <a:srgbClr val="00467A"/>
                </a:solidFill>
              </a:rPr>
              <a:t>binary</a:t>
            </a:r>
            <a:r>
              <a:rPr lang="it-IT" sz="2000" dirty="0">
                <a:solidFill>
                  <a:srgbClr val="00467A"/>
                </a:solidFill>
              </a:rPr>
              <a:t> </a:t>
            </a:r>
            <a:r>
              <a:rPr lang="it-IT" sz="2000" dirty="0" err="1">
                <a:solidFill>
                  <a:srgbClr val="00467A"/>
                </a:solidFill>
              </a:rPr>
              <a:t>tree</a:t>
            </a:r>
            <a:r>
              <a:rPr lang="it-IT" sz="2000" dirty="0">
                <a:solidFill>
                  <a:srgbClr val="00467A"/>
                </a:solidFill>
              </a:rPr>
              <a:t> and the </a:t>
            </a:r>
            <a:r>
              <a:rPr lang="it-IT" sz="2000" dirty="0" err="1">
                <a:solidFill>
                  <a:srgbClr val="00467A"/>
                </a:solidFill>
              </a:rPr>
              <a:t>binary</a:t>
            </a:r>
            <a:r>
              <a:rPr lang="it-IT" sz="2000" dirty="0">
                <a:solidFill>
                  <a:srgbClr val="00467A"/>
                </a:solidFill>
              </a:rPr>
              <a:t> code for </a:t>
            </a:r>
            <a:r>
              <a:rPr lang="it-IT" sz="2000" dirty="0" err="1">
                <a:solidFill>
                  <a:srgbClr val="00467A"/>
                </a:solidFill>
              </a:rPr>
              <a:t>each</a:t>
            </a:r>
            <a:r>
              <a:rPr lang="it-IT" sz="2000" dirty="0">
                <a:solidFill>
                  <a:srgbClr val="00467A"/>
                </a:solidFill>
              </a:rPr>
              <a:t> </a:t>
            </a:r>
            <a:r>
              <a:rPr lang="it-IT" sz="2000" dirty="0" err="1">
                <a:solidFill>
                  <a:srgbClr val="00467A"/>
                </a:solidFill>
              </a:rPr>
              <a:t>symbol</a:t>
            </a:r>
            <a:endParaRPr lang="it-IT" sz="2000" dirty="0">
              <a:solidFill>
                <a:srgbClr val="00467A"/>
              </a:solidFill>
            </a:endParaRPr>
          </a:p>
        </p:txBody>
      </p:sp>
      <p:cxnSp>
        <p:nvCxnSpPr>
          <p:cNvPr id="18" name="Connettore 2 17"/>
          <p:cNvCxnSpPr>
            <a:stCxn id="7" idx="2"/>
            <a:endCxn id="15" idx="0"/>
          </p:cNvCxnSpPr>
          <p:nvPr/>
        </p:nvCxnSpPr>
        <p:spPr>
          <a:xfrm>
            <a:off x="4553999" y="3361184"/>
            <a:ext cx="0" cy="29127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stCxn id="15" idx="2"/>
            <a:endCxn id="16" idx="0"/>
          </p:cNvCxnSpPr>
          <p:nvPr/>
        </p:nvCxnSpPr>
        <p:spPr>
          <a:xfrm>
            <a:off x="4553999" y="4365104"/>
            <a:ext cx="0" cy="29547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4 20"/>
          <p:cNvCxnSpPr>
            <a:stCxn id="16" idx="3"/>
            <a:endCxn id="15" idx="3"/>
          </p:cNvCxnSpPr>
          <p:nvPr/>
        </p:nvCxnSpPr>
        <p:spPr>
          <a:xfrm flipV="1">
            <a:off x="7488324" y="4008783"/>
            <a:ext cx="12700" cy="1008112"/>
          </a:xfrm>
          <a:prstGeom prst="bentConnector3">
            <a:avLst>
              <a:gd name="adj1" fmla="val 5228575"/>
            </a:avLst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16" idx="2"/>
          </p:cNvCxnSpPr>
          <p:nvPr/>
        </p:nvCxnSpPr>
        <p:spPr>
          <a:xfrm>
            <a:off x="4553999" y="5373216"/>
            <a:ext cx="0" cy="299594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ersonalizzato 49">
            <a:hlinkClick r:id="" action="ppaction://hlinkshowjump?jump=endshow" highlightClick="1"/>
          </p:cNvPr>
          <p:cNvSpPr/>
          <p:nvPr/>
        </p:nvSpPr>
        <p:spPr>
          <a:xfrm>
            <a:off x="125511" y="93817"/>
            <a:ext cx="702073" cy="310847"/>
          </a:xfrm>
          <a:prstGeom prst="actionButtonBlank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512071006"/>
      </p:ext>
    </p:extLst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7" grpId="0" animBg="1"/>
      <p:bldP spid="15" grpId="0" animBg="1"/>
      <p:bldP spid="16" grpId="0" animBg="1"/>
      <p:bldP spid="17" grpId="0" animBg="1"/>
      <p:bldP spid="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251520" y="1543610"/>
            <a:ext cx="87129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from a file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put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realized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‘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NodoAlberoBinario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it-IT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already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just the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increased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otherwise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new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added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list.</a:t>
            </a:r>
          </a:p>
        </p:txBody>
      </p:sp>
      <p:sp>
        <p:nvSpPr>
          <p:cNvPr id="24" name="Rettangolo 23"/>
          <p:cNvSpPr/>
          <p:nvPr/>
        </p:nvSpPr>
        <p:spPr>
          <a:xfrm>
            <a:off x="395736" y="3137307"/>
            <a:ext cx="4680321" cy="360000"/>
          </a:xfrm>
          <a:prstGeom prst="rect">
            <a:avLst/>
          </a:prstGeom>
          <a:solidFill>
            <a:schemeClr val="bg1"/>
          </a:solidFill>
          <a:ln w="57150">
            <a:solidFill>
              <a:srgbClr val="004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00467A"/>
                </a:solidFill>
              </a:rPr>
              <a:t>Data of Carattere </a:t>
            </a:r>
            <a:r>
              <a:rPr lang="it-IT" sz="2000" dirty="0" err="1">
                <a:solidFill>
                  <a:srgbClr val="00467A"/>
                </a:solidFill>
              </a:rPr>
              <a:t>type</a:t>
            </a:r>
            <a:endParaRPr lang="it-IT" sz="2000" dirty="0">
              <a:solidFill>
                <a:srgbClr val="00467A"/>
              </a:solidFill>
            </a:endParaRPr>
          </a:p>
        </p:txBody>
      </p:sp>
      <p:sp>
        <p:nvSpPr>
          <p:cNvPr id="5" name="Freccia a sinistra 4">
            <a:hlinkClick r:id="" action="ppaction://hlinkshowjump?jump=previousslide"/>
          </p:cNvPr>
          <p:cNvSpPr/>
          <p:nvPr/>
        </p:nvSpPr>
        <p:spPr>
          <a:xfrm>
            <a:off x="7812360" y="6350864"/>
            <a:ext cx="504056" cy="380196"/>
          </a:xfrm>
          <a:prstGeom prst="leftArrow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Freccia in su 9">
            <a:hlinkClick r:id="rId2" action="ppaction://hlinksldjump"/>
          </p:cNvPr>
          <p:cNvSpPr/>
          <p:nvPr/>
        </p:nvSpPr>
        <p:spPr>
          <a:xfrm>
            <a:off x="125511" y="6355519"/>
            <a:ext cx="504056" cy="380196"/>
          </a:xfrm>
          <a:prstGeom prst="upArrow">
            <a:avLst>
              <a:gd name="adj1" fmla="val 100000"/>
              <a:gd name="adj2" fmla="val 50000"/>
            </a:avLst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85247"/>
            <a:ext cx="936104" cy="936104"/>
          </a:xfrm>
          <a:prstGeom prst="rect">
            <a:avLst/>
          </a:prstGeom>
        </p:spPr>
      </p:pic>
      <p:sp>
        <p:nvSpPr>
          <p:cNvPr id="16" name="CasellaDiTesto 15"/>
          <p:cNvSpPr txBox="1"/>
          <p:nvPr/>
        </p:nvSpPr>
        <p:spPr>
          <a:xfrm>
            <a:off x="-7394" y="514800"/>
            <a:ext cx="688365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HUFFMAN’S ALGORITHM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8100392" y="514800"/>
            <a:ext cx="10415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Pag. 2 / 5</a:t>
            </a:r>
          </a:p>
        </p:txBody>
      </p:sp>
      <p:sp>
        <p:nvSpPr>
          <p:cNvPr id="9" name="Freccia a destra 8">
            <a:hlinkClick r:id="" action="ppaction://hlinkshowjump?jump=nextslide"/>
          </p:cNvPr>
          <p:cNvSpPr/>
          <p:nvPr/>
        </p:nvSpPr>
        <p:spPr>
          <a:xfrm>
            <a:off x="8460432" y="6350864"/>
            <a:ext cx="504056" cy="380196"/>
          </a:xfrm>
          <a:prstGeom prst="rightArrow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Personalizzato 11">
            <a:hlinkClick r:id="" action="ppaction://hlinkshowjump?jump=endshow" highlightClick="1"/>
          </p:cNvPr>
          <p:cNvSpPr/>
          <p:nvPr/>
        </p:nvSpPr>
        <p:spPr>
          <a:xfrm>
            <a:off x="125511" y="93817"/>
            <a:ext cx="702073" cy="310847"/>
          </a:xfrm>
          <a:prstGeom prst="actionButtonBlank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395736" y="3498051"/>
            <a:ext cx="1800000" cy="360000"/>
          </a:xfrm>
          <a:prstGeom prst="rect">
            <a:avLst/>
          </a:prstGeom>
          <a:solidFill>
            <a:schemeClr val="bg1"/>
          </a:solidFill>
          <a:ln w="57150">
            <a:solidFill>
              <a:srgbClr val="004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 smtClean="0">
                <a:solidFill>
                  <a:srgbClr val="00467A"/>
                </a:solidFill>
              </a:rPr>
              <a:t>Psx</a:t>
            </a:r>
            <a:endParaRPr lang="it-IT" sz="2000" dirty="0">
              <a:solidFill>
                <a:srgbClr val="00467A"/>
              </a:solidFill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2195736" y="3498051"/>
            <a:ext cx="2880321" cy="360000"/>
          </a:xfrm>
          <a:prstGeom prst="rect">
            <a:avLst/>
          </a:prstGeom>
          <a:solidFill>
            <a:schemeClr val="bg1"/>
          </a:solidFill>
          <a:ln w="57150">
            <a:solidFill>
              <a:srgbClr val="004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 smtClean="0">
                <a:solidFill>
                  <a:srgbClr val="00467A"/>
                </a:solidFill>
              </a:rPr>
              <a:t>Inf</a:t>
            </a:r>
            <a:endParaRPr lang="it-IT" sz="2000" dirty="0">
              <a:solidFill>
                <a:srgbClr val="00467A"/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6876256" y="3498051"/>
            <a:ext cx="1800000" cy="360000"/>
          </a:xfrm>
          <a:prstGeom prst="rect">
            <a:avLst/>
          </a:prstGeom>
          <a:solidFill>
            <a:schemeClr val="bg1"/>
          </a:solidFill>
          <a:ln w="57150">
            <a:solidFill>
              <a:srgbClr val="004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 smtClean="0">
                <a:solidFill>
                  <a:srgbClr val="00467A"/>
                </a:solidFill>
              </a:rPr>
              <a:t>Pdx</a:t>
            </a:r>
            <a:endParaRPr lang="it-IT" sz="2000" dirty="0">
              <a:solidFill>
                <a:srgbClr val="00467A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396072" y="3858051"/>
            <a:ext cx="4464296" cy="360000"/>
          </a:xfrm>
          <a:prstGeom prst="rect">
            <a:avLst/>
          </a:prstGeom>
          <a:solidFill>
            <a:schemeClr val="bg1"/>
          </a:solidFill>
          <a:ln w="57150">
            <a:solidFill>
              <a:srgbClr val="004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rgbClr val="00467A"/>
                </a:solidFill>
              </a:rPr>
              <a:t>Node’s</a:t>
            </a:r>
            <a:r>
              <a:rPr lang="it-IT" sz="2000" dirty="0">
                <a:solidFill>
                  <a:srgbClr val="00467A"/>
                </a:solidFill>
              </a:rPr>
              <a:t> </a:t>
            </a:r>
            <a:r>
              <a:rPr lang="it-IT" sz="2000" dirty="0" err="1">
                <a:solidFill>
                  <a:srgbClr val="00467A"/>
                </a:solidFill>
              </a:rPr>
              <a:t>left</a:t>
            </a:r>
            <a:r>
              <a:rPr lang="it-IT" sz="2000" dirty="0">
                <a:solidFill>
                  <a:srgbClr val="00467A"/>
                </a:solidFill>
              </a:rPr>
              <a:t> </a:t>
            </a:r>
            <a:r>
              <a:rPr lang="it-IT" sz="2000" dirty="0" err="1">
                <a:solidFill>
                  <a:srgbClr val="00467A"/>
                </a:solidFill>
              </a:rPr>
              <a:t>pointer</a:t>
            </a:r>
            <a:endParaRPr lang="it-IT" sz="2000" dirty="0">
              <a:solidFill>
                <a:srgbClr val="00467A"/>
              </a:solidFill>
            </a:endParaRPr>
          </a:p>
        </p:txBody>
      </p:sp>
      <p:sp>
        <p:nvSpPr>
          <p:cNvPr id="22" name="Rettangolo 21"/>
          <p:cNvSpPr/>
          <p:nvPr/>
        </p:nvSpPr>
        <p:spPr>
          <a:xfrm>
            <a:off x="4860032" y="3858051"/>
            <a:ext cx="3816224" cy="360000"/>
          </a:xfrm>
          <a:prstGeom prst="rect">
            <a:avLst/>
          </a:prstGeom>
          <a:solidFill>
            <a:schemeClr val="bg1"/>
          </a:solidFill>
          <a:ln w="57150">
            <a:solidFill>
              <a:srgbClr val="004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rgbClr val="00467A"/>
                </a:solidFill>
              </a:rPr>
              <a:t>Node’s</a:t>
            </a:r>
            <a:r>
              <a:rPr lang="it-IT" sz="2000" dirty="0">
                <a:solidFill>
                  <a:srgbClr val="00467A"/>
                </a:solidFill>
              </a:rPr>
              <a:t> </a:t>
            </a:r>
            <a:r>
              <a:rPr lang="it-IT" sz="2000" dirty="0" smtClean="0">
                <a:solidFill>
                  <a:srgbClr val="00467A"/>
                </a:solidFill>
              </a:rPr>
              <a:t>right </a:t>
            </a:r>
            <a:r>
              <a:rPr lang="it-IT" sz="2000" dirty="0" err="1" smtClean="0">
                <a:solidFill>
                  <a:srgbClr val="00467A"/>
                </a:solidFill>
              </a:rPr>
              <a:t>pointer</a:t>
            </a:r>
            <a:endParaRPr lang="it-IT" sz="2000" dirty="0">
              <a:solidFill>
                <a:srgbClr val="00467A"/>
              </a:solidFill>
            </a:endParaRPr>
          </a:p>
        </p:txBody>
      </p:sp>
      <p:cxnSp>
        <p:nvCxnSpPr>
          <p:cNvPr id="6" name="Connettore 1 5"/>
          <p:cNvCxnSpPr/>
          <p:nvPr/>
        </p:nvCxnSpPr>
        <p:spPr>
          <a:xfrm>
            <a:off x="453600" y="3859200"/>
            <a:ext cx="1677600" cy="0"/>
          </a:xfrm>
          <a:prstGeom prst="line">
            <a:avLst/>
          </a:prstGeom>
          <a:ln w="5715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1 30"/>
          <p:cNvCxnSpPr/>
          <p:nvPr/>
        </p:nvCxnSpPr>
        <p:spPr>
          <a:xfrm>
            <a:off x="6933205" y="3858051"/>
            <a:ext cx="1684800" cy="0"/>
          </a:xfrm>
          <a:prstGeom prst="line">
            <a:avLst/>
          </a:prstGeom>
          <a:ln w="5715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1 31"/>
          <p:cNvCxnSpPr/>
          <p:nvPr/>
        </p:nvCxnSpPr>
        <p:spPr>
          <a:xfrm flipV="1">
            <a:off x="2268000" y="3484800"/>
            <a:ext cx="3326512" cy="744"/>
          </a:xfrm>
          <a:prstGeom prst="line">
            <a:avLst/>
          </a:prstGeom>
          <a:ln w="1016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5076256" y="3498051"/>
            <a:ext cx="1800000" cy="360000"/>
          </a:xfrm>
          <a:prstGeom prst="rect">
            <a:avLst/>
          </a:prstGeom>
          <a:solidFill>
            <a:schemeClr val="bg1"/>
          </a:solidFill>
          <a:ln w="57150">
            <a:solidFill>
              <a:srgbClr val="004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 smtClean="0">
                <a:solidFill>
                  <a:srgbClr val="00467A"/>
                </a:solidFill>
              </a:rPr>
              <a:t>Root</a:t>
            </a:r>
            <a:endParaRPr lang="it-IT" sz="2000" dirty="0">
              <a:solidFill>
                <a:srgbClr val="00467A"/>
              </a:solidFill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5076056" y="3137307"/>
            <a:ext cx="3600199" cy="360000"/>
          </a:xfrm>
          <a:prstGeom prst="rect">
            <a:avLst/>
          </a:prstGeom>
          <a:solidFill>
            <a:schemeClr val="bg1"/>
          </a:solidFill>
          <a:ln w="57150">
            <a:solidFill>
              <a:srgbClr val="004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rgbClr val="00467A"/>
                </a:solidFill>
              </a:rPr>
              <a:t>Root</a:t>
            </a:r>
            <a:r>
              <a:rPr lang="it-IT" sz="2000" dirty="0">
                <a:solidFill>
                  <a:srgbClr val="00467A"/>
                </a:solidFill>
              </a:rPr>
              <a:t> </a:t>
            </a:r>
            <a:r>
              <a:rPr lang="it-IT" sz="2000" dirty="0" err="1">
                <a:solidFill>
                  <a:srgbClr val="00467A"/>
                </a:solidFill>
              </a:rPr>
              <a:t>node</a:t>
            </a:r>
            <a:r>
              <a:rPr lang="it-IT" sz="2000" dirty="0">
                <a:solidFill>
                  <a:srgbClr val="00467A"/>
                </a:solidFill>
              </a:rPr>
              <a:t>/ </a:t>
            </a:r>
            <a:r>
              <a:rPr lang="it-IT" sz="2000" dirty="0" err="1">
                <a:solidFill>
                  <a:srgbClr val="00467A"/>
                </a:solidFill>
              </a:rPr>
              <a:t>Leaf</a:t>
            </a:r>
            <a:r>
              <a:rPr lang="it-IT" sz="2000" dirty="0">
                <a:solidFill>
                  <a:srgbClr val="00467A"/>
                </a:solidFill>
              </a:rPr>
              <a:t> </a:t>
            </a:r>
            <a:r>
              <a:rPr lang="it-IT" sz="2000" dirty="0" err="1">
                <a:solidFill>
                  <a:srgbClr val="00467A"/>
                </a:solidFill>
              </a:rPr>
              <a:t>node</a:t>
            </a:r>
            <a:endParaRPr lang="it-IT" sz="2000" dirty="0">
              <a:solidFill>
                <a:srgbClr val="00467A"/>
              </a:solidFill>
            </a:endParaRPr>
          </a:p>
        </p:txBody>
      </p:sp>
      <p:cxnSp>
        <p:nvCxnSpPr>
          <p:cNvPr id="34" name="Connettore 1 33"/>
          <p:cNvCxnSpPr/>
          <p:nvPr/>
        </p:nvCxnSpPr>
        <p:spPr>
          <a:xfrm flipV="1">
            <a:off x="5148000" y="3484800"/>
            <a:ext cx="1638000" cy="13995"/>
          </a:xfrm>
          <a:prstGeom prst="line">
            <a:avLst/>
          </a:prstGeom>
          <a:ln w="1016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766311"/>
      </p:ext>
    </p:extLst>
  </p:cSld>
  <p:clrMapOvr>
    <a:masterClrMapping/>
  </p:clrMapOvr>
  <p:transition spd="slow" advClick="0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ccia in su 9">
            <a:hlinkClick r:id="rId2" action="ppaction://hlinksldjump"/>
          </p:cNvPr>
          <p:cNvSpPr/>
          <p:nvPr/>
        </p:nvSpPr>
        <p:spPr>
          <a:xfrm>
            <a:off x="125511" y="6355519"/>
            <a:ext cx="504056" cy="380196"/>
          </a:xfrm>
          <a:prstGeom prst="upArrow">
            <a:avLst>
              <a:gd name="adj1" fmla="val 100000"/>
              <a:gd name="adj2" fmla="val 50000"/>
            </a:avLst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85247"/>
            <a:ext cx="936104" cy="936104"/>
          </a:xfrm>
          <a:prstGeom prst="rect">
            <a:avLst/>
          </a:prstGeom>
        </p:spPr>
      </p:pic>
      <p:sp>
        <p:nvSpPr>
          <p:cNvPr id="16" name="CasellaDiTesto 15"/>
          <p:cNvSpPr txBox="1"/>
          <p:nvPr/>
        </p:nvSpPr>
        <p:spPr>
          <a:xfrm>
            <a:off x="-7394" y="514800"/>
            <a:ext cx="688365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HUFFMAN’S ALGORITHM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8100392" y="514800"/>
            <a:ext cx="10415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Pag. 3 / 5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247463" y="1772816"/>
            <a:ext cx="87129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Implementing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classe,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put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ascending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the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refering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the ‘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‘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Collections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it-IT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necessary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specify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For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reason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written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‘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Override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‘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FrequenzaComparator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Freccia a sinistra 10">
            <a:hlinkClick r:id="" action="ppaction://hlinkshowjump?jump=previousslide"/>
          </p:cNvPr>
          <p:cNvSpPr/>
          <p:nvPr/>
        </p:nvSpPr>
        <p:spPr>
          <a:xfrm>
            <a:off x="7812360" y="6350864"/>
            <a:ext cx="504056" cy="380196"/>
          </a:xfrm>
          <a:prstGeom prst="leftArrow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Freccia a destra 11">
            <a:hlinkClick r:id="" action="ppaction://hlinkshowjump?jump=nextslide"/>
          </p:cNvPr>
          <p:cNvSpPr/>
          <p:nvPr/>
        </p:nvSpPr>
        <p:spPr>
          <a:xfrm>
            <a:off x="8460432" y="6350864"/>
            <a:ext cx="504056" cy="380196"/>
          </a:xfrm>
          <a:prstGeom prst="rightArrow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Personalizzato 12">
            <a:hlinkClick r:id="" action="ppaction://hlinkshowjump?jump=endshow" highlightClick="1"/>
          </p:cNvPr>
          <p:cNvSpPr/>
          <p:nvPr/>
        </p:nvSpPr>
        <p:spPr>
          <a:xfrm>
            <a:off x="125511" y="93817"/>
            <a:ext cx="702073" cy="310847"/>
          </a:xfrm>
          <a:prstGeom prst="actionButtonBlank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532474" y="1513057"/>
            <a:ext cx="7960327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import </a:t>
            </a:r>
            <a:r>
              <a:rPr lang="it-IT" sz="2000" dirty="0" err="1" smtClean="0">
                <a:solidFill>
                  <a:srgbClr val="00467A"/>
                </a:solidFill>
              </a:rPr>
              <a:t>java.util.Collections</a:t>
            </a:r>
            <a:r>
              <a:rPr lang="it-IT" sz="2000" dirty="0" smtClean="0">
                <a:solidFill>
                  <a:srgbClr val="00467A"/>
                </a:solidFill>
              </a:rPr>
              <a:t>;</a:t>
            </a:r>
            <a:endParaRPr lang="it-IT" sz="2000" dirty="0">
              <a:solidFill>
                <a:srgbClr val="0046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474896"/>
      </p:ext>
    </p:extLst>
  </p:cSld>
  <p:clrMapOvr>
    <a:masterClrMapping/>
  </p:clrMapOvr>
  <p:transition spd="slow" advClick="0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ccia in su 9">
            <a:hlinkClick r:id="rId2" action="ppaction://hlinksldjump"/>
          </p:cNvPr>
          <p:cNvSpPr/>
          <p:nvPr/>
        </p:nvSpPr>
        <p:spPr>
          <a:xfrm>
            <a:off x="125511" y="6355519"/>
            <a:ext cx="504056" cy="380196"/>
          </a:xfrm>
          <a:prstGeom prst="upArrow">
            <a:avLst>
              <a:gd name="adj1" fmla="val 100000"/>
              <a:gd name="adj2" fmla="val 50000"/>
            </a:avLst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85247"/>
            <a:ext cx="936104" cy="936104"/>
          </a:xfrm>
          <a:prstGeom prst="rect">
            <a:avLst/>
          </a:prstGeom>
        </p:spPr>
      </p:pic>
      <p:sp>
        <p:nvSpPr>
          <p:cNvPr id="16" name="CasellaDiTesto 15"/>
          <p:cNvSpPr txBox="1"/>
          <p:nvPr/>
        </p:nvSpPr>
        <p:spPr>
          <a:xfrm>
            <a:off x="-7394" y="514800"/>
            <a:ext cx="688365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HUFFMAN’S ALGORITHM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8100392" y="514800"/>
            <a:ext cx="10415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Pag. 4 / 5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234954" y="1678998"/>
            <a:ext cx="87129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an iterative </a:t>
            </a:r>
            <a:r>
              <a:rPr lang="it-IT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gather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first </a:t>
            </a:r>
            <a:r>
              <a:rPr lang="it-IT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it-IT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sum of </a:t>
            </a:r>
            <a:r>
              <a:rPr lang="it-IT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frequencies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it-IT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t-IT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ccia a sinistra 10">
            <a:hlinkClick r:id="" action="ppaction://hlinkshowjump?jump=previousslide"/>
          </p:cNvPr>
          <p:cNvSpPr/>
          <p:nvPr/>
        </p:nvSpPr>
        <p:spPr>
          <a:xfrm>
            <a:off x="7812360" y="6350864"/>
            <a:ext cx="504056" cy="380196"/>
          </a:xfrm>
          <a:prstGeom prst="leftArrow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Freccia a destra 11">
            <a:hlinkClick r:id="" action="ppaction://hlinkshowjump?jump=nextslide"/>
          </p:cNvPr>
          <p:cNvSpPr/>
          <p:nvPr/>
        </p:nvSpPr>
        <p:spPr>
          <a:xfrm>
            <a:off x="8460432" y="6350864"/>
            <a:ext cx="504056" cy="380196"/>
          </a:xfrm>
          <a:prstGeom prst="rightArrow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Personalizzato 12">
            <a:hlinkClick r:id="" action="ppaction://hlinkshowjump?jump=endshow" highlightClick="1"/>
          </p:cNvPr>
          <p:cNvSpPr/>
          <p:nvPr/>
        </p:nvSpPr>
        <p:spPr>
          <a:xfrm>
            <a:off x="125511" y="93817"/>
            <a:ext cx="702073" cy="310847"/>
          </a:xfrm>
          <a:prstGeom prst="actionButtonBlank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</p:txBody>
      </p:sp>
      <p:sp>
        <p:nvSpPr>
          <p:cNvPr id="23" name="Rettangolo 22"/>
          <p:cNvSpPr/>
          <p:nvPr/>
        </p:nvSpPr>
        <p:spPr>
          <a:xfrm>
            <a:off x="931539" y="4077072"/>
            <a:ext cx="132947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A – (a)</a:t>
            </a:r>
            <a:endParaRPr lang="it-IT" sz="2000" dirty="0">
              <a:solidFill>
                <a:srgbClr val="00467A"/>
              </a:solidFill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2738466" y="4077072"/>
            <a:ext cx="132947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B – (b)</a:t>
            </a:r>
            <a:endParaRPr lang="it-IT" sz="2000" dirty="0">
              <a:solidFill>
                <a:srgbClr val="00467A"/>
              </a:solidFill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4466658" y="4077072"/>
            <a:ext cx="132947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C – (c) </a:t>
            </a:r>
            <a:endParaRPr lang="it-IT" sz="2000" dirty="0">
              <a:solidFill>
                <a:srgbClr val="00467A"/>
              </a:solidFill>
            </a:endParaRPr>
          </a:p>
        </p:txBody>
      </p:sp>
      <p:sp>
        <p:nvSpPr>
          <p:cNvPr id="27" name="Rettangolo 26"/>
          <p:cNvSpPr/>
          <p:nvPr/>
        </p:nvSpPr>
        <p:spPr>
          <a:xfrm>
            <a:off x="6194850" y="4077072"/>
            <a:ext cx="132947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D – (d)</a:t>
            </a:r>
            <a:endParaRPr lang="it-IT" sz="2000" dirty="0">
              <a:solidFill>
                <a:srgbClr val="00467A"/>
              </a:solidFill>
            </a:endParaRPr>
          </a:p>
        </p:txBody>
      </p:sp>
      <p:cxnSp>
        <p:nvCxnSpPr>
          <p:cNvPr id="4" name="Connettore 2 3"/>
          <p:cNvCxnSpPr>
            <a:stCxn id="23" idx="3"/>
            <a:endCxn id="25" idx="1"/>
          </p:cNvCxnSpPr>
          <p:nvPr/>
        </p:nvCxnSpPr>
        <p:spPr>
          <a:xfrm>
            <a:off x="2261017" y="4329100"/>
            <a:ext cx="477449" cy="0"/>
          </a:xfrm>
          <a:prstGeom prst="straightConnector1">
            <a:avLst/>
          </a:prstGeom>
          <a:ln w="38100" cap="sq">
            <a:solidFill>
              <a:schemeClr val="bg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25" idx="3"/>
            <a:endCxn id="26" idx="1"/>
          </p:cNvCxnSpPr>
          <p:nvPr/>
        </p:nvCxnSpPr>
        <p:spPr>
          <a:xfrm>
            <a:off x="4067944" y="4329100"/>
            <a:ext cx="398714" cy="0"/>
          </a:xfrm>
          <a:prstGeom prst="straightConnector1">
            <a:avLst/>
          </a:prstGeom>
          <a:ln w="38100" cap="sq">
            <a:solidFill>
              <a:schemeClr val="bg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26" idx="3"/>
            <a:endCxn id="27" idx="1"/>
          </p:cNvCxnSpPr>
          <p:nvPr/>
        </p:nvCxnSpPr>
        <p:spPr>
          <a:xfrm>
            <a:off x="5796136" y="4329100"/>
            <a:ext cx="398714" cy="0"/>
          </a:xfrm>
          <a:prstGeom prst="straightConnector1">
            <a:avLst/>
          </a:prstGeom>
          <a:ln w="38100" cap="sq">
            <a:solidFill>
              <a:schemeClr val="bg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1 31"/>
          <p:cNvCxnSpPr/>
          <p:nvPr/>
        </p:nvCxnSpPr>
        <p:spPr>
          <a:xfrm>
            <a:off x="-252536" y="4005064"/>
            <a:ext cx="18000" cy="0"/>
          </a:xfrm>
          <a:prstGeom prst="line">
            <a:avLst/>
          </a:prstGeom>
          <a:ln w="38100" cap="rnd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tangolo 38"/>
          <p:cNvSpPr/>
          <p:nvPr/>
        </p:nvSpPr>
        <p:spPr>
          <a:xfrm>
            <a:off x="1835002" y="5661248"/>
            <a:ext cx="132947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 smtClean="0">
                <a:solidFill>
                  <a:srgbClr val="00467A"/>
                </a:solidFill>
              </a:rPr>
              <a:t>α</a:t>
            </a:r>
            <a:r>
              <a:rPr lang="it-IT" sz="2000" dirty="0" smtClean="0">
                <a:solidFill>
                  <a:srgbClr val="00467A"/>
                </a:solidFill>
              </a:rPr>
              <a:t> – (</a:t>
            </a:r>
            <a:r>
              <a:rPr lang="it-IT" sz="2000" dirty="0" err="1" smtClean="0">
                <a:solidFill>
                  <a:srgbClr val="00467A"/>
                </a:solidFill>
              </a:rPr>
              <a:t>a+b</a:t>
            </a:r>
            <a:r>
              <a:rPr lang="it-IT" sz="2000" dirty="0" smtClean="0">
                <a:solidFill>
                  <a:srgbClr val="00467A"/>
                </a:solidFill>
              </a:rPr>
              <a:t>)</a:t>
            </a:r>
            <a:endParaRPr lang="it-IT" sz="2000" dirty="0">
              <a:solidFill>
                <a:srgbClr val="00467A"/>
              </a:solidFill>
            </a:endParaRPr>
          </a:p>
        </p:txBody>
      </p:sp>
      <p:cxnSp>
        <p:nvCxnSpPr>
          <p:cNvPr id="45" name="Connettore 4 44"/>
          <p:cNvCxnSpPr>
            <a:stCxn id="23" idx="2"/>
            <a:endCxn id="39" idx="1"/>
          </p:cNvCxnSpPr>
          <p:nvPr/>
        </p:nvCxnSpPr>
        <p:spPr>
          <a:xfrm rot="16200000" flipH="1">
            <a:off x="1049566" y="5127840"/>
            <a:ext cx="1332148" cy="238724"/>
          </a:xfrm>
          <a:prstGeom prst="bentConnector2">
            <a:avLst/>
          </a:prstGeom>
          <a:ln w="38100" cap="sq">
            <a:solidFill>
              <a:schemeClr val="bg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4 50"/>
          <p:cNvCxnSpPr>
            <a:stCxn id="25" idx="2"/>
            <a:endCxn id="39" idx="3"/>
          </p:cNvCxnSpPr>
          <p:nvPr/>
        </p:nvCxnSpPr>
        <p:spPr>
          <a:xfrm rot="5400000">
            <a:off x="2617769" y="5127840"/>
            <a:ext cx="1332148" cy="238725"/>
          </a:xfrm>
          <a:prstGeom prst="bentConnector2">
            <a:avLst/>
          </a:prstGeom>
          <a:ln w="38100" cap="sq">
            <a:solidFill>
              <a:schemeClr val="bg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e 35"/>
          <p:cNvSpPr/>
          <p:nvPr/>
        </p:nvSpPr>
        <p:spPr>
          <a:xfrm>
            <a:off x="653204" y="3573016"/>
            <a:ext cx="3558756" cy="151216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000" dirty="0">
              <a:solidFill>
                <a:srgbClr val="0046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312469"/>
      </p:ext>
    </p:extLst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427 -0.06297 C 0.40503 -0.06297 0.49514 -0.01366 0.49514 0.04699 C 0.49514 0.10787 0.40503 0.15741 0.29427 0.15741 C 0.1835 0.15741 0.09357 0.10787 0.09357 0.04699 C 0.09357 -0.01366 0.1835 -0.06297 0.29427 -0.06297 Z " pathEditMode="relative" rAng="0" ptsTypes="fffff">
                                      <p:cBhvr>
                                        <p:cTn id="4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23" grpId="0" animBg="1"/>
      <p:bldP spid="25" grpId="0" animBg="1"/>
      <p:bldP spid="26" grpId="0" animBg="1"/>
      <p:bldP spid="27" grpId="0" animBg="1"/>
      <p:bldP spid="39" grpId="0" animBg="1"/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ccia in su 9">
            <a:hlinkClick r:id="rId2" action="ppaction://hlinksldjump"/>
          </p:cNvPr>
          <p:cNvSpPr/>
          <p:nvPr/>
        </p:nvSpPr>
        <p:spPr>
          <a:xfrm>
            <a:off x="125511" y="6355519"/>
            <a:ext cx="504056" cy="380196"/>
          </a:xfrm>
          <a:prstGeom prst="upArrow">
            <a:avLst>
              <a:gd name="adj1" fmla="val 100000"/>
              <a:gd name="adj2" fmla="val 50000"/>
            </a:avLst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85247"/>
            <a:ext cx="936104" cy="936104"/>
          </a:xfrm>
          <a:prstGeom prst="rect">
            <a:avLst/>
          </a:prstGeom>
        </p:spPr>
      </p:pic>
      <p:sp>
        <p:nvSpPr>
          <p:cNvPr id="16" name="CasellaDiTesto 15"/>
          <p:cNvSpPr txBox="1"/>
          <p:nvPr/>
        </p:nvSpPr>
        <p:spPr>
          <a:xfrm>
            <a:off x="-7394" y="514800"/>
            <a:ext cx="688365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HUFFMAN’S ALGORITHM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8100392" y="514800"/>
            <a:ext cx="10415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Pag. 5 / 5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245908" y="1196752"/>
            <a:ext cx="87129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just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in the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corresponding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for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HashMap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the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related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t-IT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ccia a sinistra 11">
            <a:hlinkClick r:id="" action="ppaction://hlinkshowjump?jump=previousslide"/>
          </p:cNvPr>
          <p:cNvSpPr/>
          <p:nvPr/>
        </p:nvSpPr>
        <p:spPr>
          <a:xfrm>
            <a:off x="7812360" y="6350864"/>
            <a:ext cx="504056" cy="380196"/>
          </a:xfrm>
          <a:prstGeom prst="leftArrow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Personalizzato 10">
            <a:hlinkClick r:id="" action="ppaction://hlinkshowjump?jump=endshow" highlightClick="1"/>
          </p:cNvPr>
          <p:cNvSpPr/>
          <p:nvPr/>
        </p:nvSpPr>
        <p:spPr>
          <a:xfrm>
            <a:off x="125511" y="93817"/>
            <a:ext cx="702073" cy="310847"/>
          </a:xfrm>
          <a:prstGeom prst="actionButtonBlank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1218664" y="5454216"/>
            <a:ext cx="132947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A – (a)</a:t>
            </a:r>
            <a:endParaRPr lang="it-IT" sz="2000" dirty="0">
              <a:solidFill>
                <a:srgbClr val="00467A"/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2136761" y="4491946"/>
            <a:ext cx="132947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 smtClean="0">
                <a:solidFill>
                  <a:srgbClr val="00467A"/>
                </a:solidFill>
              </a:rPr>
              <a:t>α</a:t>
            </a:r>
            <a:r>
              <a:rPr lang="it-IT" sz="2000" dirty="0" smtClean="0">
                <a:solidFill>
                  <a:srgbClr val="00467A"/>
                </a:solidFill>
              </a:rPr>
              <a:t> – (</a:t>
            </a:r>
            <a:r>
              <a:rPr lang="it-IT" sz="2000" dirty="0" err="1" smtClean="0">
                <a:solidFill>
                  <a:srgbClr val="00467A"/>
                </a:solidFill>
              </a:rPr>
              <a:t>a+b</a:t>
            </a:r>
            <a:r>
              <a:rPr lang="it-IT" sz="2000" dirty="0" smtClean="0">
                <a:solidFill>
                  <a:srgbClr val="00467A"/>
                </a:solidFill>
              </a:rPr>
              <a:t>)</a:t>
            </a:r>
            <a:endParaRPr lang="it-IT" sz="2000" dirty="0">
              <a:solidFill>
                <a:srgbClr val="00467A"/>
              </a:solidFill>
            </a:endParaRPr>
          </a:p>
        </p:txBody>
      </p:sp>
      <p:sp>
        <p:nvSpPr>
          <p:cNvPr id="20" name="Rettangolo 19"/>
          <p:cNvSpPr/>
          <p:nvPr/>
        </p:nvSpPr>
        <p:spPr>
          <a:xfrm>
            <a:off x="3000857" y="5454216"/>
            <a:ext cx="132947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B – (b)</a:t>
            </a:r>
            <a:endParaRPr lang="it-IT" sz="2000" dirty="0">
              <a:solidFill>
                <a:srgbClr val="00467A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5606260" y="4487754"/>
            <a:ext cx="132947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 smtClean="0">
                <a:solidFill>
                  <a:srgbClr val="00467A"/>
                </a:solidFill>
              </a:rPr>
              <a:t>β</a:t>
            </a:r>
            <a:r>
              <a:rPr lang="it-IT" sz="2000" dirty="0" smtClean="0">
                <a:solidFill>
                  <a:srgbClr val="00467A"/>
                </a:solidFill>
              </a:rPr>
              <a:t> – (</a:t>
            </a:r>
            <a:r>
              <a:rPr lang="it-IT" sz="2000" dirty="0" err="1" smtClean="0">
                <a:solidFill>
                  <a:srgbClr val="00467A"/>
                </a:solidFill>
              </a:rPr>
              <a:t>c+d</a:t>
            </a:r>
            <a:r>
              <a:rPr lang="it-IT" sz="2000" dirty="0" smtClean="0">
                <a:solidFill>
                  <a:srgbClr val="00467A"/>
                </a:solidFill>
              </a:rPr>
              <a:t>)</a:t>
            </a:r>
            <a:endParaRPr lang="it-IT" sz="2000" dirty="0">
              <a:solidFill>
                <a:srgbClr val="00467A"/>
              </a:solidFill>
            </a:endParaRPr>
          </a:p>
        </p:txBody>
      </p:sp>
      <p:sp>
        <p:nvSpPr>
          <p:cNvPr id="22" name="Rettangolo 21"/>
          <p:cNvSpPr/>
          <p:nvPr/>
        </p:nvSpPr>
        <p:spPr>
          <a:xfrm>
            <a:off x="4839731" y="5454216"/>
            <a:ext cx="132947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C – (c) </a:t>
            </a:r>
            <a:endParaRPr lang="it-IT" sz="2000" dirty="0">
              <a:solidFill>
                <a:srgbClr val="00467A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6495915" y="5444379"/>
            <a:ext cx="132947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D – (d)</a:t>
            </a:r>
            <a:endParaRPr lang="it-IT" sz="2000" dirty="0">
              <a:solidFill>
                <a:srgbClr val="00467A"/>
              </a:solidFill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3567443" y="3525484"/>
            <a:ext cx="1912137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 smtClean="0">
                <a:solidFill>
                  <a:srgbClr val="00467A"/>
                </a:solidFill>
              </a:rPr>
              <a:t>γ</a:t>
            </a:r>
            <a:r>
              <a:rPr lang="it-IT" sz="2000" dirty="0" smtClean="0">
                <a:solidFill>
                  <a:srgbClr val="00467A"/>
                </a:solidFill>
              </a:rPr>
              <a:t> – [(</a:t>
            </a:r>
            <a:r>
              <a:rPr lang="it-IT" sz="2000" dirty="0" err="1" smtClean="0">
                <a:solidFill>
                  <a:srgbClr val="00467A"/>
                </a:solidFill>
              </a:rPr>
              <a:t>a+b</a:t>
            </a:r>
            <a:r>
              <a:rPr lang="it-IT" sz="2000" dirty="0" smtClean="0">
                <a:solidFill>
                  <a:srgbClr val="00467A"/>
                </a:solidFill>
              </a:rPr>
              <a:t>)+(</a:t>
            </a:r>
            <a:r>
              <a:rPr lang="it-IT" sz="2000" dirty="0" err="1" smtClean="0">
                <a:solidFill>
                  <a:srgbClr val="00467A"/>
                </a:solidFill>
              </a:rPr>
              <a:t>c+d</a:t>
            </a:r>
            <a:r>
              <a:rPr lang="it-IT" sz="2000" dirty="0" smtClean="0">
                <a:solidFill>
                  <a:srgbClr val="00467A"/>
                </a:solidFill>
              </a:rPr>
              <a:t>)]</a:t>
            </a:r>
            <a:endParaRPr lang="it-IT" sz="2000" dirty="0">
              <a:solidFill>
                <a:srgbClr val="00467A"/>
              </a:solidFill>
            </a:endParaRPr>
          </a:p>
        </p:txBody>
      </p:sp>
      <p:cxnSp>
        <p:nvCxnSpPr>
          <p:cNvPr id="26" name="Connettore 2 25"/>
          <p:cNvCxnSpPr>
            <a:endCxn id="18" idx="0"/>
          </p:cNvCxnSpPr>
          <p:nvPr/>
        </p:nvCxnSpPr>
        <p:spPr>
          <a:xfrm flipH="1">
            <a:off x="1883403" y="4996002"/>
            <a:ext cx="253358" cy="458214"/>
          </a:xfrm>
          <a:prstGeom prst="straightConnector1">
            <a:avLst/>
          </a:prstGeom>
          <a:ln w="38100" cap="sq">
            <a:solidFill>
              <a:schemeClr val="bg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>
            <a:off x="3466239" y="4996002"/>
            <a:ext cx="199357" cy="458214"/>
          </a:xfrm>
          <a:prstGeom prst="straightConnector1">
            <a:avLst/>
          </a:prstGeom>
          <a:ln w="38100" cap="sq">
            <a:solidFill>
              <a:schemeClr val="bg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/>
          <p:nvPr/>
        </p:nvCxnSpPr>
        <p:spPr>
          <a:xfrm flipH="1">
            <a:off x="3440764" y="4033732"/>
            <a:ext cx="253358" cy="458214"/>
          </a:xfrm>
          <a:prstGeom prst="straightConnector1">
            <a:avLst/>
          </a:prstGeom>
          <a:ln w="38100" cap="sq">
            <a:solidFill>
              <a:schemeClr val="bg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/>
          <p:nvPr/>
        </p:nvCxnSpPr>
        <p:spPr>
          <a:xfrm>
            <a:off x="5352902" y="4029540"/>
            <a:ext cx="253358" cy="458214"/>
          </a:xfrm>
          <a:prstGeom prst="straightConnector1">
            <a:avLst/>
          </a:prstGeom>
          <a:ln w="38100" cap="sq">
            <a:solidFill>
              <a:schemeClr val="bg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/>
          <p:nvPr/>
        </p:nvCxnSpPr>
        <p:spPr>
          <a:xfrm>
            <a:off x="6881737" y="4986165"/>
            <a:ext cx="199357" cy="458214"/>
          </a:xfrm>
          <a:prstGeom prst="straightConnector1">
            <a:avLst/>
          </a:prstGeom>
          <a:ln w="38100" cap="sq">
            <a:solidFill>
              <a:schemeClr val="bg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/>
          <p:nvPr/>
        </p:nvCxnSpPr>
        <p:spPr>
          <a:xfrm flipH="1">
            <a:off x="5352902" y="5002291"/>
            <a:ext cx="253358" cy="458214"/>
          </a:xfrm>
          <a:prstGeom prst="straightConnector1">
            <a:avLst/>
          </a:prstGeom>
          <a:ln w="38100" cap="sq">
            <a:solidFill>
              <a:schemeClr val="bg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5497675" y="3978801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5" name="CasellaDiTesto 44"/>
          <p:cNvSpPr txBox="1"/>
          <p:nvPr/>
        </p:nvSpPr>
        <p:spPr>
          <a:xfrm>
            <a:off x="3124966" y="3978800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it-IT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CasellaDiTesto 45"/>
          <p:cNvSpPr txBox="1"/>
          <p:nvPr/>
        </p:nvSpPr>
        <p:spPr>
          <a:xfrm>
            <a:off x="6951966" y="4924197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it-IT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asellaDiTesto 46"/>
          <p:cNvSpPr txBox="1"/>
          <p:nvPr/>
        </p:nvSpPr>
        <p:spPr>
          <a:xfrm>
            <a:off x="3557014" y="492419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8" name="CasellaDiTesto 47"/>
          <p:cNvSpPr txBox="1"/>
          <p:nvPr/>
        </p:nvSpPr>
        <p:spPr>
          <a:xfrm>
            <a:off x="1628231" y="4904860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it-IT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CasellaDiTesto 48"/>
          <p:cNvSpPr txBox="1"/>
          <p:nvPr/>
        </p:nvSpPr>
        <p:spPr>
          <a:xfrm>
            <a:off x="5047532" y="4924194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it-IT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193618"/>
      </p:ext>
    </p:extLst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43" grpId="0"/>
      <p:bldP spid="45" grpId="0"/>
      <p:bldP spid="46" grpId="0"/>
      <p:bldP spid="47" grpId="0"/>
      <p:bldP spid="48" grpId="0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4938"/>
            <a:ext cx="936104" cy="936104"/>
          </a:xfrm>
          <a:prstGeom prst="rect">
            <a:avLst/>
          </a:prstGeom>
        </p:spPr>
      </p:pic>
      <p:sp>
        <p:nvSpPr>
          <p:cNvPr id="8" name="CasellaDiTesto 7">
            <a:hlinkClick r:id="rId3" action="ppaction://hlinksldjump"/>
          </p:cNvPr>
          <p:cNvSpPr txBox="1"/>
          <p:nvPr/>
        </p:nvSpPr>
        <p:spPr>
          <a:xfrm>
            <a:off x="539552" y="1518756"/>
            <a:ext cx="8604448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COS’È L’ALGORITMO DI HUFFMAN</a:t>
            </a:r>
          </a:p>
        </p:txBody>
      </p:sp>
      <p:sp>
        <p:nvSpPr>
          <p:cNvPr id="9" name="CasellaDiTesto 8">
            <a:hlinkClick r:id="rId4" action="ppaction://hlinksldjump"/>
          </p:cNvPr>
          <p:cNvSpPr txBox="1"/>
          <p:nvPr/>
        </p:nvSpPr>
        <p:spPr>
          <a:xfrm>
            <a:off x="539552" y="2427782"/>
            <a:ext cx="8604448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 È DAVID ALBERT HUFFMAN</a:t>
            </a:r>
            <a:endParaRPr lang="it-IT" sz="2400" dirty="0">
              <a:solidFill>
                <a:srgbClr val="0046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sellaDiTesto 9">
            <a:hlinkClick r:id="rId5" action="ppaction://hlinksldjump"/>
          </p:cNvPr>
          <p:cNvSpPr txBox="1"/>
          <p:nvPr/>
        </p:nvSpPr>
        <p:spPr>
          <a:xfrm>
            <a:off x="539550" y="3310901"/>
            <a:ext cx="8605877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CODICE DI COMPRESSIONE</a:t>
            </a:r>
            <a:endParaRPr lang="it-IT" sz="2400" dirty="0">
              <a:solidFill>
                <a:srgbClr val="0046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sellaDiTesto 10">
            <a:hlinkClick r:id="rId3" action="ppaction://hlinksldjump"/>
          </p:cNvPr>
          <p:cNvSpPr txBox="1"/>
          <p:nvPr/>
        </p:nvSpPr>
        <p:spPr>
          <a:xfrm>
            <a:off x="0" y="1521000"/>
            <a:ext cx="539552" cy="461665"/>
          </a:xfrm>
          <a:prstGeom prst="rect">
            <a:avLst/>
          </a:prstGeom>
          <a:solidFill>
            <a:srgbClr val="00467A"/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1907704" y="514490"/>
            <a:ext cx="723629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it-IT" sz="1200" dirty="0" smtClean="0">
              <a:solidFill>
                <a:srgbClr val="0046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0" y="514489"/>
            <a:ext cx="6835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t-IT" sz="1200" dirty="0" smtClean="0">
              <a:solidFill>
                <a:schemeClr val="bg1"/>
              </a:solidFill>
            </a:endParaRPr>
          </a:p>
        </p:txBody>
      </p:sp>
      <p:sp>
        <p:nvSpPr>
          <p:cNvPr id="14" name="CasellaDiTesto 13">
            <a:hlinkClick r:id="rId4" action="ppaction://hlinksldjump"/>
          </p:cNvPr>
          <p:cNvSpPr txBox="1"/>
          <p:nvPr/>
        </p:nvSpPr>
        <p:spPr>
          <a:xfrm>
            <a:off x="0" y="2425538"/>
            <a:ext cx="539552" cy="461665"/>
          </a:xfrm>
          <a:prstGeom prst="rect">
            <a:avLst/>
          </a:prstGeom>
          <a:solidFill>
            <a:srgbClr val="00467A"/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it-IT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sellaDiTesto 14">
            <a:hlinkClick r:id="rId5" action="ppaction://hlinksldjump"/>
          </p:cNvPr>
          <p:cNvSpPr txBox="1"/>
          <p:nvPr/>
        </p:nvSpPr>
        <p:spPr>
          <a:xfrm>
            <a:off x="0" y="3310901"/>
            <a:ext cx="539552" cy="461665"/>
          </a:xfrm>
          <a:prstGeom prst="rect">
            <a:avLst/>
          </a:prstGeom>
          <a:solidFill>
            <a:srgbClr val="00467A"/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it-IT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llout con freccia in su 22">
            <a:hlinkClick r:id="rId6" action="ppaction://hlinksldjump"/>
          </p:cNvPr>
          <p:cNvSpPr/>
          <p:nvPr/>
        </p:nvSpPr>
        <p:spPr>
          <a:xfrm>
            <a:off x="125511" y="6355519"/>
            <a:ext cx="504056" cy="380196"/>
          </a:xfrm>
          <a:prstGeom prst="upArrowCallout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CasellaDiTesto 15">
            <a:hlinkClick r:id="rId7" action="ppaction://hlinksldjump"/>
          </p:cNvPr>
          <p:cNvSpPr txBox="1"/>
          <p:nvPr/>
        </p:nvSpPr>
        <p:spPr>
          <a:xfrm>
            <a:off x="540000" y="4221088"/>
            <a:ext cx="8605877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CODICE DI DECOMPRESSIONE</a:t>
            </a:r>
            <a:endParaRPr lang="it-IT" sz="2400" dirty="0">
              <a:solidFill>
                <a:srgbClr val="0046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sellaDiTesto 16">
            <a:hlinkClick r:id="rId7" action="ppaction://hlinksldjump"/>
          </p:cNvPr>
          <p:cNvSpPr txBox="1"/>
          <p:nvPr/>
        </p:nvSpPr>
        <p:spPr>
          <a:xfrm>
            <a:off x="0" y="4221088"/>
            <a:ext cx="539552" cy="461665"/>
          </a:xfrm>
          <a:prstGeom prst="rect">
            <a:avLst/>
          </a:prstGeom>
          <a:solidFill>
            <a:srgbClr val="00467A"/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it-IT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sellaDiTesto 17">
            <a:hlinkClick r:id="rId8" action="ppaction://hlinksldjump"/>
          </p:cNvPr>
          <p:cNvSpPr txBox="1"/>
          <p:nvPr/>
        </p:nvSpPr>
        <p:spPr>
          <a:xfrm>
            <a:off x="539551" y="5106451"/>
            <a:ext cx="8605877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 (INTERFACCIA GRAFICA UTENTE)</a:t>
            </a:r>
            <a:endParaRPr lang="it-IT" sz="2400" dirty="0">
              <a:solidFill>
                <a:srgbClr val="0046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asellaDiTesto 18">
            <a:hlinkClick r:id="rId8" action="ppaction://hlinksldjump"/>
          </p:cNvPr>
          <p:cNvSpPr txBox="1"/>
          <p:nvPr/>
        </p:nvSpPr>
        <p:spPr>
          <a:xfrm>
            <a:off x="0" y="5106451"/>
            <a:ext cx="539552" cy="461665"/>
          </a:xfrm>
          <a:prstGeom prst="rect">
            <a:avLst/>
          </a:prstGeom>
          <a:solidFill>
            <a:srgbClr val="00467A"/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it-IT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Personalizzato 21">
            <a:hlinkClick r:id="" action="ppaction://hlinkshowjump?jump=endshow" highlightClick="1"/>
          </p:cNvPr>
          <p:cNvSpPr/>
          <p:nvPr/>
        </p:nvSpPr>
        <p:spPr>
          <a:xfrm>
            <a:off x="125511" y="93817"/>
            <a:ext cx="702073" cy="310847"/>
          </a:xfrm>
          <a:prstGeom prst="actionButtonBlank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ESCI</a:t>
            </a:r>
          </a:p>
        </p:txBody>
      </p:sp>
    </p:spTree>
    <p:extLst>
      <p:ext uri="{BB962C8B-B14F-4D97-AF65-F5344CB8AC3E}">
        <p14:creationId xmlns:p14="http://schemas.microsoft.com/office/powerpoint/2010/main" val="2001723851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ccia in su 8">
            <a:hlinkClick r:id="rId2" action="ppaction://hlinksldjump"/>
          </p:cNvPr>
          <p:cNvSpPr/>
          <p:nvPr/>
        </p:nvSpPr>
        <p:spPr>
          <a:xfrm>
            <a:off x="125511" y="6355519"/>
            <a:ext cx="504056" cy="380196"/>
          </a:xfrm>
          <a:prstGeom prst="upArrow">
            <a:avLst>
              <a:gd name="adj1" fmla="val 100000"/>
              <a:gd name="adj2" fmla="val 50000"/>
            </a:avLst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85247"/>
            <a:ext cx="936104" cy="936104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-7394" y="514800"/>
            <a:ext cx="688365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IS HUFFMAN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8100392" y="514800"/>
            <a:ext cx="10415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Pag. 1 / 1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2771800" y="1484202"/>
            <a:ext cx="619207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David Albert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Huffman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pioneer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computer science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helped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signals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finite state machine.</a:t>
            </a:r>
          </a:p>
          <a:p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Huffman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remembered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‘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legendary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dissertation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‘</a:t>
            </a:r>
            <a:r>
              <a:rPr lang="it-IT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HUFFMAN </a:t>
            </a:r>
            <a:r>
              <a:rPr lang="it-IT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</a:p>
          <a:p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reduces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significantly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file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losing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(</a:t>
            </a:r>
            <a:r>
              <a:rPr lang="it-IT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lossless</a:t>
            </a:r>
            <a:r>
              <a:rPr lang="it-IT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pic>
        <p:nvPicPr>
          <p:cNvPr id="1026" name="Picture 2" descr="Risultati immagini per david albert huffman f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05089"/>
            <a:ext cx="2408195" cy="335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ersonalizzato 7">
            <a:hlinkClick r:id="" action="ppaction://hlinkshowjump?jump=endshow" highlightClick="1"/>
          </p:cNvPr>
          <p:cNvSpPr/>
          <p:nvPr/>
        </p:nvSpPr>
        <p:spPr>
          <a:xfrm>
            <a:off x="125511" y="93817"/>
            <a:ext cx="702073" cy="310847"/>
          </a:xfrm>
          <a:prstGeom prst="actionButtonBlank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816945886"/>
      </p:ext>
    </p:extLst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destra 3">
            <a:hlinkClick r:id="" action="ppaction://hlinkshowjump?jump=nextslide"/>
          </p:cNvPr>
          <p:cNvSpPr/>
          <p:nvPr/>
        </p:nvSpPr>
        <p:spPr>
          <a:xfrm>
            <a:off x="8460432" y="6350864"/>
            <a:ext cx="504056" cy="380196"/>
          </a:xfrm>
          <a:prstGeom prst="rightArrow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Freccia in su 8">
            <a:hlinkClick r:id="rId2" action="ppaction://hlinksldjump"/>
          </p:cNvPr>
          <p:cNvSpPr/>
          <p:nvPr/>
        </p:nvSpPr>
        <p:spPr>
          <a:xfrm>
            <a:off x="125511" y="6355519"/>
            <a:ext cx="504056" cy="380196"/>
          </a:xfrm>
          <a:prstGeom prst="upArrow">
            <a:avLst>
              <a:gd name="adj1" fmla="val 100000"/>
              <a:gd name="adj2" fmla="val 50000"/>
            </a:avLst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85247"/>
            <a:ext cx="936104" cy="936104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-7394" y="514800"/>
            <a:ext cx="688365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COMPRESSION CODE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8100392" y="514800"/>
            <a:ext cx="10415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Pag. 1 / 2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251520" y="1276776"/>
            <a:ext cx="87129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reads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the file,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converting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by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HashMap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writes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new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file, so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bit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it-IT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gathers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8 bits (1Byte) the file just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converting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decimal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putting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it-IT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zipped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equivalent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ASCII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0" name="Personalizzato 9">
            <a:hlinkClick r:id="" action="ppaction://hlinkshowjump?jump=endshow" highlightClick="1"/>
          </p:cNvPr>
          <p:cNvSpPr/>
          <p:nvPr/>
        </p:nvSpPr>
        <p:spPr>
          <a:xfrm>
            <a:off x="125511" y="93817"/>
            <a:ext cx="702073" cy="310847"/>
          </a:xfrm>
          <a:prstGeom prst="actionButtonBlank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539552" y="5229200"/>
            <a:ext cx="148112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ABCDABCD</a:t>
            </a:r>
            <a:endParaRPr lang="it-IT" sz="2000" dirty="0">
              <a:solidFill>
                <a:srgbClr val="00467A"/>
              </a:solidFill>
            </a:endParaRPr>
          </a:p>
        </p:txBody>
      </p:sp>
      <p:cxnSp>
        <p:nvCxnSpPr>
          <p:cNvPr id="12" name="Connettore 2 11"/>
          <p:cNvCxnSpPr>
            <a:stCxn id="11" idx="3"/>
            <a:endCxn id="17" idx="1"/>
          </p:cNvCxnSpPr>
          <p:nvPr/>
        </p:nvCxnSpPr>
        <p:spPr>
          <a:xfrm flipV="1">
            <a:off x="2020680" y="5478457"/>
            <a:ext cx="535096" cy="2771"/>
          </a:xfrm>
          <a:prstGeom prst="straightConnector1">
            <a:avLst/>
          </a:prstGeom>
          <a:ln w="38100" cap="sq">
            <a:solidFill>
              <a:schemeClr val="bg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/>
          <p:cNvSpPr/>
          <p:nvPr/>
        </p:nvSpPr>
        <p:spPr>
          <a:xfrm>
            <a:off x="2555776" y="5226429"/>
            <a:ext cx="266429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00011011  00011011</a:t>
            </a:r>
            <a:endParaRPr lang="it-IT" sz="1050" dirty="0">
              <a:solidFill>
                <a:srgbClr val="00467A"/>
              </a:solidFill>
            </a:endParaRPr>
          </a:p>
        </p:txBody>
      </p:sp>
      <p:cxnSp>
        <p:nvCxnSpPr>
          <p:cNvPr id="24" name="Connettore 2 23"/>
          <p:cNvCxnSpPr>
            <a:stCxn id="17" idx="3"/>
            <a:endCxn id="26" idx="1"/>
          </p:cNvCxnSpPr>
          <p:nvPr/>
        </p:nvCxnSpPr>
        <p:spPr>
          <a:xfrm>
            <a:off x="5220072" y="5478457"/>
            <a:ext cx="462108" cy="2771"/>
          </a:xfrm>
          <a:prstGeom prst="straightConnector1">
            <a:avLst/>
          </a:prstGeom>
          <a:ln w="38100" cap="sq">
            <a:solidFill>
              <a:schemeClr val="bg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5682180" y="5229200"/>
            <a:ext cx="105006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27</a:t>
            </a:r>
            <a:r>
              <a:rPr lang="it-IT" sz="1050" dirty="0" smtClean="0">
                <a:solidFill>
                  <a:srgbClr val="00467A"/>
                </a:solidFill>
              </a:rPr>
              <a:t>10 </a:t>
            </a:r>
            <a:r>
              <a:rPr lang="it-IT" sz="2000" dirty="0" smtClean="0">
                <a:solidFill>
                  <a:srgbClr val="00467A"/>
                </a:solidFill>
              </a:rPr>
              <a:t>27</a:t>
            </a:r>
            <a:r>
              <a:rPr lang="it-IT" sz="1050" dirty="0" smtClean="0">
                <a:solidFill>
                  <a:srgbClr val="00467A"/>
                </a:solidFill>
              </a:rPr>
              <a:t>10</a:t>
            </a:r>
            <a:endParaRPr lang="it-IT" sz="1050" dirty="0">
              <a:solidFill>
                <a:srgbClr val="00467A"/>
              </a:solidFill>
            </a:endParaRPr>
          </a:p>
        </p:txBody>
      </p:sp>
      <p:sp>
        <p:nvSpPr>
          <p:cNvPr id="33" name="Rettangolo 32"/>
          <p:cNvSpPr/>
          <p:nvPr/>
        </p:nvSpPr>
        <p:spPr>
          <a:xfrm>
            <a:off x="7164288" y="5229200"/>
            <a:ext cx="81306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←←</a:t>
            </a:r>
            <a:endParaRPr lang="it-IT" sz="2000" dirty="0">
              <a:solidFill>
                <a:srgbClr val="00467A"/>
              </a:solidFill>
            </a:endParaRPr>
          </a:p>
        </p:txBody>
      </p:sp>
      <p:cxnSp>
        <p:nvCxnSpPr>
          <p:cNvPr id="34" name="Connettore 2 33"/>
          <p:cNvCxnSpPr>
            <a:stCxn id="26" idx="3"/>
            <a:endCxn id="33" idx="1"/>
          </p:cNvCxnSpPr>
          <p:nvPr/>
        </p:nvCxnSpPr>
        <p:spPr>
          <a:xfrm>
            <a:off x="6732240" y="5481228"/>
            <a:ext cx="432048" cy="0"/>
          </a:xfrm>
          <a:prstGeom prst="straightConnector1">
            <a:avLst/>
          </a:prstGeom>
          <a:ln w="38100" cap="sq">
            <a:solidFill>
              <a:schemeClr val="bg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tangolo 38"/>
          <p:cNvSpPr/>
          <p:nvPr/>
        </p:nvSpPr>
        <p:spPr>
          <a:xfrm>
            <a:off x="2737904" y="5312561"/>
            <a:ext cx="1116124" cy="348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000" dirty="0">
              <a:solidFill>
                <a:srgbClr val="00467A"/>
              </a:solidFill>
            </a:endParaRPr>
          </a:p>
        </p:txBody>
      </p:sp>
      <p:sp>
        <p:nvSpPr>
          <p:cNvPr id="40" name="Rettangolo 39"/>
          <p:cNvSpPr/>
          <p:nvPr/>
        </p:nvSpPr>
        <p:spPr>
          <a:xfrm>
            <a:off x="3926788" y="5312561"/>
            <a:ext cx="1116124" cy="348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000" dirty="0">
              <a:solidFill>
                <a:srgbClr val="0046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504386"/>
      </p:ext>
    </p:extLst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7" grpId="0" animBg="1"/>
      <p:bldP spid="26" grpId="0" animBg="1"/>
      <p:bldP spid="33" grpId="0" animBg="1"/>
      <p:bldP spid="39" grpId="0" animBg="1"/>
      <p:bldP spid="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251520" y="1302398"/>
            <a:ext cx="87129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stores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HashMap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chars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frequencies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file ‘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freqcar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.!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txt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</a:p>
          <a:p>
            <a:endParaRPr lang="it-IT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bits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 multiple of 8, so the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saves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file the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remaining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bits,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‘-n’, and the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made,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‘.m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’. </a:t>
            </a:r>
          </a:p>
        </p:txBody>
      </p:sp>
      <p:sp>
        <p:nvSpPr>
          <p:cNvPr id="5" name="Freccia a sinistra 4">
            <a:hlinkClick r:id="" action="ppaction://hlinkshowjump?jump=previousslide"/>
          </p:cNvPr>
          <p:cNvSpPr/>
          <p:nvPr/>
        </p:nvSpPr>
        <p:spPr>
          <a:xfrm>
            <a:off x="7812360" y="6350864"/>
            <a:ext cx="504056" cy="380196"/>
          </a:xfrm>
          <a:prstGeom prst="leftArrow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Freccia in su 8">
            <a:hlinkClick r:id="rId2" action="ppaction://hlinksldjump"/>
          </p:cNvPr>
          <p:cNvSpPr/>
          <p:nvPr/>
        </p:nvSpPr>
        <p:spPr>
          <a:xfrm>
            <a:off x="125511" y="6355519"/>
            <a:ext cx="504056" cy="380196"/>
          </a:xfrm>
          <a:prstGeom prst="upArrow">
            <a:avLst>
              <a:gd name="adj1" fmla="val 100000"/>
              <a:gd name="adj2" fmla="val 50000"/>
            </a:avLst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85247"/>
            <a:ext cx="936104" cy="936104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-7394" y="514800"/>
            <a:ext cx="688365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CODICE DI COMPRESSIONE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8100392" y="514800"/>
            <a:ext cx="10415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Pag. 2 / 2</a:t>
            </a:r>
          </a:p>
        </p:txBody>
      </p:sp>
      <p:sp>
        <p:nvSpPr>
          <p:cNvPr id="10" name="Personalizzato 9">
            <a:hlinkClick r:id="" action="ppaction://hlinkshowjump?jump=endshow" highlightClick="1"/>
          </p:cNvPr>
          <p:cNvSpPr/>
          <p:nvPr/>
        </p:nvSpPr>
        <p:spPr>
          <a:xfrm>
            <a:off x="125511" y="93817"/>
            <a:ext cx="702073" cy="310847"/>
          </a:xfrm>
          <a:prstGeom prst="actionButtonBlank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1259631" y="2388167"/>
            <a:ext cx="6192689" cy="1688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dirty="0" smtClean="0">
                <a:solidFill>
                  <a:srgbClr val="00467A"/>
                </a:solidFill>
              </a:rPr>
              <a:t>65 2</a:t>
            </a:r>
          </a:p>
          <a:p>
            <a:r>
              <a:rPr lang="it-IT" sz="1600" dirty="0" smtClean="0">
                <a:solidFill>
                  <a:srgbClr val="00467A"/>
                </a:solidFill>
              </a:rPr>
              <a:t>66 2</a:t>
            </a:r>
          </a:p>
          <a:p>
            <a:r>
              <a:rPr lang="it-IT" sz="1600" dirty="0" smtClean="0">
                <a:solidFill>
                  <a:srgbClr val="00467A"/>
                </a:solidFill>
              </a:rPr>
              <a:t>67 2</a:t>
            </a:r>
          </a:p>
          <a:p>
            <a:r>
              <a:rPr lang="it-IT" sz="1600" dirty="0" smtClean="0">
                <a:solidFill>
                  <a:srgbClr val="00467A"/>
                </a:solidFill>
              </a:rPr>
              <a:t>68 2 </a:t>
            </a:r>
          </a:p>
          <a:p>
            <a:r>
              <a:rPr lang="it-IT" sz="1600" dirty="0" smtClean="0">
                <a:solidFill>
                  <a:srgbClr val="00467A"/>
                </a:solidFill>
              </a:rPr>
              <a:t>.2</a:t>
            </a:r>
          </a:p>
          <a:p>
            <a:r>
              <a:rPr lang="it-IT" sz="1600" dirty="0" smtClean="0">
                <a:solidFill>
                  <a:srgbClr val="00467A"/>
                </a:solidFill>
              </a:rPr>
              <a:t>-0 </a:t>
            </a:r>
            <a:endParaRPr lang="it-IT" sz="1600" dirty="0">
              <a:solidFill>
                <a:srgbClr val="0046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983789"/>
      </p:ext>
    </p:extLst>
  </p:cSld>
  <p:clrMapOvr>
    <a:masterClrMapping/>
  </p:clrMapOvr>
  <p:transition spd="slow" advClick="0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/>
          <p:cNvSpPr txBox="1"/>
          <p:nvPr/>
        </p:nvSpPr>
        <p:spPr>
          <a:xfrm>
            <a:off x="241513" y="1268760"/>
            <a:ext cx="87129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decompression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opposite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compression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it-IT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the file ‘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freqcar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.!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txt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’. </a:t>
            </a:r>
          </a:p>
          <a:p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stores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new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HashMap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and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instead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code.</a:t>
            </a:r>
          </a:p>
        </p:txBody>
      </p:sp>
      <p:sp>
        <p:nvSpPr>
          <p:cNvPr id="91" name="Rettangolo 90"/>
          <p:cNvSpPr/>
          <p:nvPr/>
        </p:nvSpPr>
        <p:spPr>
          <a:xfrm>
            <a:off x="620563" y="4941168"/>
            <a:ext cx="7839869" cy="10081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000" dirty="0">
              <a:solidFill>
                <a:srgbClr val="00467A"/>
              </a:solidFill>
            </a:endParaRPr>
          </a:p>
        </p:txBody>
      </p:sp>
      <p:sp>
        <p:nvSpPr>
          <p:cNvPr id="4" name="Freccia a destra 3">
            <a:hlinkClick r:id="" action="ppaction://hlinkshowjump?jump=nextslide"/>
          </p:cNvPr>
          <p:cNvSpPr/>
          <p:nvPr/>
        </p:nvSpPr>
        <p:spPr>
          <a:xfrm>
            <a:off x="8460432" y="6350864"/>
            <a:ext cx="504056" cy="380196"/>
          </a:xfrm>
          <a:prstGeom prst="rightArrow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Freccia in su 8">
            <a:hlinkClick r:id="rId2" action="ppaction://hlinksldjump"/>
          </p:cNvPr>
          <p:cNvSpPr/>
          <p:nvPr/>
        </p:nvSpPr>
        <p:spPr>
          <a:xfrm>
            <a:off x="125511" y="6355519"/>
            <a:ext cx="504056" cy="380196"/>
          </a:xfrm>
          <a:prstGeom prst="upArrow">
            <a:avLst>
              <a:gd name="adj1" fmla="val 100000"/>
              <a:gd name="adj2" fmla="val 50000"/>
            </a:avLst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85247"/>
            <a:ext cx="936104" cy="936104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-7394" y="514800"/>
            <a:ext cx="688365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DECOMPRESSION CODE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8100392" y="514800"/>
            <a:ext cx="10415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Pag. 1 / 2</a:t>
            </a:r>
          </a:p>
        </p:txBody>
      </p:sp>
      <p:sp>
        <p:nvSpPr>
          <p:cNvPr id="10" name="Personalizzato 9">
            <a:hlinkClick r:id="" action="ppaction://hlinkshowjump?jump=endshow" highlightClick="1"/>
          </p:cNvPr>
          <p:cNvSpPr/>
          <p:nvPr/>
        </p:nvSpPr>
        <p:spPr>
          <a:xfrm>
            <a:off x="125511" y="93817"/>
            <a:ext cx="702073" cy="310847"/>
          </a:xfrm>
          <a:prstGeom prst="actionButtonBlank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</p:txBody>
      </p:sp>
      <p:sp>
        <p:nvSpPr>
          <p:cNvPr id="45" name="Rettangolo 44"/>
          <p:cNvSpPr/>
          <p:nvPr/>
        </p:nvSpPr>
        <p:spPr>
          <a:xfrm>
            <a:off x="6821896" y="5193196"/>
            <a:ext cx="144000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D – 11</a:t>
            </a:r>
            <a:endParaRPr lang="it-IT" sz="2000" dirty="0">
              <a:solidFill>
                <a:srgbClr val="00467A"/>
              </a:solidFill>
            </a:endParaRPr>
          </a:p>
        </p:txBody>
      </p:sp>
      <p:sp>
        <p:nvSpPr>
          <p:cNvPr id="47" name="Rettangolo 46"/>
          <p:cNvSpPr/>
          <p:nvPr/>
        </p:nvSpPr>
        <p:spPr>
          <a:xfrm>
            <a:off x="4800900" y="5186489"/>
            <a:ext cx="144000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C – 10</a:t>
            </a:r>
            <a:endParaRPr lang="it-IT" sz="1050" dirty="0">
              <a:solidFill>
                <a:srgbClr val="00467A"/>
              </a:solidFill>
            </a:endParaRPr>
          </a:p>
        </p:txBody>
      </p:sp>
      <p:sp>
        <p:nvSpPr>
          <p:cNvPr id="52" name="Rettangolo 51"/>
          <p:cNvSpPr/>
          <p:nvPr/>
        </p:nvSpPr>
        <p:spPr>
          <a:xfrm>
            <a:off x="773583" y="5186489"/>
            <a:ext cx="144000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A – 00</a:t>
            </a:r>
          </a:p>
        </p:txBody>
      </p:sp>
      <p:sp>
        <p:nvSpPr>
          <p:cNvPr id="53" name="Rettangolo 52"/>
          <p:cNvSpPr/>
          <p:nvPr/>
        </p:nvSpPr>
        <p:spPr>
          <a:xfrm>
            <a:off x="2796368" y="5193196"/>
            <a:ext cx="144000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B – 01</a:t>
            </a:r>
            <a:endParaRPr lang="it-IT" sz="1050" dirty="0">
              <a:solidFill>
                <a:srgbClr val="0046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293652"/>
      </p:ext>
    </p:extLst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45" grpId="0" uiExpand="1" build="p" animBg="1"/>
      <p:bldP spid="47" grpId="0" uiExpand="1" build="p" animBg="1"/>
      <p:bldP spid="52" grpId="0" uiExpand="1" build="p" animBg="1"/>
      <p:bldP spid="53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ccia a sinistra 4">
            <a:hlinkClick r:id="" action="ppaction://hlinkshowjump?jump=previousslide"/>
          </p:cNvPr>
          <p:cNvSpPr/>
          <p:nvPr/>
        </p:nvSpPr>
        <p:spPr>
          <a:xfrm>
            <a:off x="7812360" y="6350864"/>
            <a:ext cx="504056" cy="380196"/>
          </a:xfrm>
          <a:prstGeom prst="leftArrow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Freccia in su 8">
            <a:hlinkClick r:id="rId2" action="ppaction://hlinksldjump"/>
          </p:cNvPr>
          <p:cNvSpPr/>
          <p:nvPr/>
        </p:nvSpPr>
        <p:spPr>
          <a:xfrm>
            <a:off x="125511" y="6355519"/>
            <a:ext cx="504056" cy="380196"/>
          </a:xfrm>
          <a:prstGeom prst="upArrow">
            <a:avLst>
              <a:gd name="adj1" fmla="val 100000"/>
              <a:gd name="adj2" fmla="val 50000"/>
            </a:avLst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85247"/>
            <a:ext cx="936104" cy="936104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-7394" y="514800"/>
            <a:ext cx="688365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DECOMPRESSION CODE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8100392" y="514800"/>
            <a:ext cx="10415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Pag. 2 / 2</a:t>
            </a:r>
          </a:p>
        </p:txBody>
      </p:sp>
      <p:sp>
        <p:nvSpPr>
          <p:cNvPr id="10" name="Personalizzato 9">
            <a:hlinkClick r:id="" action="ppaction://hlinkshowjump?jump=endshow" highlightClick="1"/>
          </p:cNvPr>
          <p:cNvSpPr/>
          <p:nvPr/>
        </p:nvSpPr>
        <p:spPr>
          <a:xfrm>
            <a:off x="125511" y="93817"/>
            <a:ext cx="702073" cy="310847"/>
          </a:xfrm>
          <a:prstGeom prst="actionButtonBlank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251524" y="1412776"/>
            <a:ext cx="87129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So,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zipped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converted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decimal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code.</a:t>
            </a:r>
          </a:p>
          <a:p>
            <a:endParaRPr lang="it-IT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end,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replaces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HashMap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unzipped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6809792" y="4381950"/>
            <a:ext cx="148112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ABCDABCD</a:t>
            </a:r>
            <a:endParaRPr lang="it-IT" sz="2000" dirty="0">
              <a:solidFill>
                <a:srgbClr val="00467A"/>
              </a:solidFill>
            </a:endParaRPr>
          </a:p>
        </p:txBody>
      </p:sp>
      <p:cxnSp>
        <p:nvCxnSpPr>
          <p:cNvPr id="16" name="Connettore 2 15"/>
          <p:cNvCxnSpPr>
            <a:stCxn id="22" idx="3"/>
            <a:endCxn id="23" idx="1"/>
          </p:cNvCxnSpPr>
          <p:nvPr/>
        </p:nvCxnSpPr>
        <p:spPr>
          <a:xfrm>
            <a:off x="1669865" y="4617132"/>
            <a:ext cx="523923" cy="0"/>
          </a:xfrm>
          <a:prstGeom prst="straightConnector1">
            <a:avLst/>
          </a:prstGeom>
          <a:ln w="38100" cap="sq">
            <a:solidFill>
              <a:schemeClr val="bg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/>
          <p:cNvSpPr/>
          <p:nvPr/>
        </p:nvSpPr>
        <p:spPr>
          <a:xfrm>
            <a:off x="3724866" y="4367875"/>
            <a:ext cx="2640621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00011011  00011011</a:t>
            </a:r>
            <a:endParaRPr lang="it-IT" sz="1050" dirty="0">
              <a:solidFill>
                <a:srgbClr val="00467A"/>
              </a:solidFill>
            </a:endParaRPr>
          </a:p>
        </p:txBody>
      </p:sp>
      <p:cxnSp>
        <p:nvCxnSpPr>
          <p:cNvPr id="18" name="Connettore 2 17"/>
          <p:cNvCxnSpPr>
            <a:stCxn id="17" idx="3"/>
            <a:endCxn id="12" idx="1"/>
          </p:cNvCxnSpPr>
          <p:nvPr/>
        </p:nvCxnSpPr>
        <p:spPr>
          <a:xfrm>
            <a:off x="6365487" y="4619903"/>
            <a:ext cx="444305" cy="14075"/>
          </a:xfrm>
          <a:prstGeom prst="straightConnector1">
            <a:avLst/>
          </a:prstGeom>
          <a:ln w="38100" cap="sq">
            <a:solidFill>
              <a:schemeClr val="bg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stCxn id="23" idx="3"/>
            <a:endCxn id="17" idx="1"/>
          </p:cNvCxnSpPr>
          <p:nvPr/>
        </p:nvCxnSpPr>
        <p:spPr>
          <a:xfrm>
            <a:off x="3243848" y="4617132"/>
            <a:ext cx="481018" cy="2771"/>
          </a:xfrm>
          <a:prstGeom prst="straightConnector1">
            <a:avLst/>
          </a:prstGeom>
          <a:ln w="38100" cap="sq">
            <a:solidFill>
              <a:schemeClr val="bg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/>
          <p:cNvSpPr/>
          <p:nvPr/>
        </p:nvSpPr>
        <p:spPr>
          <a:xfrm>
            <a:off x="3893691" y="4452707"/>
            <a:ext cx="1116124" cy="348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000" dirty="0">
              <a:solidFill>
                <a:srgbClr val="00467A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5045818" y="4450080"/>
            <a:ext cx="1135525" cy="358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000" dirty="0">
              <a:solidFill>
                <a:srgbClr val="00467A"/>
              </a:solidFill>
            </a:endParaRPr>
          </a:p>
        </p:txBody>
      </p:sp>
      <p:sp>
        <p:nvSpPr>
          <p:cNvPr id="22" name="Rettangolo 21"/>
          <p:cNvSpPr/>
          <p:nvPr/>
        </p:nvSpPr>
        <p:spPr>
          <a:xfrm>
            <a:off x="856803" y="4365104"/>
            <a:ext cx="81306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←←</a:t>
            </a:r>
            <a:endParaRPr lang="it-IT" sz="2000" dirty="0">
              <a:solidFill>
                <a:srgbClr val="00467A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2193788" y="4365104"/>
            <a:ext cx="105006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27</a:t>
            </a:r>
            <a:r>
              <a:rPr lang="it-IT" sz="1050" dirty="0" smtClean="0">
                <a:solidFill>
                  <a:srgbClr val="00467A"/>
                </a:solidFill>
              </a:rPr>
              <a:t>10 </a:t>
            </a:r>
            <a:r>
              <a:rPr lang="it-IT" sz="2000" dirty="0" smtClean="0">
                <a:solidFill>
                  <a:srgbClr val="00467A"/>
                </a:solidFill>
              </a:rPr>
              <a:t>27</a:t>
            </a:r>
            <a:r>
              <a:rPr lang="it-IT" sz="1050" dirty="0" smtClean="0">
                <a:solidFill>
                  <a:srgbClr val="00467A"/>
                </a:solidFill>
              </a:rPr>
              <a:t>10</a:t>
            </a:r>
            <a:endParaRPr lang="it-IT" sz="1050" dirty="0">
              <a:solidFill>
                <a:srgbClr val="0046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154585"/>
      </p:ext>
    </p:extLst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2" grpId="0" animBg="1"/>
      <p:bldP spid="17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ccia in su 8">
            <a:hlinkClick r:id="rId2" action="ppaction://hlinksldjump"/>
          </p:cNvPr>
          <p:cNvSpPr/>
          <p:nvPr/>
        </p:nvSpPr>
        <p:spPr>
          <a:xfrm>
            <a:off x="125511" y="6355519"/>
            <a:ext cx="504056" cy="380196"/>
          </a:xfrm>
          <a:prstGeom prst="upArrow">
            <a:avLst>
              <a:gd name="adj1" fmla="val 100000"/>
              <a:gd name="adj2" fmla="val 50000"/>
            </a:avLst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85247"/>
            <a:ext cx="936104" cy="936104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-7394" y="514800"/>
            <a:ext cx="688365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 (GRAPHICAL USER INTERFACE)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8100392" y="514800"/>
            <a:ext cx="10415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Pag. 1 / 1</a:t>
            </a:r>
          </a:p>
        </p:txBody>
      </p:sp>
      <p:sp>
        <p:nvSpPr>
          <p:cNvPr id="10" name="Personalizzato 9">
            <a:hlinkClick r:id="" action="ppaction://hlinkshowjump?jump=endshow" highlightClick="1"/>
          </p:cNvPr>
          <p:cNvSpPr/>
          <p:nvPr/>
        </p:nvSpPr>
        <p:spPr>
          <a:xfrm>
            <a:off x="125511" y="93817"/>
            <a:ext cx="702073" cy="310847"/>
          </a:xfrm>
          <a:prstGeom prst="actionButtonBlank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323532" y="1196752"/>
            <a:ext cx="86409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make the program more accessible to the consumers, it's implemented a graphical interface more user-friendly and intuitive by button and text field.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7" y="2377568"/>
            <a:ext cx="5768956" cy="2707615"/>
          </a:xfrm>
          <a:prstGeom prst="rect">
            <a:avLst/>
          </a:prstGeom>
        </p:spPr>
      </p:pic>
      <p:sp>
        <p:nvSpPr>
          <p:cNvPr id="24" name="CasellaDiTesto 23"/>
          <p:cNvSpPr txBox="1"/>
          <p:nvPr/>
        </p:nvSpPr>
        <p:spPr>
          <a:xfrm>
            <a:off x="6421727" y="2594421"/>
            <a:ext cx="21331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also a progress bar which indicate the completion percentage of compression or decompression.</a:t>
            </a:r>
            <a:endParaRPr lang="it-IT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sellaDiTesto 25"/>
          <p:cNvSpPr txBox="1"/>
          <p:nvPr/>
        </p:nvSpPr>
        <p:spPr>
          <a:xfrm>
            <a:off x="377539" y="5229200"/>
            <a:ext cx="82989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chosen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has also a file 'file_compresso.txt', the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DECOMPRIMI FILE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button is enabled; else is enabled only the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COMPRIMI FILE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button.</a:t>
            </a:r>
            <a:endParaRPr lang="it-IT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696329"/>
      </p:ext>
    </p:extLst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4938"/>
            <a:ext cx="936104" cy="936104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907704" y="514490"/>
            <a:ext cx="723629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it-IT" sz="1200" dirty="0" smtClean="0">
              <a:solidFill>
                <a:srgbClr val="0046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0" y="514489"/>
            <a:ext cx="6835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t-IT" sz="1200" dirty="0" smtClean="0">
              <a:solidFill>
                <a:schemeClr val="bg1"/>
              </a:solidFill>
            </a:endParaRPr>
          </a:p>
        </p:txBody>
      </p:sp>
      <p:sp>
        <p:nvSpPr>
          <p:cNvPr id="9" name="CasellaDiTesto 8">
            <a:hlinkClick r:id="rId3" action="ppaction://hlinksldjump"/>
          </p:cNvPr>
          <p:cNvSpPr txBox="1"/>
          <p:nvPr/>
        </p:nvSpPr>
        <p:spPr>
          <a:xfrm>
            <a:off x="539552" y="1521000"/>
            <a:ext cx="8604448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HUFFMAN’S ALGORITHM</a:t>
            </a:r>
          </a:p>
        </p:txBody>
      </p:sp>
      <p:sp>
        <p:nvSpPr>
          <p:cNvPr id="10" name="CasellaDiTesto 9">
            <a:hlinkClick r:id="rId4" action="ppaction://hlinksldjump"/>
          </p:cNvPr>
          <p:cNvSpPr txBox="1"/>
          <p:nvPr/>
        </p:nvSpPr>
        <p:spPr>
          <a:xfrm>
            <a:off x="540000" y="2427782"/>
            <a:ext cx="8604448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IS </a:t>
            </a:r>
            <a:r>
              <a:rPr lang="it-IT" sz="2400" dirty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DAVID ALBERT HUFFMAN</a:t>
            </a:r>
          </a:p>
        </p:txBody>
      </p:sp>
      <p:sp>
        <p:nvSpPr>
          <p:cNvPr id="11" name="CasellaDiTesto 10">
            <a:hlinkClick r:id="rId5" action="ppaction://hlinksldjump"/>
          </p:cNvPr>
          <p:cNvSpPr txBox="1"/>
          <p:nvPr/>
        </p:nvSpPr>
        <p:spPr>
          <a:xfrm>
            <a:off x="539551" y="3324774"/>
            <a:ext cx="8605877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COMPRESSION CODE</a:t>
            </a:r>
            <a:endParaRPr lang="it-IT" sz="2400" dirty="0">
              <a:solidFill>
                <a:srgbClr val="0046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sellaDiTesto 11">
            <a:hlinkClick r:id="rId3" action="ppaction://hlinksldjump"/>
          </p:cNvPr>
          <p:cNvSpPr txBox="1"/>
          <p:nvPr/>
        </p:nvSpPr>
        <p:spPr>
          <a:xfrm>
            <a:off x="0" y="1521000"/>
            <a:ext cx="539552" cy="461665"/>
          </a:xfrm>
          <a:prstGeom prst="rect">
            <a:avLst/>
          </a:prstGeom>
          <a:solidFill>
            <a:srgbClr val="00467A"/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CasellaDiTesto 12">
            <a:hlinkClick r:id="rId4" action="ppaction://hlinksldjump"/>
          </p:cNvPr>
          <p:cNvSpPr txBox="1"/>
          <p:nvPr/>
        </p:nvSpPr>
        <p:spPr>
          <a:xfrm>
            <a:off x="0" y="2425538"/>
            <a:ext cx="539552" cy="461665"/>
          </a:xfrm>
          <a:prstGeom prst="rect">
            <a:avLst/>
          </a:prstGeom>
          <a:solidFill>
            <a:srgbClr val="00467A"/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it-IT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sellaDiTesto 13">
            <a:hlinkClick r:id="rId5" action="ppaction://hlinksldjump"/>
          </p:cNvPr>
          <p:cNvSpPr txBox="1"/>
          <p:nvPr/>
        </p:nvSpPr>
        <p:spPr>
          <a:xfrm>
            <a:off x="0" y="3324774"/>
            <a:ext cx="539552" cy="461665"/>
          </a:xfrm>
          <a:prstGeom prst="rect">
            <a:avLst/>
          </a:prstGeom>
          <a:solidFill>
            <a:srgbClr val="00467A"/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it-IT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llout con freccia in su 15">
            <a:hlinkClick r:id="rId6" action="ppaction://hlinksldjump"/>
          </p:cNvPr>
          <p:cNvSpPr/>
          <p:nvPr/>
        </p:nvSpPr>
        <p:spPr>
          <a:xfrm>
            <a:off x="125511" y="6355519"/>
            <a:ext cx="504056" cy="380196"/>
          </a:xfrm>
          <a:prstGeom prst="upArrowCallout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>
            <a:hlinkClick r:id="rId7" action="ppaction://hlinksldjump"/>
          </p:cNvPr>
          <p:cNvSpPr txBox="1"/>
          <p:nvPr/>
        </p:nvSpPr>
        <p:spPr>
          <a:xfrm>
            <a:off x="540000" y="4221766"/>
            <a:ext cx="8605877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DECOMPRESSION CODE</a:t>
            </a:r>
            <a:endParaRPr lang="it-IT" sz="2400" dirty="0">
              <a:solidFill>
                <a:srgbClr val="0046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sellaDiTesto 16">
            <a:hlinkClick r:id="rId7" action="ppaction://hlinksldjump"/>
          </p:cNvPr>
          <p:cNvSpPr txBox="1"/>
          <p:nvPr/>
        </p:nvSpPr>
        <p:spPr>
          <a:xfrm>
            <a:off x="0" y="4221766"/>
            <a:ext cx="539552" cy="461665"/>
          </a:xfrm>
          <a:prstGeom prst="rect">
            <a:avLst/>
          </a:prstGeom>
          <a:solidFill>
            <a:srgbClr val="00467A"/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it-IT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sellaDiTesto 17">
            <a:hlinkClick r:id="rId8" action="ppaction://hlinksldjump"/>
          </p:cNvPr>
          <p:cNvSpPr txBox="1"/>
          <p:nvPr/>
        </p:nvSpPr>
        <p:spPr>
          <a:xfrm>
            <a:off x="539551" y="5133036"/>
            <a:ext cx="8605877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 (GRAPHICAL USER INTERFACE)</a:t>
            </a:r>
            <a:endParaRPr lang="it-IT" sz="2400" dirty="0">
              <a:solidFill>
                <a:srgbClr val="0046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asellaDiTesto 18">
            <a:hlinkClick r:id="rId8" action="ppaction://hlinksldjump"/>
          </p:cNvPr>
          <p:cNvSpPr txBox="1"/>
          <p:nvPr/>
        </p:nvSpPr>
        <p:spPr>
          <a:xfrm>
            <a:off x="0" y="5133036"/>
            <a:ext cx="539552" cy="461665"/>
          </a:xfrm>
          <a:prstGeom prst="rect">
            <a:avLst/>
          </a:prstGeom>
          <a:solidFill>
            <a:srgbClr val="00467A"/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it-IT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Personalizzato 20">
            <a:hlinkClick r:id="" action="ppaction://hlinkshowjump?jump=endshow" highlightClick="1"/>
          </p:cNvPr>
          <p:cNvSpPr/>
          <p:nvPr/>
        </p:nvSpPr>
        <p:spPr>
          <a:xfrm>
            <a:off x="125511" y="93817"/>
            <a:ext cx="702073" cy="310847"/>
          </a:xfrm>
          <a:prstGeom prst="actionButtonBlank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704139407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destra 3">
            <a:hlinkClick r:id="" action="ppaction://hlinkshowjump?jump=nextslide"/>
          </p:cNvPr>
          <p:cNvSpPr/>
          <p:nvPr/>
        </p:nvSpPr>
        <p:spPr>
          <a:xfrm>
            <a:off x="8460432" y="6350864"/>
            <a:ext cx="504056" cy="380196"/>
          </a:xfrm>
          <a:prstGeom prst="rightArrow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Freccia in su 9">
            <a:hlinkClick r:id="rId2" action="ppaction://hlinksldjump"/>
          </p:cNvPr>
          <p:cNvSpPr/>
          <p:nvPr/>
        </p:nvSpPr>
        <p:spPr>
          <a:xfrm>
            <a:off x="125511" y="6355519"/>
            <a:ext cx="504056" cy="380196"/>
          </a:xfrm>
          <a:prstGeom prst="upArrow">
            <a:avLst>
              <a:gd name="adj1" fmla="val 100000"/>
              <a:gd name="adj2" fmla="val 50000"/>
            </a:avLst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85247"/>
            <a:ext cx="936104" cy="936104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-7394" y="514800"/>
            <a:ext cx="688365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COS’</a:t>
            </a:r>
            <a:r>
              <a:rPr lang="it-IT" sz="12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È L’ALGORITMO DI HUFFMAN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8100392" y="514800"/>
            <a:ext cx="10415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Pag. 1 / </a:t>
            </a:r>
            <a:r>
              <a:rPr lang="it-IT" sz="1200" dirty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it-IT" sz="1200" dirty="0" smtClean="0">
              <a:solidFill>
                <a:srgbClr val="0046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240702" y="1229939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L’algoritmo di </a:t>
            </a:r>
            <a:r>
              <a:rPr lang="it-IT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Huffman</a:t>
            </a:r>
            <a:r>
              <a:rPr lang="it-IT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prende il nome da </a:t>
            </a:r>
            <a:r>
              <a:rPr lang="it-IT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David A. </a:t>
            </a:r>
            <a:r>
              <a:rPr lang="it-IT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Huffman</a:t>
            </a:r>
            <a:r>
              <a:rPr lang="it-IT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un informatico statunitense che ideò un algoritmo per la compressione di file di testo. Le operazioni dell’algoritmo sono:</a:t>
            </a:r>
          </a:p>
        </p:txBody>
      </p:sp>
      <p:sp>
        <p:nvSpPr>
          <p:cNvPr id="7" name="Rettangolo 6"/>
          <p:cNvSpPr/>
          <p:nvPr/>
        </p:nvSpPr>
        <p:spPr>
          <a:xfrm>
            <a:off x="1619673" y="2569096"/>
            <a:ext cx="5868651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Calcolare la frequenza dei caratteri partendo da un file di testo</a:t>
            </a:r>
            <a:endParaRPr lang="it-IT" sz="2000" dirty="0">
              <a:solidFill>
                <a:srgbClr val="00467A"/>
              </a:solidFill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1619673" y="3652462"/>
            <a:ext cx="5868651" cy="7126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Ordinare i caratteri per frequenza in maniera crescente</a:t>
            </a:r>
            <a:endParaRPr lang="it-IT" sz="2000" dirty="0">
              <a:solidFill>
                <a:srgbClr val="00467A"/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1619673" y="4660574"/>
            <a:ext cx="5868651" cy="7126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Raggruppare i primi due caratteri in un unico nodo</a:t>
            </a:r>
            <a:endParaRPr lang="it-IT" sz="2000" dirty="0">
              <a:solidFill>
                <a:srgbClr val="00467A"/>
              </a:solidFill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1619673" y="5672810"/>
            <a:ext cx="5868651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Generare l’albero ed il codice binario per ogni carattere</a:t>
            </a:r>
            <a:endParaRPr lang="it-IT" sz="2000" dirty="0">
              <a:solidFill>
                <a:srgbClr val="00467A"/>
              </a:solidFill>
            </a:endParaRPr>
          </a:p>
        </p:txBody>
      </p:sp>
      <p:cxnSp>
        <p:nvCxnSpPr>
          <p:cNvPr id="18" name="Connettore 2 17"/>
          <p:cNvCxnSpPr>
            <a:stCxn id="7" idx="2"/>
            <a:endCxn id="15" idx="0"/>
          </p:cNvCxnSpPr>
          <p:nvPr/>
        </p:nvCxnSpPr>
        <p:spPr>
          <a:xfrm>
            <a:off x="4553999" y="3361184"/>
            <a:ext cx="0" cy="29127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stCxn id="15" idx="2"/>
            <a:endCxn id="16" idx="0"/>
          </p:cNvCxnSpPr>
          <p:nvPr/>
        </p:nvCxnSpPr>
        <p:spPr>
          <a:xfrm>
            <a:off x="4553999" y="4365104"/>
            <a:ext cx="0" cy="29547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4 20"/>
          <p:cNvCxnSpPr>
            <a:stCxn id="16" idx="3"/>
            <a:endCxn id="15" idx="3"/>
          </p:cNvCxnSpPr>
          <p:nvPr/>
        </p:nvCxnSpPr>
        <p:spPr>
          <a:xfrm flipV="1">
            <a:off x="7488324" y="4008783"/>
            <a:ext cx="12700" cy="1008112"/>
          </a:xfrm>
          <a:prstGeom prst="bentConnector3">
            <a:avLst>
              <a:gd name="adj1" fmla="val 5228575"/>
            </a:avLst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16" idx="2"/>
          </p:cNvCxnSpPr>
          <p:nvPr/>
        </p:nvCxnSpPr>
        <p:spPr>
          <a:xfrm>
            <a:off x="4553999" y="5373216"/>
            <a:ext cx="0" cy="299594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ersonalizzato 49">
            <a:hlinkClick r:id="" action="ppaction://hlinkshowjump?jump=endshow" highlightClick="1"/>
          </p:cNvPr>
          <p:cNvSpPr/>
          <p:nvPr/>
        </p:nvSpPr>
        <p:spPr>
          <a:xfrm>
            <a:off x="125511" y="93817"/>
            <a:ext cx="702073" cy="310847"/>
          </a:xfrm>
          <a:prstGeom prst="actionButtonBlank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ESCI</a:t>
            </a:r>
          </a:p>
        </p:txBody>
      </p:sp>
    </p:spTree>
    <p:extLst>
      <p:ext uri="{BB962C8B-B14F-4D97-AF65-F5344CB8AC3E}">
        <p14:creationId xmlns:p14="http://schemas.microsoft.com/office/powerpoint/2010/main" val="4151170122"/>
      </p:ext>
    </p:extLst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7" grpId="0" animBg="1"/>
      <p:bldP spid="15" grpId="0" animBg="1"/>
      <p:bldP spid="16" grpId="0" animBg="1"/>
      <p:bldP spid="17" grpId="0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tangolo 23"/>
          <p:cNvSpPr/>
          <p:nvPr/>
        </p:nvSpPr>
        <p:spPr>
          <a:xfrm>
            <a:off x="395736" y="3137307"/>
            <a:ext cx="4680321" cy="360000"/>
          </a:xfrm>
          <a:prstGeom prst="rect">
            <a:avLst/>
          </a:prstGeom>
          <a:solidFill>
            <a:schemeClr val="bg1"/>
          </a:solidFill>
          <a:ln w="57150">
            <a:solidFill>
              <a:srgbClr val="004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Informazione di tipo Carattere</a:t>
            </a:r>
            <a:endParaRPr lang="it-IT" sz="2000" dirty="0">
              <a:solidFill>
                <a:srgbClr val="00467A"/>
              </a:solidFill>
            </a:endParaRPr>
          </a:p>
        </p:txBody>
      </p:sp>
      <p:sp>
        <p:nvSpPr>
          <p:cNvPr id="5" name="Freccia a sinistra 4">
            <a:hlinkClick r:id="" action="ppaction://hlinkshowjump?jump=previousslide"/>
          </p:cNvPr>
          <p:cNvSpPr/>
          <p:nvPr/>
        </p:nvSpPr>
        <p:spPr>
          <a:xfrm>
            <a:off x="7812360" y="6350864"/>
            <a:ext cx="504056" cy="380196"/>
          </a:xfrm>
          <a:prstGeom prst="leftArrow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Freccia in su 9">
            <a:hlinkClick r:id="rId2" action="ppaction://hlinksldjump"/>
          </p:cNvPr>
          <p:cNvSpPr/>
          <p:nvPr/>
        </p:nvSpPr>
        <p:spPr>
          <a:xfrm>
            <a:off x="125511" y="6355519"/>
            <a:ext cx="504056" cy="380196"/>
          </a:xfrm>
          <a:prstGeom prst="upArrow">
            <a:avLst>
              <a:gd name="adj1" fmla="val 100000"/>
              <a:gd name="adj2" fmla="val 50000"/>
            </a:avLst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85247"/>
            <a:ext cx="936104" cy="936104"/>
          </a:xfrm>
          <a:prstGeom prst="rect">
            <a:avLst/>
          </a:prstGeom>
        </p:spPr>
      </p:pic>
      <p:sp>
        <p:nvSpPr>
          <p:cNvPr id="16" name="CasellaDiTesto 15"/>
          <p:cNvSpPr txBox="1"/>
          <p:nvPr/>
        </p:nvSpPr>
        <p:spPr>
          <a:xfrm>
            <a:off x="-7394" y="514800"/>
            <a:ext cx="688365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COS’</a:t>
            </a:r>
            <a:r>
              <a:rPr lang="it-IT" sz="12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È L’ALGORITMO DI HUFFMAN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8100392" y="514800"/>
            <a:ext cx="10415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Pag. 2 / 5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251520" y="1543610"/>
            <a:ext cx="87129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Legge da un file ogni carattere mettendolo in una </a:t>
            </a:r>
            <a:r>
              <a:rPr lang="it-IT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creata 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precedentemente di tipo ‘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NodoAlberoBinario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</a:p>
          <a:p>
            <a:endParaRPr lang="it-IT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il carattere è già presente nell’</a:t>
            </a:r>
            <a:r>
              <a:rPr lang="it-IT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viene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incrementata la frequenza; altrimenti, se non è presente, viene aggiunto un nuovo carattere.</a:t>
            </a:r>
          </a:p>
        </p:txBody>
      </p:sp>
      <p:sp>
        <p:nvSpPr>
          <p:cNvPr id="9" name="Freccia a destra 8">
            <a:hlinkClick r:id="" action="ppaction://hlinkshowjump?jump=nextslide"/>
          </p:cNvPr>
          <p:cNvSpPr/>
          <p:nvPr/>
        </p:nvSpPr>
        <p:spPr>
          <a:xfrm>
            <a:off x="8460432" y="6350864"/>
            <a:ext cx="504056" cy="380196"/>
          </a:xfrm>
          <a:prstGeom prst="rightArrow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Personalizzato 11">
            <a:hlinkClick r:id="" action="ppaction://hlinkshowjump?jump=endshow" highlightClick="1"/>
          </p:cNvPr>
          <p:cNvSpPr/>
          <p:nvPr/>
        </p:nvSpPr>
        <p:spPr>
          <a:xfrm>
            <a:off x="125511" y="93817"/>
            <a:ext cx="702073" cy="310847"/>
          </a:xfrm>
          <a:prstGeom prst="actionButtonBlank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ESCI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395736" y="3498051"/>
            <a:ext cx="1800000" cy="360000"/>
          </a:xfrm>
          <a:prstGeom prst="rect">
            <a:avLst/>
          </a:prstGeom>
          <a:solidFill>
            <a:schemeClr val="bg1"/>
          </a:solidFill>
          <a:ln w="57150">
            <a:solidFill>
              <a:srgbClr val="004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 smtClean="0">
                <a:solidFill>
                  <a:srgbClr val="00467A"/>
                </a:solidFill>
              </a:rPr>
              <a:t>Psx</a:t>
            </a:r>
            <a:endParaRPr lang="it-IT" sz="2000" dirty="0">
              <a:solidFill>
                <a:srgbClr val="00467A"/>
              </a:solidFill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2195736" y="3498051"/>
            <a:ext cx="2880321" cy="360000"/>
          </a:xfrm>
          <a:prstGeom prst="rect">
            <a:avLst/>
          </a:prstGeom>
          <a:solidFill>
            <a:schemeClr val="bg1"/>
          </a:solidFill>
          <a:ln w="57150">
            <a:solidFill>
              <a:srgbClr val="004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 smtClean="0">
                <a:solidFill>
                  <a:srgbClr val="00467A"/>
                </a:solidFill>
              </a:rPr>
              <a:t>Inf</a:t>
            </a:r>
            <a:endParaRPr lang="it-IT" sz="2000" dirty="0">
              <a:solidFill>
                <a:srgbClr val="00467A"/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6876256" y="3498051"/>
            <a:ext cx="1800000" cy="360000"/>
          </a:xfrm>
          <a:prstGeom prst="rect">
            <a:avLst/>
          </a:prstGeom>
          <a:solidFill>
            <a:schemeClr val="bg1"/>
          </a:solidFill>
          <a:ln w="57150">
            <a:solidFill>
              <a:srgbClr val="004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 smtClean="0">
                <a:solidFill>
                  <a:srgbClr val="00467A"/>
                </a:solidFill>
              </a:rPr>
              <a:t>Pdx</a:t>
            </a:r>
            <a:endParaRPr lang="it-IT" sz="2000" dirty="0">
              <a:solidFill>
                <a:srgbClr val="00467A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396072" y="3858051"/>
            <a:ext cx="4464296" cy="360000"/>
          </a:xfrm>
          <a:prstGeom prst="rect">
            <a:avLst/>
          </a:prstGeom>
          <a:solidFill>
            <a:schemeClr val="bg1"/>
          </a:solidFill>
          <a:ln w="57150">
            <a:solidFill>
              <a:srgbClr val="004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Puntatore sinistro del nodo</a:t>
            </a:r>
            <a:endParaRPr lang="it-IT" sz="2000" dirty="0">
              <a:solidFill>
                <a:srgbClr val="00467A"/>
              </a:solidFill>
            </a:endParaRPr>
          </a:p>
        </p:txBody>
      </p:sp>
      <p:sp>
        <p:nvSpPr>
          <p:cNvPr id="22" name="Rettangolo 21"/>
          <p:cNvSpPr/>
          <p:nvPr/>
        </p:nvSpPr>
        <p:spPr>
          <a:xfrm>
            <a:off x="4860032" y="3858051"/>
            <a:ext cx="3816224" cy="360000"/>
          </a:xfrm>
          <a:prstGeom prst="rect">
            <a:avLst/>
          </a:prstGeom>
          <a:solidFill>
            <a:schemeClr val="bg1"/>
          </a:solidFill>
          <a:ln w="57150">
            <a:solidFill>
              <a:srgbClr val="004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Puntatore destro del nodo</a:t>
            </a:r>
            <a:endParaRPr lang="it-IT" sz="2000" dirty="0">
              <a:solidFill>
                <a:srgbClr val="00467A"/>
              </a:solidFill>
            </a:endParaRPr>
          </a:p>
        </p:txBody>
      </p:sp>
      <p:cxnSp>
        <p:nvCxnSpPr>
          <p:cNvPr id="6" name="Connettore 1 5"/>
          <p:cNvCxnSpPr/>
          <p:nvPr/>
        </p:nvCxnSpPr>
        <p:spPr>
          <a:xfrm>
            <a:off x="453600" y="3859200"/>
            <a:ext cx="1677600" cy="0"/>
          </a:xfrm>
          <a:prstGeom prst="line">
            <a:avLst/>
          </a:prstGeom>
          <a:ln w="5715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1 30"/>
          <p:cNvCxnSpPr/>
          <p:nvPr/>
        </p:nvCxnSpPr>
        <p:spPr>
          <a:xfrm>
            <a:off x="6933205" y="3858051"/>
            <a:ext cx="1684800" cy="0"/>
          </a:xfrm>
          <a:prstGeom prst="line">
            <a:avLst/>
          </a:prstGeom>
          <a:ln w="5715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1 31"/>
          <p:cNvCxnSpPr/>
          <p:nvPr/>
        </p:nvCxnSpPr>
        <p:spPr>
          <a:xfrm flipV="1">
            <a:off x="2268000" y="3484800"/>
            <a:ext cx="3326512" cy="744"/>
          </a:xfrm>
          <a:prstGeom prst="line">
            <a:avLst/>
          </a:prstGeom>
          <a:ln w="1016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5076256" y="3498051"/>
            <a:ext cx="1800000" cy="360000"/>
          </a:xfrm>
          <a:prstGeom prst="rect">
            <a:avLst/>
          </a:prstGeom>
          <a:solidFill>
            <a:schemeClr val="bg1"/>
          </a:solidFill>
          <a:ln w="57150">
            <a:solidFill>
              <a:srgbClr val="004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 smtClean="0">
                <a:solidFill>
                  <a:srgbClr val="00467A"/>
                </a:solidFill>
              </a:rPr>
              <a:t>Root</a:t>
            </a:r>
            <a:endParaRPr lang="it-IT" sz="2000" dirty="0">
              <a:solidFill>
                <a:srgbClr val="00467A"/>
              </a:solidFill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5076056" y="3137307"/>
            <a:ext cx="3600199" cy="360000"/>
          </a:xfrm>
          <a:prstGeom prst="rect">
            <a:avLst/>
          </a:prstGeom>
          <a:solidFill>
            <a:schemeClr val="bg1"/>
          </a:solidFill>
          <a:ln w="57150">
            <a:solidFill>
              <a:srgbClr val="004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Nodo radice / Nodo foglia</a:t>
            </a:r>
            <a:endParaRPr lang="it-IT" sz="2000" dirty="0">
              <a:solidFill>
                <a:srgbClr val="00467A"/>
              </a:solidFill>
            </a:endParaRPr>
          </a:p>
        </p:txBody>
      </p:sp>
      <p:cxnSp>
        <p:nvCxnSpPr>
          <p:cNvPr id="34" name="Connettore 1 33"/>
          <p:cNvCxnSpPr/>
          <p:nvPr/>
        </p:nvCxnSpPr>
        <p:spPr>
          <a:xfrm flipV="1">
            <a:off x="5148000" y="3484800"/>
            <a:ext cx="1638000" cy="13995"/>
          </a:xfrm>
          <a:prstGeom prst="line">
            <a:avLst/>
          </a:prstGeom>
          <a:ln w="1016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69270"/>
      </p:ext>
    </p:extLst>
  </p:cSld>
  <p:clrMapOvr>
    <a:masterClrMapping/>
  </p:clrMapOvr>
  <p:transition spd="slow" advClick="0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ccia in su 9">
            <a:hlinkClick r:id="rId2" action="ppaction://hlinksldjump"/>
          </p:cNvPr>
          <p:cNvSpPr/>
          <p:nvPr/>
        </p:nvSpPr>
        <p:spPr>
          <a:xfrm>
            <a:off x="125511" y="6355519"/>
            <a:ext cx="504056" cy="380196"/>
          </a:xfrm>
          <a:prstGeom prst="upArrow">
            <a:avLst>
              <a:gd name="adj1" fmla="val 100000"/>
              <a:gd name="adj2" fmla="val 50000"/>
            </a:avLst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85247"/>
            <a:ext cx="936104" cy="936104"/>
          </a:xfrm>
          <a:prstGeom prst="rect">
            <a:avLst/>
          </a:prstGeom>
        </p:spPr>
      </p:pic>
      <p:sp>
        <p:nvSpPr>
          <p:cNvPr id="16" name="CasellaDiTesto 15"/>
          <p:cNvSpPr txBox="1"/>
          <p:nvPr/>
        </p:nvSpPr>
        <p:spPr>
          <a:xfrm>
            <a:off x="-7394" y="514800"/>
            <a:ext cx="688365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COS’</a:t>
            </a:r>
            <a:r>
              <a:rPr lang="it-IT" sz="12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È L’ALGORITMO DI HUFFMAN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8100392" y="514800"/>
            <a:ext cx="10415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Pag. 3 / 5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247463" y="1772816"/>
            <a:ext cx="87129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Implementando tale classe è possibile disporre in ordine crescente, secondo la frequenza, gli elementi dell’</a:t>
            </a:r>
            <a:r>
              <a:rPr lang="it-IT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richiamando il metodo ‘</a:t>
            </a:r>
            <a:r>
              <a:rPr lang="it-IT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della classe ‘</a:t>
            </a:r>
            <a:r>
              <a:rPr lang="it-IT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Collections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</a:p>
          <a:p>
            <a:endParaRPr lang="it-IT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È necessario specificare il campo di riferimento per l’ordinamento.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Perciò è stato creato un metodo di ‘</a:t>
            </a:r>
            <a:r>
              <a:rPr lang="it-IT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Override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nella 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 ‘</a:t>
            </a:r>
            <a:r>
              <a:rPr lang="it-IT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FrequenzaComparator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  <a:endParaRPr lang="it-IT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ccia a sinistra 10">
            <a:hlinkClick r:id="" action="ppaction://hlinkshowjump?jump=previousslide"/>
          </p:cNvPr>
          <p:cNvSpPr/>
          <p:nvPr/>
        </p:nvSpPr>
        <p:spPr>
          <a:xfrm>
            <a:off x="7812360" y="6350864"/>
            <a:ext cx="504056" cy="380196"/>
          </a:xfrm>
          <a:prstGeom prst="leftArrow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Freccia a destra 11">
            <a:hlinkClick r:id="" action="ppaction://hlinkshowjump?jump=nextslide"/>
          </p:cNvPr>
          <p:cNvSpPr/>
          <p:nvPr/>
        </p:nvSpPr>
        <p:spPr>
          <a:xfrm>
            <a:off x="8460432" y="6350864"/>
            <a:ext cx="504056" cy="380196"/>
          </a:xfrm>
          <a:prstGeom prst="rightArrow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Personalizzato 12">
            <a:hlinkClick r:id="" action="ppaction://hlinkshowjump?jump=endshow" highlightClick="1"/>
          </p:cNvPr>
          <p:cNvSpPr/>
          <p:nvPr/>
        </p:nvSpPr>
        <p:spPr>
          <a:xfrm>
            <a:off x="125511" y="93817"/>
            <a:ext cx="702073" cy="310847"/>
          </a:xfrm>
          <a:prstGeom prst="actionButtonBlank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ESCI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532474" y="1513057"/>
            <a:ext cx="7960327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import </a:t>
            </a:r>
            <a:r>
              <a:rPr lang="it-IT" sz="2000" dirty="0" err="1" smtClean="0">
                <a:solidFill>
                  <a:srgbClr val="00467A"/>
                </a:solidFill>
              </a:rPr>
              <a:t>java.util.Collections</a:t>
            </a:r>
            <a:r>
              <a:rPr lang="it-IT" sz="2000" dirty="0" smtClean="0">
                <a:solidFill>
                  <a:srgbClr val="00467A"/>
                </a:solidFill>
              </a:rPr>
              <a:t>;</a:t>
            </a:r>
            <a:endParaRPr lang="it-IT" sz="2000" dirty="0">
              <a:solidFill>
                <a:srgbClr val="0046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683451"/>
      </p:ext>
    </p:extLst>
  </p:cSld>
  <p:clrMapOvr>
    <a:masterClrMapping/>
  </p:clrMapOvr>
  <p:transition spd="slow" advClick="0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ccia in su 9">
            <a:hlinkClick r:id="rId2" action="ppaction://hlinksldjump"/>
          </p:cNvPr>
          <p:cNvSpPr/>
          <p:nvPr/>
        </p:nvSpPr>
        <p:spPr>
          <a:xfrm>
            <a:off x="125511" y="6355519"/>
            <a:ext cx="504056" cy="380196"/>
          </a:xfrm>
          <a:prstGeom prst="upArrow">
            <a:avLst>
              <a:gd name="adj1" fmla="val 100000"/>
              <a:gd name="adj2" fmla="val 50000"/>
            </a:avLst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85247"/>
            <a:ext cx="936104" cy="936104"/>
          </a:xfrm>
          <a:prstGeom prst="rect">
            <a:avLst/>
          </a:prstGeom>
        </p:spPr>
      </p:pic>
      <p:sp>
        <p:nvSpPr>
          <p:cNvPr id="16" name="CasellaDiTesto 15"/>
          <p:cNvSpPr txBox="1"/>
          <p:nvPr/>
        </p:nvSpPr>
        <p:spPr>
          <a:xfrm>
            <a:off x="-7394" y="514800"/>
            <a:ext cx="688365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COS’</a:t>
            </a:r>
            <a:r>
              <a:rPr lang="it-IT" sz="12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È L’ALGORITMO DI HUFFMAN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8100392" y="514800"/>
            <a:ext cx="10415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Pag. 4 / 5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234954" y="1678998"/>
            <a:ext cx="87129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Mediante ciclo iterativo è stato possibile raggruppare i primi due nodi dell’</a:t>
            </a:r>
            <a:r>
              <a:rPr lang="it-IT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un altro nodo che punta agli stessi e che ha come frequenza, la somma delle loro frequenze.</a:t>
            </a:r>
          </a:p>
        </p:txBody>
      </p:sp>
      <p:sp>
        <p:nvSpPr>
          <p:cNvPr id="11" name="Freccia a sinistra 10">
            <a:hlinkClick r:id="" action="ppaction://hlinkshowjump?jump=previousslide"/>
          </p:cNvPr>
          <p:cNvSpPr/>
          <p:nvPr/>
        </p:nvSpPr>
        <p:spPr>
          <a:xfrm>
            <a:off x="7812360" y="6350864"/>
            <a:ext cx="504056" cy="380196"/>
          </a:xfrm>
          <a:prstGeom prst="leftArrow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Freccia a destra 11">
            <a:hlinkClick r:id="" action="ppaction://hlinkshowjump?jump=nextslide"/>
          </p:cNvPr>
          <p:cNvSpPr/>
          <p:nvPr/>
        </p:nvSpPr>
        <p:spPr>
          <a:xfrm>
            <a:off x="8460432" y="6350864"/>
            <a:ext cx="504056" cy="380196"/>
          </a:xfrm>
          <a:prstGeom prst="rightArrow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Personalizzato 12">
            <a:hlinkClick r:id="" action="ppaction://hlinkshowjump?jump=endshow" highlightClick="1"/>
          </p:cNvPr>
          <p:cNvSpPr/>
          <p:nvPr/>
        </p:nvSpPr>
        <p:spPr>
          <a:xfrm>
            <a:off x="125511" y="93817"/>
            <a:ext cx="702073" cy="310847"/>
          </a:xfrm>
          <a:prstGeom prst="actionButtonBlank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ESCI</a:t>
            </a:r>
          </a:p>
        </p:txBody>
      </p:sp>
      <p:sp>
        <p:nvSpPr>
          <p:cNvPr id="23" name="Rettangolo 22"/>
          <p:cNvSpPr/>
          <p:nvPr/>
        </p:nvSpPr>
        <p:spPr>
          <a:xfrm>
            <a:off x="931539" y="4077072"/>
            <a:ext cx="132947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A – (a)</a:t>
            </a:r>
            <a:endParaRPr lang="it-IT" sz="2000" dirty="0">
              <a:solidFill>
                <a:srgbClr val="00467A"/>
              </a:solidFill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2738466" y="4077072"/>
            <a:ext cx="132947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B – (b)</a:t>
            </a:r>
            <a:endParaRPr lang="it-IT" sz="2000" dirty="0">
              <a:solidFill>
                <a:srgbClr val="00467A"/>
              </a:solidFill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4466658" y="4077072"/>
            <a:ext cx="132947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C – (c) </a:t>
            </a:r>
            <a:endParaRPr lang="it-IT" sz="2000" dirty="0">
              <a:solidFill>
                <a:srgbClr val="00467A"/>
              </a:solidFill>
            </a:endParaRPr>
          </a:p>
        </p:txBody>
      </p:sp>
      <p:sp>
        <p:nvSpPr>
          <p:cNvPr id="27" name="Rettangolo 26"/>
          <p:cNvSpPr/>
          <p:nvPr/>
        </p:nvSpPr>
        <p:spPr>
          <a:xfrm>
            <a:off x="6194850" y="4077072"/>
            <a:ext cx="132947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D – (d)</a:t>
            </a:r>
            <a:endParaRPr lang="it-IT" sz="2000" dirty="0">
              <a:solidFill>
                <a:srgbClr val="00467A"/>
              </a:solidFill>
            </a:endParaRPr>
          </a:p>
        </p:txBody>
      </p:sp>
      <p:cxnSp>
        <p:nvCxnSpPr>
          <p:cNvPr id="4" name="Connettore 2 3"/>
          <p:cNvCxnSpPr>
            <a:stCxn id="23" idx="3"/>
            <a:endCxn id="25" idx="1"/>
          </p:cNvCxnSpPr>
          <p:nvPr/>
        </p:nvCxnSpPr>
        <p:spPr>
          <a:xfrm>
            <a:off x="2261017" y="4329100"/>
            <a:ext cx="477449" cy="0"/>
          </a:xfrm>
          <a:prstGeom prst="straightConnector1">
            <a:avLst/>
          </a:prstGeom>
          <a:ln w="38100" cap="sq">
            <a:solidFill>
              <a:schemeClr val="bg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25" idx="3"/>
            <a:endCxn id="26" idx="1"/>
          </p:cNvCxnSpPr>
          <p:nvPr/>
        </p:nvCxnSpPr>
        <p:spPr>
          <a:xfrm>
            <a:off x="4067944" y="4329100"/>
            <a:ext cx="398714" cy="0"/>
          </a:xfrm>
          <a:prstGeom prst="straightConnector1">
            <a:avLst/>
          </a:prstGeom>
          <a:ln w="38100" cap="sq">
            <a:solidFill>
              <a:schemeClr val="bg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26" idx="3"/>
            <a:endCxn id="27" idx="1"/>
          </p:cNvCxnSpPr>
          <p:nvPr/>
        </p:nvCxnSpPr>
        <p:spPr>
          <a:xfrm>
            <a:off x="5796136" y="4329100"/>
            <a:ext cx="398714" cy="0"/>
          </a:xfrm>
          <a:prstGeom prst="straightConnector1">
            <a:avLst/>
          </a:prstGeom>
          <a:ln w="38100" cap="sq">
            <a:solidFill>
              <a:schemeClr val="bg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1 31"/>
          <p:cNvCxnSpPr/>
          <p:nvPr/>
        </p:nvCxnSpPr>
        <p:spPr>
          <a:xfrm>
            <a:off x="-252536" y="4005064"/>
            <a:ext cx="18000" cy="0"/>
          </a:xfrm>
          <a:prstGeom prst="line">
            <a:avLst/>
          </a:prstGeom>
          <a:ln w="38100" cap="rnd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tangolo 38"/>
          <p:cNvSpPr/>
          <p:nvPr/>
        </p:nvSpPr>
        <p:spPr>
          <a:xfrm>
            <a:off x="1835002" y="5661248"/>
            <a:ext cx="132947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 smtClean="0">
                <a:solidFill>
                  <a:srgbClr val="00467A"/>
                </a:solidFill>
              </a:rPr>
              <a:t>α</a:t>
            </a:r>
            <a:r>
              <a:rPr lang="it-IT" sz="2000" dirty="0" smtClean="0">
                <a:solidFill>
                  <a:srgbClr val="00467A"/>
                </a:solidFill>
              </a:rPr>
              <a:t> – (</a:t>
            </a:r>
            <a:r>
              <a:rPr lang="it-IT" sz="2000" dirty="0" err="1" smtClean="0">
                <a:solidFill>
                  <a:srgbClr val="00467A"/>
                </a:solidFill>
              </a:rPr>
              <a:t>a+b</a:t>
            </a:r>
            <a:r>
              <a:rPr lang="it-IT" sz="2000" dirty="0" smtClean="0">
                <a:solidFill>
                  <a:srgbClr val="00467A"/>
                </a:solidFill>
              </a:rPr>
              <a:t>)</a:t>
            </a:r>
            <a:endParaRPr lang="it-IT" sz="2000" dirty="0">
              <a:solidFill>
                <a:srgbClr val="00467A"/>
              </a:solidFill>
            </a:endParaRPr>
          </a:p>
        </p:txBody>
      </p:sp>
      <p:cxnSp>
        <p:nvCxnSpPr>
          <p:cNvPr id="45" name="Connettore 4 44"/>
          <p:cNvCxnSpPr>
            <a:stCxn id="23" idx="2"/>
            <a:endCxn id="39" idx="1"/>
          </p:cNvCxnSpPr>
          <p:nvPr/>
        </p:nvCxnSpPr>
        <p:spPr>
          <a:xfrm rot="16200000" flipH="1">
            <a:off x="1049566" y="5127840"/>
            <a:ext cx="1332148" cy="238724"/>
          </a:xfrm>
          <a:prstGeom prst="bentConnector2">
            <a:avLst/>
          </a:prstGeom>
          <a:ln w="38100" cap="sq">
            <a:solidFill>
              <a:schemeClr val="bg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4 50"/>
          <p:cNvCxnSpPr>
            <a:stCxn id="25" idx="2"/>
            <a:endCxn id="39" idx="3"/>
          </p:cNvCxnSpPr>
          <p:nvPr/>
        </p:nvCxnSpPr>
        <p:spPr>
          <a:xfrm rot="5400000">
            <a:off x="2617769" y="5127840"/>
            <a:ext cx="1332148" cy="238725"/>
          </a:xfrm>
          <a:prstGeom prst="bentConnector2">
            <a:avLst/>
          </a:prstGeom>
          <a:ln w="38100" cap="sq">
            <a:solidFill>
              <a:schemeClr val="bg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e 35"/>
          <p:cNvSpPr/>
          <p:nvPr/>
        </p:nvSpPr>
        <p:spPr>
          <a:xfrm>
            <a:off x="653204" y="3573016"/>
            <a:ext cx="3558756" cy="151216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000" dirty="0">
              <a:solidFill>
                <a:srgbClr val="0046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587130"/>
      </p:ext>
    </p:extLst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427 -0.06297 C 0.40503 -0.06297 0.49514 -0.01366 0.49514 0.04699 C 0.49514 0.10787 0.40503 0.15741 0.29427 0.15741 C 0.1835 0.15741 0.09357 0.10787 0.09357 0.04699 C 0.09357 -0.01366 0.1835 -0.06297 0.29427 -0.06297 Z " pathEditMode="relative" rAng="0" ptsTypes="fffff">
                                      <p:cBhvr>
                                        <p:cTn id="4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23" grpId="0" animBg="1"/>
      <p:bldP spid="25" grpId="0" animBg="1"/>
      <p:bldP spid="26" grpId="0" animBg="1"/>
      <p:bldP spid="27" grpId="0" animBg="1"/>
      <p:bldP spid="39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ccia in su 9">
            <a:hlinkClick r:id="rId2" action="ppaction://hlinksldjump"/>
          </p:cNvPr>
          <p:cNvSpPr/>
          <p:nvPr/>
        </p:nvSpPr>
        <p:spPr>
          <a:xfrm>
            <a:off x="125511" y="6355519"/>
            <a:ext cx="504056" cy="380196"/>
          </a:xfrm>
          <a:prstGeom prst="upArrow">
            <a:avLst>
              <a:gd name="adj1" fmla="val 100000"/>
              <a:gd name="adj2" fmla="val 50000"/>
            </a:avLst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85247"/>
            <a:ext cx="936104" cy="936104"/>
          </a:xfrm>
          <a:prstGeom prst="rect">
            <a:avLst/>
          </a:prstGeom>
        </p:spPr>
      </p:pic>
      <p:sp>
        <p:nvSpPr>
          <p:cNvPr id="16" name="CasellaDiTesto 15"/>
          <p:cNvSpPr txBox="1"/>
          <p:nvPr/>
        </p:nvSpPr>
        <p:spPr>
          <a:xfrm>
            <a:off x="-7394" y="514800"/>
            <a:ext cx="688365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COS’</a:t>
            </a:r>
            <a:r>
              <a:rPr lang="it-IT" sz="12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È L’ALGORITMO DI HUFFMAN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8100392" y="514800"/>
            <a:ext cx="10415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Pag. 5 / 5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245908" y="1196752"/>
            <a:ext cx="87129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Quando nell’</a:t>
            </a:r>
            <a:r>
              <a:rPr lang="it-IT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risultavano esserci solamente due elementi, è stato creato l’albero binario, generando anche il codice bin. per ogni carattere.</a:t>
            </a:r>
          </a:p>
          <a:p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seguito viene creato un </a:t>
            </a:r>
            <a:r>
              <a:rPr lang="it-IT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HashMap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contenente il carattere e il relativo codice.</a:t>
            </a:r>
          </a:p>
        </p:txBody>
      </p:sp>
      <p:sp>
        <p:nvSpPr>
          <p:cNvPr id="12" name="Freccia a sinistra 11">
            <a:hlinkClick r:id="" action="ppaction://hlinkshowjump?jump=previousslide"/>
          </p:cNvPr>
          <p:cNvSpPr/>
          <p:nvPr/>
        </p:nvSpPr>
        <p:spPr>
          <a:xfrm>
            <a:off x="7812360" y="6350864"/>
            <a:ext cx="504056" cy="380196"/>
          </a:xfrm>
          <a:prstGeom prst="leftArrow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Personalizzato 10">
            <a:hlinkClick r:id="" action="ppaction://hlinkshowjump?jump=endshow" highlightClick="1"/>
          </p:cNvPr>
          <p:cNvSpPr/>
          <p:nvPr/>
        </p:nvSpPr>
        <p:spPr>
          <a:xfrm>
            <a:off x="125511" y="93817"/>
            <a:ext cx="702073" cy="310847"/>
          </a:xfrm>
          <a:prstGeom prst="actionButtonBlank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ESCI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1218664" y="5454216"/>
            <a:ext cx="132947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A – (a)</a:t>
            </a:r>
            <a:endParaRPr lang="it-IT" sz="2000" dirty="0">
              <a:solidFill>
                <a:srgbClr val="00467A"/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2136761" y="4491946"/>
            <a:ext cx="132947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 smtClean="0">
                <a:solidFill>
                  <a:srgbClr val="00467A"/>
                </a:solidFill>
              </a:rPr>
              <a:t>α</a:t>
            </a:r>
            <a:r>
              <a:rPr lang="it-IT" sz="2000" dirty="0" smtClean="0">
                <a:solidFill>
                  <a:srgbClr val="00467A"/>
                </a:solidFill>
              </a:rPr>
              <a:t> – (</a:t>
            </a:r>
            <a:r>
              <a:rPr lang="it-IT" sz="2000" dirty="0" err="1" smtClean="0">
                <a:solidFill>
                  <a:srgbClr val="00467A"/>
                </a:solidFill>
              </a:rPr>
              <a:t>a+b</a:t>
            </a:r>
            <a:r>
              <a:rPr lang="it-IT" sz="2000" dirty="0" smtClean="0">
                <a:solidFill>
                  <a:srgbClr val="00467A"/>
                </a:solidFill>
              </a:rPr>
              <a:t>)</a:t>
            </a:r>
            <a:endParaRPr lang="it-IT" sz="2000" dirty="0">
              <a:solidFill>
                <a:srgbClr val="00467A"/>
              </a:solidFill>
            </a:endParaRPr>
          </a:p>
        </p:txBody>
      </p:sp>
      <p:sp>
        <p:nvSpPr>
          <p:cNvPr id="20" name="Rettangolo 19"/>
          <p:cNvSpPr/>
          <p:nvPr/>
        </p:nvSpPr>
        <p:spPr>
          <a:xfrm>
            <a:off x="3000857" y="5454216"/>
            <a:ext cx="132947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B – (b)</a:t>
            </a:r>
            <a:endParaRPr lang="it-IT" sz="2000" dirty="0">
              <a:solidFill>
                <a:srgbClr val="00467A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5606260" y="4487754"/>
            <a:ext cx="132947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 smtClean="0">
                <a:solidFill>
                  <a:srgbClr val="00467A"/>
                </a:solidFill>
              </a:rPr>
              <a:t>β</a:t>
            </a:r>
            <a:r>
              <a:rPr lang="it-IT" sz="2000" dirty="0" smtClean="0">
                <a:solidFill>
                  <a:srgbClr val="00467A"/>
                </a:solidFill>
              </a:rPr>
              <a:t> – (</a:t>
            </a:r>
            <a:r>
              <a:rPr lang="it-IT" sz="2000" dirty="0" err="1" smtClean="0">
                <a:solidFill>
                  <a:srgbClr val="00467A"/>
                </a:solidFill>
              </a:rPr>
              <a:t>c+d</a:t>
            </a:r>
            <a:r>
              <a:rPr lang="it-IT" sz="2000" dirty="0" smtClean="0">
                <a:solidFill>
                  <a:srgbClr val="00467A"/>
                </a:solidFill>
              </a:rPr>
              <a:t>)</a:t>
            </a:r>
            <a:endParaRPr lang="it-IT" sz="2000" dirty="0">
              <a:solidFill>
                <a:srgbClr val="00467A"/>
              </a:solidFill>
            </a:endParaRPr>
          </a:p>
        </p:txBody>
      </p:sp>
      <p:sp>
        <p:nvSpPr>
          <p:cNvPr id="22" name="Rettangolo 21"/>
          <p:cNvSpPr/>
          <p:nvPr/>
        </p:nvSpPr>
        <p:spPr>
          <a:xfrm>
            <a:off x="4839731" y="5454216"/>
            <a:ext cx="132947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C – (c) </a:t>
            </a:r>
            <a:endParaRPr lang="it-IT" sz="2000" dirty="0">
              <a:solidFill>
                <a:srgbClr val="00467A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6495915" y="5444379"/>
            <a:ext cx="132947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00467A"/>
                </a:solidFill>
              </a:rPr>
              <a:t>D – (d)</a:t>
            </a:r>
            <a:endParaRPr lang="it-IT" sz="2000" dirty="0">
              <a:solidFill>
                <a:srgbClr val="00467A"/>
              </a:solidFill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3567443" y="3525484"/>
            <a:ext cx="1912137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 smtClean="0">
                <a:solidFill>
                  <a:srgbClr val="00467A"/>
                </a:solidFill>
              </a:rPr>
              <a:t>γ</a:t>
            </a:r>
            <a:r>
              <a:rPr lang="it-IT" sz="2000" dirty="0" smtClean="0">
                <a:solidFill>
                  <a:srgbClr val="00467A"/>
                </a:solidFill>
              </a:rPr>
              <a:t> – [(</a:t>
            </a:r>
            <a:r>
              <a:rPr lang="it-IT" sz="2000" dirty="0" err="1" smtClean="0">
                <a:solidFill>
                  <a:srgbClr val="00467A"/>
                </a:solidFill>
              </a:rPr>
              <a:t>a+b</a:t>
            </a:r>
            <a:r>
              <a:rPr lang="it-IT" sz="2000" dirty="0" smtClean="0">
                <a:solidFill>
                  <a:srgbClr val="00467A"/>
                </a:solidFill>
              </a:rPr>
              <a:t>)+(</a:t>
            </a:r>
            <a:r>
              <a:rPr lang="it-IT" sz="2000" dirty="0" err="1" smtClean="0">
                <a:solidFill>
                  <a:srgbClr val="00467A"/>
                </a:solidFill>
              </a:rPr>
              <a:t>c+d</a:t>
            </a:r>
            <a:r>
              <a:rPr lang="it-IT" sz="2000" dirty="0" smtClean="0">
                <a:solidFill>
                  <a:srgbClr val="00467A"/>
                </a:solidFill>
              </a:rPr>
              <a:t>)]</a:t>
            </a:r>
            <a:endParaRPr lang="it-IT" sz="2000" dirty="0">
              <a:solidFill>
                <a:srgbClr val="00467A"/>
              </a:solidFill>
            </a:endParaRPr>
          </a:p>
        </p:txBody>
      </p:sp>
      <p:cxnSp>
        <p:nvCxnSpPr>
          <p:cNvPr id="26" name="Connettore 2 25"/>
          <p:cNvCxnSpPr>
            <a:endCxn id="18" idx="0"/>
          </p:cNvCxnSpPr>
          <p:nvPr/>
        </p:nvCxnSpPr>
        <p:spPr>
          <a:xfrm flipH="1">
            <a:off x="1883403" y="4996002"/>
            <a:ext cx="253358" cy="458214"/>
          </a:xfrm>
          <a:prstGeom prst="straightConnector1">
            <a:avLst/>
          </a:prstGeom>
          <a:ln w="38100" cap="sq">
            <a:solidFill>
              <a:schemeClr val="bg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>
            <a:off x="3466239" y="4996002"/>
            <a:ext cx="199357" cy="458214"/>
          </a:xfrm>
          <a:prstGeom prst="straightConnector1">
            <a:avLst/>
          </a:prstGeom>
          <a:ln w="38100" cap="sq">
            <a:solidFill>
              <a:schemeClr val="bg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/>
          <p:nvPr/>
        </p:nvCxnSpPr>
        <p:spPr>
          <a:xfrm flipH="1">
            <a:off x="3440764" y="4033732"/>
            <a:ext cx="253358" cy="458214"/>
          </a:xfrm>
          <a:prstGeom prst="straightConnector1">
            <a:avLst/>
          </a:prstGeom>
          <a:ln w="38100" cap="sq">
            <a:solidFill>
              <a:schemeClr val="bg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/>
          <p:nvPr/>
        </p:nvCxnSpPr>
        <p:spPr>
          <a:xfrm>
            <a:off x="5352902" y="4029540"/>
            <a:ext cx="253358" cy="458214"/>
          </a:xfrm>
          <a:prstGeom prst="straightConnector1">
            <a:avLst/>
          </a:prstGeom>
          <a:ln w="38100" cap="sq">
            <a:solidFill>
              <a:schemeClr val="bg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/>
          <p:nvPr/>
        </p:nvCxnSpPr>
        <p:spPr>
          <a:xfrm>
            <a:off x="6881737" y="4986165"/>
            <a:ext cx="199357" cy="458214"/>
          </a:xfrm>
          <a:prstGeom prst="straightConnector1">
            <a:avLst/>
          </a:prstGeom>
          <a:ln w="38100" cap="sq">
            <a:solidFill>
              <a:schemeClr val="bg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/>
          <p:nvPr/>
        </p:nvCxnSpPr>
        <p:spPr>
          <a:xfrm flipH="1">
            <a:off x="5352902" y="5002291"/>
            <a:ext cx="253358" cy="458214"/>
          </a:xfrm>
          <a:prstGeom prst="straightConnector1">
            <a:avLst/>
          </a:prstGeom>
          <a:ln w="38100" cap="sq">
            <a:solidFill>
              <a:schemeClr val="bg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5497675" y="3978801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5" name="CasellaDiTesto 44"/>
          <p:cNvSpPr txBox="1"/>
          <p:nvPr/>
        </p:nvSpPr>
        <p:spPr>
          <a:xfrm>
            <a:off x="3124966" y="3978800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it-IT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CasellaDiTesto 45"/>
          <p:cNvSpPr txBox="1"/>
          <p:nvPr/>
        </p:nvSpPr>
        <p:spPr>
          <a:xfrm>
            <a:off x="6951966" y="4924197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it-IT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asellaDiTesto 46"/>
          <p:cNvSpPr txBox="1"/>
          <p:nvPr/>
        </p:nvSpPr>
        <p:spPr>
          <a:xfrm>
            <a:off x="3557014" y="492419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8" name="CasellaDiTesto 47"/>
          <p:cNvSpPr txBox="1"/>
          <p:nvPr/>
        </p:nvSpPr>
        <p:spPr>
          <a:xfrm>
            <a:off x="1628231" y="4904860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it-IT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CasellaDiTesto 48"/>
          <p:cNvSpPr txBox="1"/>
          <p:nvPr/>
        </p:nvSpPr>
        <p:spPr>
          <a:xfrm>
            <a:off x="5047532" y="4924194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it-IT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750426"/>
      </p:ext>
    </p:extLst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43" grpId="0"/>
      <p:bldP spid="45" grpId="0"/>
      <p:bldP spid="46" grpId="0"/>
      <p:bldP spid="47" grpId="0"/>
      <p:bldP spid="48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ccia in su 8">
            <a:hlinkClick r:id="rId2" action="ppaction://hlinksldjump"/>
          </p:cNvPr>
          <p:cNvSpPr/>
          <p:nvPr/>
        </p:nvSpPr>
        <p:spPr>
          <a:xfrm>
            <a:off x="125511" y="6355519"/>
            <a:ext cx="504056" cy="380196"/>
          </a:xfrm>
          <a:prstGeom prst="upArrow">
            <a:avLst>
              <a:gd name="adj1" fmla="val 100000"/>
              <a:gd name="adj2" fmla="val 50000"/>
            </a:avLst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85247"/>
            <a:ext cx="936104" cy="936104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-7394" y="514800"/>
            <a:ext cx="688365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 È HUFFMAN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8100392" y="514800"/>
            <a:ext cx="10415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>
                <a:solidFill>
                  <a:srgbClr val="004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Pag. 1 / 1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2771801" y="1268760"/>
            <a:ext cx="61920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David Albert </a:t>
            </a:r>
            <a:r>
              <a:rPr lang="it-IT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Huffman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 un informatico statunitense che contribuì nel miglioramento dei segnali e delle macchine a stati finiti.</a:t>
            </a:r>
          </a:p>
          <a:p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Tuttavia, </a:t>
            </a:r>
            <a:r>
              <a:rPr lang="it-IT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Huffman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è ricordato per la sua ‘leggendaria’ tesi di laurea: ‘</a:t>
            </a:r>
            <a:r>
              <a:rPr lang="it-IT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codifica HUFFMAN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</a:p>
          <a:p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Questa codifica è molto importante poiché riduce significativamente la dimensione di file senza perderne il 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contenuto (</a:t>
            </a:r>
            <a:r>
              <a:rPr lang="it-IT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codifica </a:t>
            </a:r>
            <a:r>
              <a:rPr lang="it-IT" sz="2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lossless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pic>
        <p:nvPicPr>
          <p:cNvPr id="1026" name="Picture 2" descr="Risultati immagini per david albert huffman f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05089"/>
            <a:ext cx="2408195" cy="335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ersonalizzato 7">
            <a:hlinkClick r:id="" action="ppaction://hlinkshowjump?jump=endshow" highlightClick="1"/>
          </p:cNvPr>
          <p:cNvSpPr/>
          <p:nvPr/>
        </p:nvSpPr>
        <p:spPr>
          <a:xfrm>
            <a:off x="125511" y="93817"/>
            <a:ext cx="702073" cy="310847"/>
          </a:xfrm>
          <a:prstGeom prst="actionButtonBlank">
            <a:avLst/>
          </a:prstGeom>
          <a:solidFill>
            <a:srgbClr val="0046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ESCI</a:t>
            </a:r>
          </a:p>
        </p:txBody>
      </p:sp>
    </p:spTree>
    <p:extLst>
      <p:ext uri="{BB962C8B-B14F-4D97-AF65-F5344CB8AC3E}">
        <p14:creationId xmlns:p14="http://schemas.microsoft.com/office/powerpoint/2010/main" val="1612486866"/>
      </p:ext>
    </p:extLst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8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/>
          </a:solidFill>
        </a:ln>
      </a:spPr>
      <a:bodyPr rtlCol="0" anchor="ctr"/>
      <a:lstStyle>
        <a:defPPr algn="ctr">
          <a:defRPr sz="2000" dirty="0">
            <a:solidFill>
              <a:srgbClr val="00467A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 cap="sq">
          <a:solidFill>
            <a:schemeClr val="bg1"/>
          </a:solidFill>
          <a:miter lim="800000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1698</Words>
  <Application>Microsoft Office PowerPoint</Application>
  <PresentationFormat>Presentazione su schermo (4:3)</PresentationFormat>
  <Paragraphs>264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29" baseType="lpstr">
      <vt:lpstr>Arial</vt:lpstr>
      <vt:lpstr>Calibri</vt:lpstr>
      <vt:lpstr>Century Gothic</vt:lpstr>
      <vt:lpstr>Tema di Office</vt:lpstr>
      <vt:lpstr>HUFFMAN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corso</dc:creator>
  <cp:lastModifiedBy>Saverio Morelli</cp:lastModifiedBy>
  <cp:revision>195</cp:revision>
  <dcterms:created xsi:type="dcterms:W3CDTF">2017-03-03T11:35:52Z</dcterms:created>
  <dcterms:modified xsi:type="dcterms:W3CDTF">2017-05-18T16:58:43Z</dcterms:modified>
</cp:coreProperties>
</file>