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8"/>
  </p:normalViewPr>
  <p:slideViewPr>
    <p:cSldViewPr snapToGrid="0" snapToObjects="1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868C1-06D8-6B48-A9A5-745DEB10BB4F}" type="datetimeFigureOut">
              <a:rPr lang="en-US" smtClean="0"/>
              <a:t>8/5/22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610D8-6D7C-1B45-82E1-3C87A142D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41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610D8-6D7C-1B45-82E1-3C87A142DE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97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August 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6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August 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5412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August 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August 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0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August 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2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August 5,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1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August 5,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9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August 5,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061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August 5,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8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August 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7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August 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6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August 5,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130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27" r:id="rId7"/>
    <p:sldLayoutId id="2147483728" r:id="rId8"/>
    <p:sldLayoutId id="2147483729" r:id="rId9"/>
    <p:sldLayoutId id="2147483730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rgiocaredda.eu/experience/key-2020-trends-for-retai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E61D9-A365-4948-8ABE-63B8BA03F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126" y="979714"/>
            <a:ext cx="5320206" cy="2807540"/>
          </a:xfrm>
        </p:spPr>
        <p:txBody>
          <a:bodyPr>
            <a:normAutofit/>
          </a:bodyPr>
          <a:lstStyle/>
          <a:p>
            <a:r>
              <a:rPr lang="en-US" dirty="0"/>
              <a:t>The New Era of Retail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38C80-FC8F-A04B-B616-FB318E7CA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731" y="4112623"/>
            <a:ext cx="5078996" cy="1594839"/>
          </a:xfrm>
        </p:spPr>
        <p:txBody>
          <a:bodyPr>
            <a:normAutofit/>
          </a:bodyPr>
          <a:lstStyle/>
          <a:p>
            <a:r>
              <a:rPr lang="en-US" dirty="0"/>
              <a:t>An Analysis of the Value Between Space and Sales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18AF5-5F62-FDCB-DE0D-6A2F339103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55" r="33214" b="1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7198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BB5A-A477-EC48-8367-0A4E39477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83" y="457200"/>
            <a:ext cx="4170355" cy="1917509"/>
          </a:xfrm>
        </p:spPr>
        <p:txBody>
          <a:bodyPr/>
          <a:lstStyle/>
          <a:p>
            <a:r>
              <a:rPr lang="en-US" dirty="0"/>
              <a:t>Our 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95098-FD85-0E48-B65C-20CE7998B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2183" y="2374708"/>
            <a:ext cx="4170355" cy="4026091"/>
          </a:xfrm>
        </p:spPr>
        <p:txBody>
          <a:bodyPr/>
          <a:lstStyle/>
          <a:p>
            <a:r>
              <a:rPr lang="en-CA" dirty="0"/>
              <a:t>BUSINESS PROBLEM:</a:t>
            </a:r>
          </a:p>
          <a:p>
            <a:r>
              <a:rPr lang="en-CA" dirty="0"/>
              <a:t>With nuances within the realm of CRE being uncovered throughout the course of COVID, many large businesses are seeking to re-evaluate the value of physical space. One asset class which has been heavily scrutinized in a world of evolving technology, is retail.</a:t>
            </a:r>
          </a:p>
          <a:p>
            <a:r>
              <a:rPr lang="en-CA" dirty="0"/>
              <a:t>With the emerging and strengthening presence of ecommerce, we seek to analyze if there a measurable value in utilizing more physical space for retail (brick and mortar). Does this space translate into higher inventory and as a result higher profits?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13" name="Content Placeholder 12" descr="A picture containing text&#10;&#10;Description automatically generated">
            <a:extLst>
              <a:ext uri="{FF2B5EF4-FFF2-40B4-BE49-F238E27FC236}">
                <a16:creationId xmlns:a16="http://schemas.microsoft.com/office/drawing/2014/main" id="{9C8DFEFC-B6DF-8846-9875-EECD195E8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95913" y="1831975"/>
            <a:ext cx="5562600" cy="370840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3E91D7-C719-FB46-B988-C4B1F5054821}"/>
              </a:ext>
            </a:extLst>
          </p:cNvPr>
          <p:cNvSpPr txBox="1"/>
          <p:nvPr/>
        </p:nvSpPr>
        <p:spPr>
          <a:xfrm>
            <a:off x="5395913" y="5540375"/>
            <a:ext cx="5562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sergiocaredda.eu/experience/key-2020-trends-for-retai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78016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41F673-CD61-2943-AB26-69E42BE0FF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CED08-8F41-DD46-B629-E771FECA0E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Utilizing Python, we aimed to analyze the relationships between Store Area, No. of Items Available and Store Sales as demonstrated below: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E6077A-F627-C848-998A-2599F3AA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pic>
        <p:nvPicPr>
          <p:cNvPr id="7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52ADD270-C1A1-1645-85FA-AF7A885266A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34137" y="1371600"/>
            <a:ext cx="4103539" cy="4565649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C0F8C1-A97D-2449-9F39-141DBF5B847A}"/>
                  </a:ext>
                </a:extLst>
              </p:cNvPr>
              <p:cNvSpPr txBox="1"/>
              <p:nvPr/>
            </p:nvSpPr>
            <p:spPr>
              <a:xfrm>
                <a:off x="161925" y="4497527"/>
                <a:ext cx="62722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𝑆𝑡𝑜𝑟𝑒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𝑆𝑎𝑙𝑒𝑠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 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𝑆𝑡𝑜𝑟𝑒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𝐴𝑟𝑒𝑎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𝐼𝑡𝑒𝑚𝑠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𝐴𝑣𝑎𝑖𝑙𝑎𝑏𝑙𝑒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𝜇</m:t>
                      </m:r>
                    </m:oMath>
                  </m:oMathPara>
                </a14:m>
                <a:endParaRPr lang="en-CA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C0F8C1-A97D-2449-9F39-141DBF5B8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5" y="4497527"/>
                <a:ext cx="6272212" cy="646331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88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5E732FE-4AB3-6D43-B20C-7F1AD02C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HYPOTHESIS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C4F5EC-87FB-0C4B-8095-2B25F2BA97FA}"/>
                  </a:ext>
                </a:extLst>
              </p:cNvPr>
              <p:cNvSpPr txBox="1"/>
              <p:nvPr/>
            </p:nvSpPr>
            <p:spPr>
              <a:xfrm>
                <a:off x="5464969" y="1947863"/>
                <a:ext cx="62722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𝐴𝑟𝑒𝑎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𝑖𝑡𝑒𝑚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𝑎𝑣𝑎𝑖𝑙𝑎𝑏𝑖𝑙𝑖𝑡𝑦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h𝑎𝑣𝑒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𝑛𝑜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𝑖𝑚𝑝𝑎𝑐𝑡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𝑜𝑛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𝑠𝑎𝑙𝑒𝑠</m:t>
                      </m:r>
                    </m:oMath>
                  </m:oMathPara>
                </a14:m>
                <a:endParaRPr lang="en-CA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𝐴𝑟𝑒𝑎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𝑖𝑡𝑒𝑚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𝑎𝑣𝑎𝑖𝑙𝑎𝑏𝑖𝑙𝑖𝑡𝑦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𝑑𝑜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h𝑎𝑣𝑒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𝑖𝑚𝑝𝑎𝑐𝑡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𝑜𝑛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𝑠𝑎𝑙𝑒𝑠</m:t>
                      </m:r>
                    </m:oMath>
                  </m:oMathPara>
                </a14:m>
                <a:endParaRPr lang="en-CA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C4F5EC-87FB-0C4B-8095-2B25F2BA9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969" y="1947863"/>
                <a:ext cx="6272212" cy="646331"/>
              </a:xfrm>
              <a:prstGeom prst="rect">
                <a:avLst/>
              </a:prstGeom>
              <a:blipFill>
                <a:blip r:embed="rId2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5696F1-F628-DD49-95DD-D60011E3A14C}"/>
                  </a:ext>
                </a:extLst>
              </p:cNvPr>
              <p:cNvSpPr txBox="1"/>
              <p:nvPr/>
            </p:nvSpPr>
            <p:spPr>
              <a:xfrm>
                <a:off x="5464969" y="2970509"/>
                <a:ext cx="6272212" cy="11939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A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CA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𝑊𝑒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𝑤𝑖𝑙𝑙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𝑟𝑒𝑗𝑒𝑐𝑡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𝑛𝑢𝑙𝑙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𝑜𝑢𝑟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&lt;0.05 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𝑤h𝑖𝑐h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𝑑𝑒𝑚𝑜𝑛𝑠𝑡𝑟𝑎𝑡𝑒𝑠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𝑜𝑢𝑟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𝑣𝑎𝑟𝑖𝑎𝑏𝑙𝑒𝑠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𝑎𝑟𝑒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𝑓𝑎𝑐𝑡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</m:oMath>
                  </m:oMathPara>
                </a14:m>
                <a:endParaRPr lang="en-CA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𝑠𝑡𝑎𝑡𝑖𝑠𝑡𝑖𝑐𝑎𝑙𝑙𝑦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𝑠𝑖𝑔𝑛𝑖𝑓𝑖𝑐𝑎𝑛𝑡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CA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5696F1-F628-DD49-95DD-D60011E3A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969" y="2970509"/>
                <a:ext cx="6272212" cy="1193981"/>
              </a:xfrm>
              <a:prstGeom prst="rect">
                <a:avLst/>
              </a:prstGeom>
              <a:blipFill>
                <a:blip r:embed="rId3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3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A893D4-5725-B14B-9301-5BC483C13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FINDINGS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F838CB-EF84-724A-9BBB-C99E848CD9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Linear regressions are present within our data set</a:t>
            </a:r>
          </a:p>
          <a:p>
            <a:pPr lvl="1"/>
            <a:r>
              <a:rPr lang="en-US" dirty="0"/>
              <a:t>This relationship is strong between inventory and sales, but much weaker between space and sales</a:t>
            </a:r>
          </a:p>
          <a:p>
            <a:r>
              <a:rPr lang="en-US" dirty="0"/>
              <a:t>We have perfect correlation between inventory and space, therefore we aim to remove one from our data set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663C14D-0160-2641-B377-82CCEF61B4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45175" y="1991326"/>
            <a:ext cx="5016500" cy="41294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06D087-92C6-8946-9A62-70E065FEB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37" y="4616140"/>
            <a:ext cx="4428163" cy="1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7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EAE4-0C38-DE40-BF21-9175ED07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8A105-282E-694A-89FC-3A3F7212DD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72C34-9D8B-664E-9843-5EC9D62854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9003A-C95D-1B45-809D-6A0DA5C54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2" y="1391608"/>
            <a:ext cx="4452938" cy="823912"/>
          </a:xfrm>
        </p:spPr>
        <p:txBody>
          <a:bodyPr/>
          <a:lstStyle/>
          <a:p>
            <a:r>
              <a:rPr lang="en-US" dirty="0"/>
              <a:t>FINDINGS &amp; SIGNIFICANCE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C77D8-C6D2-DF4A-9643-5C1C654B4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271712"/>
            <a:ext cx="4452938" cy="3559452"/>
          </a:xfrm>
        </p:spPr>
        <p:txBody>
          <a:bodyPr/>
          <a:lstStyle/>
          <a:p>
            <a:r>
              <a:rPr lang="en-US" dirty="0"/>
              <a:t>Neither space nor inventory prove to be significant statistical contributors to sales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BC7A57-ADA6-5649-B2F7-EF7B7D26C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39" y="1391608"/>
            <a:ext cx="5016943" cy="823912"/>
          </a:xfrm>
        </p:spPr>
        <p:txBody>
          <a:bodyPr/>
          <a:lstStyle/>
          <a:p>
            <a:r>
              <a:rPr lang="en-US" dirty="0"/>
              <a:t>LIMITATIONS &amp; BIASES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F416DA-B4D7-C64F-A301-9040EE969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39" y="2271712"/>
            <a:ext cx="5016943" cy="3559453"/>
          </a:xfrm>
        </p:spPr>
        <p:txBody>
          <a:bodyPr/>
          <a:lstStyle/>
          <a:p>
            <a:r>
              <a:rPr lang="en-US" dirty="0"/>
              <a:t>Unaccounted for variables, heteroskedasticity, </a:t>
            </a:r>
            <a:r>
              <a:rPr lang="en-US" dirty="0" err="1"/>
              <a:t>autoskedasticity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ED0E5-D849-F045-9F62-CC237B88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CONCLUDE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FD0204-4138-6E4D-9F16-762F90C55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5" y="3388654"/>
            <a:ext cx="5058755" cy="28597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1BA660-6075-DC48-9C45-A1E0ADEF3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539" y="3817415"/>
            <a:ext cx="5114619" cy="206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03819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DarkSeedLeftStep">
      <a:dk1>
        <a:srgbClr val="000000"/>
      </a:dk1>
      <a:lt1>
        <a:srgbClr val="FFFFFF"/>
      </a:lt1>
      <a:dk2>
        <a:srgbClr val="311C24"/>
      </a:dk2>
      <a:lt2>
        <a:srgbClr val="F0F3F3"/>
      </a:lt2>
      <a:accent1>
        <a:srgbClr val="C34F4D"/>
      </a:accent1>
      <a:accent2>
        <a:srgbClr val="B13B69"/>
      </a:accent2>
      <a:accent3>
        <a:srgbClr val="C34DAD"/>
      </a:accent3>
      <a:accent4>
        <a:srgbClr val="963BB1"/>
      </a:accent4>
      <a:accent5>
        <a:srgbClr val="774DC3"/>
      </a:accent5>
      <a:accent6>
        <a:srgbClr val="3F46B3"/>
      </a:accent6>
      <a:hlink>
        <a:srgbClr val="823FBF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295</Words>
  <Application>Microsoft Macintosh PowerPoint</Application>
  <PresentationFormat>Widescreen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Bembo</vt:lpstr>
      <vt:lpstr>Calibri</vt:lpstr>
      <vt:lpstr>Cambria Math</vt:lpstr>
      <vt:lpstr>ArchiveVTI</vt:lpstr>
      <vt:lpstr>The New Era of Retail</vt:lpstr>
      <vt:lpstr>Our problem</vt:lpstr>
      <vt:lpstr>Our approach</vt:lpstr>
      <vt:lpstr>HYPOTHESIS</vt:lpstr>
      <vt:lpstr>PRELIMINARY FINDINGS</vt:lpstr>
      <vt:lpstr>TRAINING THE MODEL</vt:lpstr>
      <vt:lpstr>TO CONCLUDE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New Era of Retail</dc:title>
  <dc:creator>Savannah Fidani</dc:creator>
  <cp:lastModifiedBy>Savannah Fidani</cp:lastModifiedBy>
  <cp:revision>1</cp:revision>
  <dcterms:created xsi:type="dcterms:W3CDTF">2022-08-05T12:53:27Z</dcterms:created>
  <dcterms:modified xsi:type="dcterms:W3CDTF">2022-08-05T13:32:18Z</dcterms:modified>
</cp:coreProperties>
</file>