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5620" y="1122363"/>
            <a:ext cx="5322700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20" y="3602039"/>
            <a:ext cx="7125380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ro-RO" noProof="0"/>
          </a:p>
        </p:txBody>
      </p:sp>
      <p:sp>
        <p:nvSpPr>
          <p:cNvPr id="4" name="Dreptunghi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</a:extLst>
          </p:cNvPr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02465C8-266D-104C-9C49-323DF4A8277E}"/>
              </a:ext>
            </a:extLst>
          </p:cNvPr>
          <p:cNvSpPr/>
          <p:nvPr/>
        </p:nvSpPr>
        <p:spPr>
          <a:xfrm>
            <a:off x="437809" y="4960030"/>
            <a:ext cx="1163411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1" name="Formă liberă 10">
            <a:extLst>
              <a:ext uri="{FF2B5EF4-FFF2-40B4-BE49-F238E27FC236}">
                <a16:creationId xmlns="" xmlns:a16="http://schemas.microsoft.com/office/drawing/2014/main" id="{37979A1C-BF60-B345-A664-2E4F7A3461EB}"/>
              </a:ext>
            </a:extLst>
          </p:cNvPr>
          <p:cNvSpPr/>
          <p:nvPr/>
        </p:nvSpPr>
        <p:spPr>
          <a:xfrm>
            <a:off x="1" y="4571999"/>
            <a:ext cx="838881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9" name="Formă liberă 8">
            <a:extLst>
              <a:ext uri="{FF2B5EF4-FFF2-40B4-BE49-F238E27FC236}">
                <a16:creationId xmlns="" xmlns:a16="http://schemas.microsoft.com/office/drawing/2014/main" id="{58080B3E-915C-2D4C-8608-596E1BFD6387}"/>
              </a:ext>
            </a:extLst>
          </p:cNvPr>
          <p:cNvSpPr/>
          <p:nvPr/>
        </p:nvSpPr>
        <p:spPr>
          <a:xfrm>
            <a:off x="1" y="5739492"/>
            <a:ext cx="838881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="" xmlns:a16="http://schemas.microsoft.com/office/drawing/2014/main" id="{F15FBB50-09C8-B64E-AE57-67C5E70810CB}"/>
              </a:ext>
            </a:extLst>
          </p:cNvPr>
          <p:cNvGrpSpPr/>
          <p:nvPr/>
        </p:nvGrpSpPr>
        <p:grpSpPr>
          <a:xfrm>
            <a:off x="6198321" y="-3419"/>
            <a:ext cx="2945680" cy="3165022"/>
            <a:chOff x="9857014" y="13834"/>
            <a:chExt cx="2334986" cy="1881641"/>
          </a:xfrm>
        </p:grpSpPr>
        <p:sp>
          <p:nvSpPr>
            <p:cNvPr id="15" name="Formă liberă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  <p:sp>
          <p:nvSpPr>
            <p:cNvPr id="16" name="Formă liberă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Formă liberă 21">
            <a:extLst>
              <a:ext uri="{FF2B5EF4-FFF2-40B4-BE49-F238E27FC236}">
                <a16:creationId xmlns="" xmlns:a16="http://schemas.microsoft.com/office/drawing/2014/main" id="{BC68F289-2744-2F48-893A-3F17911625C8}"/>
              </a:ext>
            </a:extLst>
          </p:cNvPr>
          <p:cNvSpPr/>
          <p:nvPr/>
        </p:nvSpPr>
        <p:spPr>
          <a:xfrm>
            <a:off x="0" y="-1"/>
            <a:ext cx="875620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8" name="Formă liberă 27">
            <a:extLst>
              <a:ext uri="{FF2B5EF4-FFF2-40B4-BE49-F238E27FC236}">
                <a16:creationId xmlns="" xmlns:a16="http://schemas.microsoft.com/office/drawing/2014/main" id="{9E240E8A-950E-7946-826C-415CB5DACA43}"/>
              </a:ext>
            </a:extLst>
          </p:cNvPr>
          <p:cNvSpPr/>
          <p:nvPr/>
        </p:nvSpPr>
        <p:spPr>
          <a:xfrm>
            <a:off x="8268381" y="4580708"/>
            <a:ext cx="875620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ă liberă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5" name="Formă liberă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-451387" y="3698284"/>
            <a:ext cx="3611104" cy="270832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5620" y="2087562"/>
            <a:ext cx="7334387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0" name="Substituent dată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2757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ubstituent subsol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ubstituent număr diapozitiv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5620" y="2528204"/>
            <a:ext cx="349758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Formă liberă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5" name="Formă liberă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6435672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6" name="Formă liberă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/>
        </p:nvSpPr>
        <p:spPr>
          <a:xfrm>
            <a:off x="1" y="0"/>
            <a:ext cx="700392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6061569" y="5590904"/>
            <a:ext cx="1179285" cy="1267097"/>
            <a:chOff x="7413403" y="4976359"/>
            <a:chExt cx="2334986" cy="1881641"/>
          </a:xfrm>
        </p:grpSpPr>
        <p:sp>
          <p:nvSpPr>
            <p:cNvPr id="7" name="Formă liberă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  <p:sp>
          <p:nvSpPr>
            <p:cNvPr id="8" name="Formă liberă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Substituent dată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ubstituent subsol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ubstituent număr diapozitiv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ubstituent conținut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12426" y="2528204"/>
            <a:ext cx="349758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4" name="Substituent conținut 2">
            <a:extLst>
              <a:ext uri="{FF2B5EF4-FFF2-40B4-BE49-F238E27FC236}">
                <a16:creationId xmlns=""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75620" y="2005689"/>
            <a:ext cx="349758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5" name="Substituent conținut 2">
            <a:extLst>
              <a:ext uri="{FF2B5EF4-FFF2-40B4-BE49-F238E27FC236}">
                <a16:creationId xmlns=""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712426" y="2005689"/>
            <a:ext cx="349758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</p:spTree>
    <p:extLst>
      <p:ext uri="{BB962C8B-B14F-4D97-AF65-F5344CB8AC3E}">
        <p14:creationId xmlns=""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5618" y="2526318"/>
            <a:ext cx="2414016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Formă liberă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rot="5400000">
            <a:off x="5984284" y="451388"/>
            <a:ext cx="3611104" cy="270832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5" name="Formă liberă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>
            <a:off x="-1773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6" name="Formă liberă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/>
        </p:nvSpPr>
        <p:spPr>
          <a:xfrm rot="5400000" flipH="1">
            <a:off x="8326876" y="6040876"/>
            <a:ext cx="933856" cy="700392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1940563" y="5590904"/>
            <a:ext cx="1179285" cy="1267097"/>
            <a:chOff x="7413403" y="4976359"/>
            <a:chExt cx="2334986" cy="1881641"/>
          </a:xfrm>
        </p:grpSpPr>
        <p:sp>
          <p:nvSpPr>
            <p:cNvPr id="7" name="Formă liberă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  <p:sp>
          <p:nvSpPr>
            <p:cNvPr id="8" name="Formă liberă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Substituent dată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32533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ubstituent subsol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Substituent conținut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12841" y="2526318"/>
            <a:ext cx="237995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4" name="Substituent conținut 2">
            <a:extLst>
              <a:ext uri="{FF2B5EF4-FFF2-40B4-BE49-F238E27FC236}">
                <a16:creationId xmlns=""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75620" y="2003804"/>
            <a:ext cx="2379959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5" name="Substituent conținut 2">
            <a:extLst>
              <a:ext uri="{FF2B5EF4-FFF2-40B4-BE49-F238E27FC236}">
                <a16:creationId xmlns=""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512841" y="2003804"/>
            <a:ext cx="2379959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6" name="Substituent conținut 2">
            <a:extLst>
              <a:ext uri="{FF2B5EF4-FFF2-40B4-BE49-F238E27FC236}">
                <a16:creationId xmlns=""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50062" y="2526318"/>
            <a:ext cx="237995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7" name="Substituent conținut 2">
            <a:extLst>
              <a:ext uri="{FF2B5EF4-FFF2-40B4-BE49-F238E27FC236}">
                <a16:creationId xmlns=""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50062" y="2003804"/>
            <a:ext cx="2379959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2" name="Substituent număr diapozitiv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5620" y="1122363"/>
            <a:ext cx="4665209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20" y="3602039"/>
            <a:ext cx="4665208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ro-RO" noProof="0"/>
          </a:p>
        </p:txBody>
      </p:sp>
      <p:sp>
        <p:nvSpPr>
          <p:cNvPr id="4" name="Dreptunghi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</a:extLst>
          </p:cNvPr>
          <p:cNvSpPr/>
          <p:nvPr/>
        </p:nvSpPr>
        <p:spPr>
          <a:xfrm>
            <a:off x="6198319" y="0"/>
            <a:ext cx="294568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grpSp>
        <p:nvGrpSpPr>
          <p:cNvPr id="5" name="Grup 5">
            <a:extLst>
              <a:ext uri="{FF2B5EF4-FFF2-40B4-BE49-F238E27FC236}">
                <a16:creationId xmlns="" xmlns:a16="http://schemas.microsoft.com/office/drawing/2014/main" id="{F15FBB50-09C8-B64E-AE57-67C5E70810CB}"/>
              </a:ext>
            </a:extLst>
          </p:cNvPr>
          <p:cNvGrpSpPr/>
          <p:nvPr/>
        </p:nvGrpSpPr>
        <p:grpSpPr>
          <a:xfrm>
            <a:off x="6198321" y="3685939"/>
            <a:ext cx="2945680" cy="3178856"/>
            <a:chOff x="9857014" y="13834"/>
            <a:chExt cx="2334986" cy="1881641"/>
          </a:xfrm>
        </p:grpSpPr>
        <p:sp>
          <p:nvSpPr>
            <p:cNvPr id="15" name="Formă liberă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  <p:sp>
          <p:nvSpPr>
            <p:cNvPr id="16" name="Formă liberă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Formă liberă 21">
            <a:extLst>
              <a:ext uri="{FF2B5EF4-FFF2-40B4-BE49-F238E27FC236}">
                <a16:creationId xmlns="" xmlns:a16="http://schemas.microsoft.com/office/drawing/2014/main" id="{BC68F289-2744-2F48-893A-3F17911625C8}"/>
              </a:ext>
            </a:extLst>
          </p:cNvPr>
          <p:cNvSpPr/>
          <p:nvPr/>
        </p:nvSpPr>
        <p:spPr>
          <a:xfrm>
            <a:off x="0" y="-1"/>
            <a:ext cx="875620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7" name="Formă liberă 16">
            <a:extLst>
              <a:ext uri="{FF2B5EF4-FFF2-40B4-BE49-F238E27FC236}">
                <a16:creationId xmlns="" xmlns:a16="http://schemas.microsoft.com/office/drawing/2014/main" id="{39563C76-BC00-DE47-88F5-C24D3CE3325A}"/>
              </a:ext>
            </a:extLst>
          </p:cNvPr>
          <p:cNvSpPr/>
          <p:nvPr/>
        </p:nvSpPr>
        <p:spPr>
          <a:xfrm>
            <a:off x="7671161" y="-1"/>
            <a:ext cx="1472840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5620" y="2017467"/>
            <a:ext cx="7334387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Formă liberă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5" name="Formă liberă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6435672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6" name="Formă liberă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/>
        </p:nvSpPr>
        <p:spPr>
          <a:xfrm>
            <a:off x="1" y="0"/>
            <a:ext cx="700392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6061569" y="5590904"/>
            <a:ext cx="1179285" cy="1267097"/>
            <a:chOff x="7413403" y="4976359"/>
            <a:chExt cx="2334986" cy="1881641"/>
          </a:xfrm>
        </p:grpSpPr>
        <p:sp>
          <p:nvSpPr>
            <p:cNvPr id="7" name="Formă liberă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  <p:sp>
          <p:nvSpPr>
            <p:cNvPr id="8" name="Formă liberă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Substituent dată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ubstituent subsol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ubstituent număr diapozitiv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tet secțiu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="" xmlns:a16="http://schemas.microsoft.com/office/drawing/2014/main" id="{2A62587F-7496-384A-AF40-18FC8CF0709D}"/>
              </a:ext>
            </a:extLst>
          </p:cNvPr>
          <p:cNvSpPr/>
          <p:nvPr/>
        </p:nvSpPr>
        <p:spPr>
          <a:xfrm>
            <a:off x="0" y="2286002"/>
            <a:ext cx="9156617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2" name="Formă liberă 11">
            <a:extLst>
              <a:ext uri="{FF2B5EF4-FFF2-40B4-BE49-F238E27FC236}">
                <a16:creationId xmlns="" xmlns:a16="http://schemas.microsoft.com/office/drawing/2014/main" id="{84DB028B-A475-224B-B675-A15A56CAD0BF}"/>
              </a:ext>
            </a:extLst>
          </p:cNvPr>
          <p:cNvSpPr/>
          <p:nvPr/>
        </p:nvSpPr>
        <p:spPr>
          <a:xfrm flipH="1">
            <a:off x="6448289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4" name="Formă liberă 13">
            <a:extLst>
              <a:ext uri="{FF2B5EF4-FFF2-40B4-BE49-F238E27FC236}">
                <a16:creationId xmlns="" xmlns:a16="http://schemas.microsoft.com/office/drawing/2014/main" id="{61C34955-105B-4D4D-B51D-754C5D38A85D}"/>
              </a:ext>
            </a:extLst>
          </p:cNvPr>
          <p:cNvSpPr/>
          <p:nvPr/>
        </p:nvSpPr>
        <p:spPr>
          <a:xfrm>
            <a:off x="1" y="0"/>
            <a:ext cx="700392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5" name="Formă liberă 14">
            <a:extLst>
              <a:ext uri="{FF2B5EF4-FFF2-40B4-BE49-F238E27FC236}">
                <a16:creationId xmlns="" xmlns:a16="http://schemas.microsoft.com/office/drawing/2014/main" id="{2734DEB1-EC02-2E42-9292-4ADD115060A5}"/>
              </a:ext>
            </a:extLst>
          </p:cNvPr>
          <p:cNvSpPr/>
          <p:nvPr/>
        </p:nvSpPr>
        <p:spPr>
          <a:xfrm rot="5400000" flipH="1" flipV="1">
            <a:off x="7472326" y="614324"/>
            <a:ext cx="2285999" cy="105735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3" name="Titlu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=""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75620" y="2653168"/>
            <a:ext cx="7334387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Clic pentru editare stiluri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4738" y="6356351"/>
            <a:ext cx="120351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ă liberă 22">
            <a:extLst>
              <a:ext uri="{FF2B5EF4-FFF2-40B4-BE49-F238E27FC236}">
                <a16:creationId xmlns="" xmlns:a16="http://schemas.microsoft.com/office/drawing/2014/main" id="{067EACEC-C2DD-EA42-8504-176673AD1F20}"/>
              </a:ext>
            </a:extLst>
          </p:cNvPr>
          <p:cNvSpPr/>
          <p:nvPr/>
        </p:nvSpPr>
        <p:spPr>
          <a:xfrm>
            <a:off x="0" y="0"/>
            <a:ext cx="6019118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5620" y="1059400"/>
            <a:ext cx="4684434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20" y="3539076"/>
            <a:ext cx="4684434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ro-RO" noProof="0"/>
          </a:p>
        </p:txBody>
      </p:sp>
      <p:grpSp>
        <p:nvGrpSpPr>
          <p:cNvPr id="4" name="Grup 5">
            <a:extLst>
              <a:ext uri="{FF2B5EF4-FFF2-40B4-BE49-F238E27FC236}">
                <a16:creationId xmlns="" xmlns:a16="http://schemas.microsoft.com/office/drawing/2014/main" id="{89843C7E-5704-7A46-8974-F3BFA42E7310}"/>
              </a:ext>
            </a:extLst>
          </p:cNvPr>
          <p:cNvGrpSpPr/>
          <p:nvPr/>
        </p:nvGrpSpPr>
        <p:grpSpPr>
          <a:xfrm rot="16200000">
            <a:off x="5835853" y="2512646"/>
            <a:ext cx="3032351" cy="1832708"/>
            <a:chOff x="9857014" y="13834"/>
            <a:chExt cx="2334986" cy="1881641"/>
          </a:xfrm>
        </p:grpSpPr>
        <p:sp>
          <p:nvSpPr>
            <p:cNvPr id="15" name="Formă liberă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  <p:sp>
          <p:nvSpPr>
            <p:cNvPr id="16" name="Formă liberă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</p:grpSp>
      <p:sp>
        <p:nvSpPr>
          <p:cNvPr id="17" name="Formă liberă 16">
            <a:extLst>
              <a:ext uri="{FF2B5EF4-FFF2-40B4-BE49-F238E27FC236}">
                <a16:creationId xmlns="" xmlns:a16="http://schemas.microsoft.com/office/drawing/2014/main" id="{0B179973-08D2-EF40-B516-35E75E906394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8" name="Formă liberă 17">
            <a:extLst>
              <a:ext uri="{FF2B5EF4-FFF2-40B4-BE49-F238E27FC236}">
                <a16:creationId xmlns="" xmlns:a16="http://schemas.microsoft.com/office/drawing/2014/main" id="{6C811FF3-E48A-194D-8022-65F8C3A17449}"/>
              </a:ext>
            </a:extLst>
          </p:cNvPr>
          <p:cNvSpPr/>
          <p:nvPr/>
        </p:nvSpPr>
        <p:spPr>
          <a:xfrm flipH="1">
            <a:off x="6435672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5620" y="2087562"/>
            <a:ext cx="7334387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Formă liberă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5" name="Formă liberă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-451387" y="3698284"/>
            <a:ext cx="3611104" cy="270832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10" name="Substituent dată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2757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ubstituent subsol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ubstituent număr diapozitiv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ă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</a:extLst>
          </p:cNvPr>
          <p:cNvGrpSpPr/>
          <p:nvPr/>
        </p:nvGrpSpPr>
        <p:grpSpPr>
          <a:xfrm rot="16200000">
            <a:off x="7882649" y="311029"/>
            <a:ext cx="1572380" cy="950323"/>
            <a:chOff x="7413403" y="4976359"/>
            <a:chExt cx="2334986" cy="1881641"/>
          </a:xfrm>
        </p:grpSpPr>
        <p:sp>
          <p:nvSpPr>
            <p:cNvPr id="13" name="Formă liberă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  <p:sp>
          <p:nvSpPr>
            <p:cNvPr id="14" name="Formă liberă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o-RO" noProof="0">
                <a:latin typeface="Arial" panose="020B0604020202020204" pitchFamily="34" charset="0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5620" y="2087564"/>
            <a:ext cx="7334387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0" name="Substituent dată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2757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ubstituent subsol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ubstituent număr diapozitiv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41" y="1684338"/>
            <a:ext cx="6445919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8" name="Substituent text 7">
            <a:extLst>
              <a:ext uri="{FF2B5EF4-FFF2-40B4-BE49-F238E27FC236}">
                <a16:creationId xmlns=""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519405"/>
            <a:ext cx="1023223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o-RO" noProof="0"/>
              <a:t>„</a:t>
            </a:r>
          </a:p>
        </p:txBody>
      </p:sp>
      <p:sp>
        <p:nvSpPr>
          <p:cNvPr id="10" name="Substituent text 9">
            <a:extLst>
              <a:ext uri="{FF2B5EF4-FFF2-40B4-BE49-F238E27FC236}">
                <a16:creationId xmlns=""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61360" y="4494213"/>
            <a:ext cx="2633663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o-RO" noProof="0"/>
              <a:t>Clic pentru editare stiluri text Coordonator</a:t>
            </a:r>
          </a:p>
        </p:txBody>
      </p:sp>
      <p:sp>
        <p:nvSpPr>
          <p:cNvPr id="9" name="Substituent text 7">
            <a:extLst>
              <a:ext uri="{FF2B5EF4-FFF2-40B4-BE49-F238E27FC236}">
                <a16:creationId xmlns=""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6828" y="3399693"/>
            <a:ext cx="1023223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o-RO" noProof="0"/>
              <a:t>”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hip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reptunghi 29">
            <a:extLst>
              <a:ext uri="{FF2B5EF4-FFF2-40B4-BE49-F238E27FC236}">
                <a16:creationId xmlns="" xmlns:a16="http://schemas.microsoft.com/office/drawing/2014/main" id="{28C225EC-F6EF-1144-834A-F0B91974AA41}"/>
              </a:ext>
            </a:extLst>
          </p:cNvPr>
          <p:cNvSpPr/>
          <p:nvPr/>
        </p:nvSpPr>
        <p:spPr>
          <a:xfrm>
            <a:off x="0" y="-1664"/>
            <a:ext cx="7392759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31" name="Titlu 1">
            <a:extLst>
              <a:ext uri="{FF2B5EF4-FFF2-40B4-BE49-F238E27FC236}">
                <a16:creationId xmlns=""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22" y="381000"/>
            <a:ext cx="6301218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6" name="Substituent imagine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822" y="2227758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10" name="Substituent text 28">
            <a:extLst>
              <a:ext uri="{FF2B5EF4-FFF2-40B4-BE49-F238E27FC236}">
                <a16:creationId xmlns=""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92514" y="2426400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11" name="Substituent text 28">
            <a:extLst>
              <a:ext uri="{FF2B5EF4-FFF2-40B4-BE49-F238E27FC236}">
                <a16:creationId xmlns=""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2513" y="2811646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7" name="Substituent imagine 23">
            <a:extLst>
              <a:ext uri="{FF2B5EF4-FFF2-40B4-BE49-F238E27FC236}">
                <a16:creationId xmlns=""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21860" y="2227758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12" name="Substituent text 28">
            <a:extLst>
              <a:ext uri="{FF2B5EF4-FFF2-40B4-BE49-F238E27FC236}">
                <a16:creationId xmlns=""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3113" y="242256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13" name="Substituent text 28">
            <a:extLst>
              <a:ext uri="{FF2B5EF4-FFF2-40B4-BE49-F238E27FC236}">
                <a16:creationId xmlns=""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53112" y="280781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8" name="Substituent imagine 23">
            <a:extLst>
              <a:ext uri="{FF2B5EF4-FFF2-40B4-BE49-F238E27FC236}">
                <a16:creationId xmlns=""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822" y="4254273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14" name="Substituent text 28">
            <a:extLst>
              <a:ext uri="{FF2B5EF4-FFF2-40B4-BE49-F238E27FC236}">
                <a16:creationId xmlns=""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92514" y="4498793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15" name="Substituent text 28">
            <a:extLst>
              <a:ext uri="{FF2B5EF4-FFF2-40B4-BE49-F238E27FC236}">
                <a16:creationId xmlns=""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92513" y="4884039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9" name="Substituent imagine 23">
            <a:extLst>
              <a:ext uri="{FF2B5EF4-FFF2-40B4-BE49-F238E27FC236}">
                <a16:creationId xmlns=""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1860" y="4254273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16" name="Substituent text 28">
            <a:extLst>
              <a:ext uri="{FF2B5EF4-FFF2-40B4-BE49-F238E27FC236}">
                <a16:creationId xmlns=""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3113" y="4498793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17" name="Substituent text 28">
            <a:extLst>
              <a:ext uri="{FF2B5EF4-FFF2-40B4-BE49-F238E27FC236}">
                <a16:creationId xmlns=""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3112" y="4884039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1" y="6356351"/>
            <a:ext cx="117735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3330" y="6356351"/>
            <a:ext cx="30861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9251" y="6356351"/>
            <a:ext cx="875621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rmă liberă 18">
            <a:extLst>
              <a:ext uri="{FF2B5EF4-FFF2-40B4-BE49-F238E27FC236}">
                <a16:creationId xmlns="" xmlns:a16="http://schemas.microsoft.com/office/drawing/2014/main" id="{AAB3BC7E-B34F-EF47-B125-1574C5484E22}"/>
              </a:ext>
            </a:extLst>
          </p:cNvPr>
          <p:cNvSpPr/>
          <p:nvPr/>
        </p:nvSpPr>
        <p:spPr>
          <a:xfrm rot="16200000" flipV="1">
            <a:off x="6889750" y="501347"/>
            <a:ext cx="1881641" cy="87562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1" name="Formă liberă 20">
            <a:extLst>
              <a:ext uri="{FF2B5EF4-FFF2-40B4-BE49-F238E27FC236}">
                <a16:creationId xmlns="" xmlns:a16="http://schemas.microsoft.com/office/drawing/2014/main" id="{7CBC82D0-4F72-C649-8B7F-D4B087957B6C}"/>
              </a:ext>
            </a:extLst>
          </p:cNvPr>
          <p:cNvSpPr/>
          <p:nvPr/>
        </p:nvSpPr>
        <p:spPr>
          <a:xfrm flipH="1">
            <a:off x="8149828" y="1879978"/>
            <a:ext cx="99417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5" name="Formă liberă 24">
            <a:extLst>
              <a:ext uri="{FF2B5EF4-FFF2-40B4-BE49-F238E27FC236}">
                <a16:creationId xmlns="" xmlns:a16="http://schemas.microsoft.com/office/drawing/2014/main" id="{9383F23A-D872-2A4C-B386-A9D269BE694D}"/>
              </a:ext>
            </a:extLst>
          </p:cNvPr>
          <p:cNvSpPr/>
          <p:nvPr/>
        </p:nvSpPr>
        <p:spPr>
          <a:xfrm>
            <a:off x="8268380" y="-1664"/>
            <a:ext cx="875621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221FFDB-AAE2-5943-97A1-82D66AE05DB4}"/>
              </a:ext>
            </a:extLst>
          </p:cNvPr>
          <p:cNvSpPr/>
          <p:nvPr/>
        </p:nvSpPr>
        <p:spPr>
          <a:xfrm>
            <a:off x="7750568" y="2737752"/>
            <a:ext cx="1035623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7" name="Formă liberă 26">
            <a:extLst>
              <a:ext uri="{FF2B5EF4-FFF2-40B4-BE49-F238E27FC236}">
                <a16:creationId xmlns="" xmlns:a16="http://schemas.microsoft.com/office/drawing/2014/main" id="{2E58EEF7-63CA-A845-BAC4-9D3BE05918B5}"/>
              </a:ext>
            </a:extLst>
          </p:cNvPr>
          <p:cNvSpPr/>
          <p:nvPr/>
        </p:nvSpPr>
        <p:spPr>
          <a:xfrm rot="16200000" flipH="1">
            <a:off x="7765369" y="5479369"/>
            <a:ext cx="1881641" cy="87562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8" name="Formă liberă 27">
            <a:extLst>
              <a:ext uri="{FF2B5EF4-FFF2-40B4-BE49-F238E27FC236}">
                <a16:creationId xmlns="" xmlns:a16="http://schemas.microsoft.com/office/drawing/2014/main" id="{757A4624-D8ED-2E4B-AF8C-00DFA6A72D5F}"/>
              </a:ext>
            </a:extLst>
          </p:cNvPr>
          <p:cNvSpPr/>
          <p:nvPr/>
        </p:nvSpPr>
        <p:spPr>
          <a:xfrm flipV="1">
            <a:off x="7392760" y="3651505"/>
            <a:ext cx="99417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  <p:sp>
        <p:nvSpPr>
          <p:cNvPr id="29" name="Formă liberă 28">
            <a:extLst>
              <a:ext uri="{FF2B5EF4-FFF2-40B4-BE49-F238E27FC236}">
                <a16:creationId xmlns="" xmlns:a16="http://schemas.microsoft.com/office/drawing/2014/main" id="{DF312EF8-91BE-5946-BE31-8CFE107A2FEA}"/>
              </a:ext>
            </a:extLst>
          </p:cNvPr>
          <p:cNvSpPr/>
          <p:nvPr/>
        </p:nvSpPr>
        <p:spPr>
          <a:xfrm flipH="1" flipV="1">
            <a:off x="7392760" y="4976360"/>
            <a:ext cx="875621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Întreaga echip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u 1">
            <a:extLst>
              <a:ext uri="{FF2B5EF4-FFF2-40B4-BE49-F238E27FC236}">
                <a16:creationId xmlns=""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22" y="381000"/>
            <a:ext cx="8008607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6" name="Substituent imagine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822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31" name="Substituent text 28">
            <a:extLst>
              <a:ext uri="{FF2B5EF4-FFF2-40B4-BE49-F238E27FC236}">
                <a16:creationId xmlns=""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823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32" name="Substituent text 28">
            <a:extLst>
              <a:ext uri="{FF2B5EF4-FFF2-40B4-BE49-F238E27FC236}">
                <a16:creationId xmlns=""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2822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33" name="Substituent imagine 23">
            <a:extLst>
              <a:ext uri="{FF2B5EF4-FFF2-40B4-BE49-F238E27FC236}">
                <a16:creationId xmlns=""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2048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34" name="Substituent text 28">
            <a:extLst>
              <a:ext uri="{FF2B5EF4-FFF2-40B4-BE49-F238E27FC236}">
                <a16:creationId xmlns=""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62049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35" name="Substituent text 28">
            <a:extLst>
              <a:ext uri="{FF2B5EF4-FFF2-40B4-BE49-F238E27FC236}">
                <a16:creationId xmlns=""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62048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36" name="Substituent imagine 23">
            <a:extLst>
              <a:ext uri="{FF2B5EF4-FFF2-40B4-BE49-F238E27FC236}">
                <a16:creationId xmlns=""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61276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37" name="Substituent text 28">
            <a:extLst>
              <a:ext uri="{FF2B5EF4-FFF2-40B4-BE49-F238E27FC236}">
                <a16:creationId xmlns=""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61276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38" name="Substituent text 28">
            <a:extLst>
              <a:ext uri="{FF2B5EF4-FFF2-40B4-BE49-F238E27FC236}">
                <a16:creationId xmlns=""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1276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39" name="Substituent imagine 23">
            <a:extLst>
              <a:ext uri="{FF2B5EF4-FFF2-40B4-BE49-F238E27FC236}">
                <a16:creationId xmlns=""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860502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40" name="Substituent text 28">
            <a:extLst>
              <a:ext uri="{FF2B5EF4-FFF2-40B4-BE49-F238E27FC236}">
                <a16:creationId xmlns=""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60502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41" name="Substituent text 28">
            <a:extLst>
              <a:ext uri="{FF2B5EF4-FFF2-40B4-BE49-F238E27FC236}">
                <a16:creationId xmlns=""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60502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42" name="Substituent imagine 23">
            <a:extLst>
              <a:ext uri="{FF2B5EF4-FFF2-40B4-BE49-F238E27FC236}">
                <a16:creationId xmlns=""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62822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43" name="Substituent text 28">
            <a:extLst>
              <a:ext uri="{FF2B5EF4-FFF2-40B4-BE49-F238E27FC236}">
                <a16:creationId xmlns=""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2823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44" name="Substituent text 28">
            <a:extLst>
              <a:ext uri="{FF2B5EF4-FFF2-40B4-BE49-F238E27FC236}">
                <a16:creationId xmlns=""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2822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45" name="Substituent imagine 23">
            <a:extLst>
              <a:ext uri="{FF2B5EF4-FFF2-40B4-BE49-F238E27FC236}">
                <a16:creationId xmlns=""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662048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46" name="Substituent text 28">
            <a:extLst>
              <a:ext uri="{FF2B5EF4-FFF2-40B4-BE49-F238E27FC236}">
                <a16:creationId xmlns=""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62049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47" name="Substituent text 28">
            <a:extLst>
              <a:ext uri="{FF2B5EF4-FFF2-40B4-BE49-F238E27FC236}">
                <a16:creationId xmlns=""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62048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48" name="Substituent imagine 23">
            <a:extLst>
              <a:ext uri="{FF2B5EF4-FFF2-40B4-BE49-F238E27FC236}">
                <a16:creationId xmlns=""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61276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49" name="Substituent text 28">
            <a:extLst>
              <a:ext uri="{FF2B5EF4-FFF2-40B4-BE49-F238E27FC236}">
                <a16:creationId xmlns=""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61276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50" name="Substituent text 28">
            <a:extLst>
              <a:ext uri="{FF2B5EF4-FFF2-40B4-BE49-F238E27FC236}">
                <a16:creationId xmlns=""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61276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51" name="Substituent imagine 23">
            <a:extLst>
              <a:ext uri="{FF2B5EF4-FFF2-40B4-BE49-F238E27FC236}">
                <a16:creationId xmlns=""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860502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ro-RO" noProof="0"/>
          </a:p>
        </p:txBody>
      </p:sp>
      <p:sp>
        <p:nvSpPr>
          <p:cNvPr id="52" name="Substituent text 28">
            <a:extLst>
              <a:ext uri="{FF2B5EF4-FFF2-40B4-BE49-F238E27FC236}">
                <a16:creationId xmlns=""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860502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53" name="Substituent text 28">
            <a:extLst>
              <a:ext uri="{FF2B5EF4-FFF2-40B4-BE49-F238E27FC236}">
                <a16:creationId xmlns=""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60502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o-RO" noProof="0"/>
              <a:t>Titlu</a:t>
            </a:r>
          </a:p>
        </p:txBody>
      </p:sp>
      <p:sp>
        <p:nvSpPr>
          <p:cNvPr id="18" name="Substituent dată 17">
            <a:extLst>
              <a:ext uri="{FF2B5EF4-FFF2-40B4-BE49-F238E27FC236}">
                <a16:creationId xmlns=""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22" name="Substituent subsol 21">
            <a:extLst>
              <a:ext uri="{FF2B5EF4-FFF2-40B4-BE49-F238E27FC236}">
                <a16:creationId xmlns=""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Substituent număr diapozitiv 22">
            <a:extLst>
              <a:ext uri="{FF2B5EF4-FFF2-40B4-BE49-F238E27FC236}">
                <a16:creationId xmlns=""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81000"/>
            <a:ext cx="8572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825625"/>
            <a:ext cx="8572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620" y="3602039"/>
            <a:ext cx="7125380" cy="1046161"/>
          </a:xfrm>
        </p:spPr>
        <p:txBody>
          <a:bodyPr/>
          <a:lstStyle/>
          <a:p>
            <a:r>
              <a:rPr lang="en-US" dirty="0" err="1" smtClean="0"/>
              <a:t>Echipa</a:t>
            </a:r>
            <a:r>
              <a:rPr lang="en-US" dirty="0" smtClean="0"/>
              <a:t>: Sava </a:t>
            </a:r>
            <a:r>
              <a:rPr lang="en-US" dirty="0" err="1" smtClean="0"/>
              <a:t>Camelia</a:t>
            </a:r>
            <a:r>
              <a:rPr lang="en-US" dirty="0" smtClean="0"/>
              <a:t>, </a:t>
            </a:r>
            <a:r>
              <a:rPr lang="en-US" dirty="0" err="1" smtClean="0"/>
              <a:t>Hausi</a:t>
            </a:r>
            <a:r>
              <a:rPr lang="en-US" dirty="0" smtClean="0"/>
              <a:t> </a:t>
            </a:r>
            <a:r>
              <a:rPr lang="en-US" dirty="0" err="1" smtClean="0"/>
              <a:t>Catalin</a:t>
            </a:r>
            <a:endParaRPr lang="en-US" dirty="0" smtClean="0"/>
          </a:p>
          <a:p>
            <a:r>
              <a:rPr lang="en-US" dirty="0" err="1" smtClean="0"/>
              <a:t>Specializarea</a:t>
            </a:r>
            <a:r>
              <a:rPr lang="en-US" dirty="0" smtClean="0"/>
              <a:t> </a:t>
            </a:r>
            <a:r>
              <a:rPr lang="en-US" dirty="0" err="1" smtClean="0"/>
              <a:t>Informatica</a:t>
            </a:r>
            <a:r>
              <a:rPr lang="en-US" dirty="0" smtClean="0"/>
              <a:t>, </a:t>
            </a:r>
            <a:r>
              <a:rPr lang="en-US" dirty="0" err="1" smtClean="0"/>
              <a:t>anul</a:t>
            </a:r>
            <a:r>
              <a:rPr lang="en-US" dirty="0" smtClean="0"/>
              <a:t> 3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algn="ctr"/>
            <a:r>
              <a:rPr lang="en-US" dirty="0" err="1" smtClean="0"/>
              <a:t>Facilitati</a:t>
            </a:r>
            <a:r>
              <a:rPr lang="en-US" dirty="0" smtClean="0"/>
              <a:t> GIT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83820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Visual Studio Code are incorporate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facilitatile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comune</a:t>
            </a:r>
            <a:r>
              <a:rPr lang="en-US" dirty="0" smtClean="0"/>
              <a:t> (Commit, Pull, Push, Sync, etc.)</a:t>
            </a:r>
          </a:p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en-US" dirty="0" smtClean="0"/>
              <a:t> de cod e </a:t>
            </a:r>
            <a:r>
              <a:rPr lang="en-US" dirty="0" err="1" smtClean="0"/>
              <a:t>insotita</a:t>
            </a:r>
            <a:r>
              <a:rPr lang="en-US" dirty="0" smtClean="0"/>
              <a:t> de </a:t>
            </a:r>
            <a:r>
              <a:rPr lang="en-US" dirty="0" err="1" smtClean="0"/>
              <a:t>numele</a:t>
            </a:r>
            <a:r>
              <a:rPr lang="en-US" dirty="0" smtClean="0"/>
              <a:t>, data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comentariul</a:t>
            </a:r>
            <a:r>
              <a:rPr lang="en-US" dirty="0" smtClean="0"/>
              <a:t> </a:t>
            </a:r>
            <a:r>
              <a:rPr lang="en-US" dirty="0" err="1" smtClean="0"/>
              <a:t>ultimului</a:t>
            </a:r>
            <a:r>
              <a:rPr lang="en-US" dirty="0" smtClean="0"/>
              <a:t> commit in care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editata</a:t>
            </a:r>
            <a:endParaRPr lang="ro-R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0"/>
            <a:ext cx="878586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 smtClean="0"/>
              <a:t>Terminal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686800" cy="2133599"/>
          </a:xfrm>
        </p:spPr>
        <p:txBody>
          <a:bodyPr>
            <a:normAutofit fontScale="92500" lnSpcReduction="20000"/>
          </a:bodyPr>
          <a:lstStyle/>
          <a:p>
            <a:r>
              <a:rPr lang="ro-RO" dirty="0" smtClean="0"/>
              <a:t>Visual Studio Code include un terminal integrat complet </a:t>
            </a:r>
            <a:endParaRPr lang="en-US" dirty="0" smtClean="0"/>
          </a:p>
          <a:p>
            <a:r>
              <a:rPr lang="ro-RO" dirty="0" smtClean="0"/>
              <a:t>Oferă integrare cu editorul pentru a suporta funcții precum link-uri și detectarea erorilor. </a:t>
            </a:r>
            <a:endParaRPr lang="en-US" dirty="0" smtClean="0"/>
          </a:p>
          <a:p>
            <a:r>
              <a:rPr lang="ro-RO" dirty="0" smtClean="0"/>
              <a:t>Pentru a deschide terminalul: Utilizați comanda rapidă de la tastatură Ctrl+` cu caracterul backtick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ro-RO" dirty="0" smtClean="0"/>
              <a:t> comanda d</a:t>
            </a:r>
            <a:r>
              <a:rPr lang="en-US" dirty="0" smtClean="0"/>
              <a:t>in</a:t>
            </a:r>
            <a:r>
              <a:rPr lang="ro-RO" dirty="0" smtClean="0"/>
              <a:t> meniu </a:t>
            </a:r>
            <a:r>
              <a:rPr lang="en-US" dirty="0" smtClean="0"/>
              <a:t>View</a:t>
            </a:r>
            <a:r>
              <a:rPr lang="ro-RO" dirty="0" smtClean="0"/>
              <a:t>&gt; Terminal. </a:t>
            </a:r>
            <a:endParaRPr lang="en-US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5410200" cy="339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smtClean="0"/>
              <a:t>Debugging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88392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din </a:t>
            </a:r>
            <a:r>
              <a:rPr lang="en-US" dirty="0" err="1" smtClean="0"/>
              <a:t>caracteristicile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ale Visual Studio Code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suportul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debugging</a:t>
            </a:r>
          </a:p>
          <a:p>
            <a:r>
              <a:rPr lang="en-US" dirty="0" smtClean="0"/>
              <a:t>Debugger-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incorporat</a:t>
            </a:r>
            <a:r>
              <a:rPr lang="en-US" dirty="0" smtClean="0"/>
              <a:t> </a:t>
            </a:r>
            <a:r>
              <a:rPr lang="en-US" dirty="0" err="1" smtClean="0"/>
              <a:t>faciliteaza</a:t>
            </a:r>
            <a:r>
              <a:rPr lang="en-US" dirty="0" smtClean="0"/>
              <a:t> </a:t>
            </a:r>
            <a:r>
              <a:rPr lang="en-US" dirty="0" err="1" smtClean="0"/>
              <a:t>editarea</a:t>
            </a:r>
            <a:r>
              <a:rPr lang="en-US" dirty="0" smtClean="0"/>
              <a:t>, </a:t>
            </a:r>
            <a:r>
              <a:rPr lang="en-US" dirty="0" err="1" smtClean="0"/>
              <a:t>compilarea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depanarea</a:t>
            </a:r>
            <a:endParaRPr lang="ro-RO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95870"/>
            <a:ext cx="6705600" cy="446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Docstring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86868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Visual Studio Code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standard de </a:t>
            </a:r>
            <a:r>
              <a:rPr lang="en-US" dirty="0" err="1" smtClean="0"/>
              <a:t>documentare</a:t>
            </a:r>
            <a:r>
              <a:rPr lang="en-US" dirty="0" smtClean="0"/>
              <a:t> a </a:t>
            </a:r>
            <a:r>
              <a:rPr lang="en-US" dirty="0" err="1" smtClean="0"/>
              <a:t>codului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comentarii</a:t>
            </a:r>
            <a:r>
              <a:rPr lang="en-US" dirty="0" smtClean="0"/>
              <a:t>. </a:t>
            </a:r>
            <a:r>
              <a:rPr lang="en-US" dirty="0" err="1" smtClean="0"/>
              <a:t>Acestea</a:t>
            </a:r>
            <a:r>
              <a:rPr lang="en-US" dirty="0" smtClean="0"/>
              <a:t> pot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extinse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instalarea</a:t>
            </a:r>
            <a:r>
              <a:rPr lang="en-US" dirty="0" smtClean="0"/>
              <a:t> </a:t>
            </a:r>
            <a:r>
              <a:rPr lang="en-US" dirty="0" err="1" smtClean="0"/>
              <a:t>diverselor</a:t>
            </a:r>
            <a:r>
              <a:rPr lang="en-US" dirty="0" smtClean="0"/>
              <a:t> </a:t>
            </a:r>
            <a:r>
              <a:rPr lang="en-US" dirty="0" err="1" smtClean="0"/>
              <a:t>extensii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limbajului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Documentarea</a:t>
            </a:r>
            <a:r>
              <a:rPr lang="en-US" dirty="0" smtClean="0"/>
              <a:t> </a:t>
            </a:r>
            <a:r>
              <a:rPr lang="en-US" dirty="0" err="1" smtClean="0"/>
              <a:t>codului</a:t>
            </a:r>
            <a:r>
              <a:rPr lang="en-US" dirty="0" smtClean="0"/>
              <a:t> </a:t>
            </a:r>
            <a:r>
              <a:rPr lang="en-US" dirty="0" err="1" smtClean="0"/>
              <a:t>faciliteaza</a:t>
            </a:r>
            <a:r>
              <a:rPr lang="en-US" dirty="0" smtClean="0"/>
              <a:t> </a:t>
            </a:r>
            <a:r>
              <a:rPr lang="en-US" dirty="0" err="1" smtClean="0"/>
              <a:t>colaborarea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dezvoltatori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imbunatateste</a:t>
            </a:r>
            <a:r>
              <a:rPr lang="en-US" dirty="0" smtClean="0"/>
              <a:t> </a:t>
            </a:r>
            <a:r>
              <a:rPr lang="en-US" dirty="0" err="1" smtClean="0"/>
              <a:t>functionalitatile</a:t>
            </a:r>
            <a:r>
              <a:rPr lang="en-US" dirty="0" smtClean="0"/>
              <a:t> de </a:t>
            </a:r>
            <a:r>
              <a:rPr lang="en-US" dirty="0" err="1" smtClean="0"/>
              <a:t>autocompletare</a:t>
            </a:r>
            <a:r>
              <a:rPr lang="en-US" dirty="0" smtClean="0"/>
              <a:t>.</a:t>
            </a:r>
            <a:endParaRPr lang="ro-RO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9" y="3048001"/>
            <a:ext cx="586593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066800"/>
          </a:xfrm>
        </p:spPr>
        <p:txBody>
          <a:bodyPr/>
          <a:lstStyle/>
          <a:p>
            <a:r>
              <a:rPr lang="en-US" dirty="0" smtClean="0"/>
              <a:t>Command </a:t>
            </a:r>
            <a:r>
              <a:rPr lang="en-US" dirty="0" smtClean="0"/>
              <a:t>Palette (CTRL+SHIFT+P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3058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Command Palette e o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unica</a:t>
            </a:r>
            <a:r>
              <a:rPr lang="en-US" dirty="0" smtClean="0"/>
              <a:t> a Visual Studio Code care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accesul</a:t>
            </a:r>
            <a:r>
              <a:rPr lang="en-US" dirty="0" smtClean="0"/>
              <a:t> la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functionalitatile</a:t>
            </a:r>
            <a:r>
              <a:rPr lang="en-US" dirty="0" smtClean="0"/>
              <a:t> IDE-</a:t>
            </a:r>
            <a:r>
              <a:rPr lang="en-US" dirty="0" err="1" smtClean="0"/>
              <a:t>ului</a:t>
            </a:r>
            <a:endParaRPr lang="en-US" dirty="0" smtClean="0"/>
          </a:p>
          <a:p>
            <a:pPr marL="514350" indent="-514350"/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Cautarea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 in </a:t>
            </a:r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 </a:t>
            </a:r>
            <a:r>
              <a:rPr lang="en-US" dirty="0" err="1" smtClean="0"/>
              <a:t>altele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Formatarea</a:t>
            </a:r>
            <a:r>
              <a:rPr lang="en-US" dirty="0" smtClean="0"/>
              <a:t> </a:t>
            </a:r>
            <a:r>
              <a:rPr lang="en-US" dirty="0" err="1" smtClean="0"/>
              <a:t>liniilor</a:t>
            </a:r>
            <a:r>
              <a:rPr lang="en-US" dirty="0" smtClean="0"/>
              <a:t> de cod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setarilor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fisierelor</a:t>
            </a:r>
            <a:r>
              <a:rPr lang="en-US" dirty="0" smtClean="0"/>
              <a:t> etc.</a:t>
            </a:r>
            <a:endParaRPr lang="ro-RO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57600"/>
            <a:ext cx="614332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Live Share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105400"/>
          </a:xfrm>
        </p:spPr>
        <p:txBody>
          <a:bodyPr>
            <a:normAutofit fontScale="92500" lnSpcReduction="20000"/>
          </a:bodyPr>
          <a:lstStyle/>
          <a:p>
            <a:r>
              <a:rPr lang="ro-RO" dirty="0" smtClean="0"/>
              <a:t>Live Share vă permite să colaborați rapid cu un prieten, un coleg de clasă sau un profesor pe același cod, fără a fi nevoie să sincronizați codul sau să configurați aceleași instrumente de dezvoltare, setări sau mediu.</a:t>
            </a:r>
            <a:endParaRPr lang="en-US" dirty="0" smtClean="0"/>
          </a:p>
          <a:p>
            <a:r>
              <a:rPr lang="en-US" dirty="0" smtClean="0"/>
              <a:t>Live Share e </a:t>
            </a:r>
            <a:r>
              <a:rPr lang="en-US" dirty="0" err="1" smtClean="0"/>
              <a:t>asemanator</a:t>
            </a:r>
            <a:r>
              <a:rPr lang="en-US" dirty="0" smtClean="0"/>
              <a:t> cu Screen Share-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clasic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persoane</a:t>
            </a:r>
            <a:r>
              <a:rPr lang="en-US" dirty="0" smtClean="0"/>
              <a:t> pot </a:t>
            </a:r>
            <a:r>
              <a:rPr lang="en-US" dirty="0" err="1" smtClean="0"/>
              <a:t>edita</a:t>
            </a:r>
            <a:r>
              <a:rPr lang="en-US" dirty="0" smtClean="0"/>
              <a:t> in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,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.</a:t>
            </a:r>
            <a:endParaRPr lang="ro-RO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00600" y="1459085"/>
            <a:ext cx="4114800" cy="447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recapitulative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620" y="2017467"/>
            <a:ext cx="7334387" cy="400233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intellisense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beneficiile</a:t>
            </a:r>
            <a:r>
              <a:rPr lang="en-US" dirty="0" smtClean="0"/>
              <a:t> </a:t>
            </a:r>
            <a:r>
              <a:rPr lang="en-US" dirty="0" err="1" smtClean="0"/>
              <a:t>documentarii</a:t>
            </a:r>
            <a:r>
              <a:rPr lang="en-US" dirty="0" smtClean="0"/>
              <a:t> </a:t>
            </a:r>
            <a:r>
              <a:rPr lang="en-US" dirty="0" err="1" smtClean="0"/>
              <a:t>codului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combinatia</a:t>
            </a:r>
            <a:r>
              <a:rPr lang="en-US" dirty="0" smtClean="0"/>
              <a:t> de taste care </a:t>
            </a:r>
            <a:r>
              <a:rPr lang="en-US" dirty="0" err="1" smtClean="0"/>
              <a:t>deschide</a:t>
            </a:r>
            <a:r>
              <a:rPr lang="en-US" dirty="0" smtClean="0"/>
              <a:t> Command Palette?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Mentionati</a:t>
            </a:r>
            <a:r>
              <a:rPr lang="en-US" dirty="0" smtClean="0"/>
              <a:t> o </a:t>
            </a:r>
            <a:r>
              <a:rPr lang="en-US" dirty="0" err="1" smtClean="0"/>
              <a:t>modalitate</a:t>
            </a:r>
            <a:r>
              <a:rPr lang="en-US" dirty="0" smtClean="0"/>
              <a:t> de a </a:t>
            </a:r>
            <a:r>
              <a:rPr lang="en-US" dirty="0" err="1" smtClean="0"/>
              <a:t>deschide</a:t>
            </a:r>
            <a:r>
              <a:rPr lang="en-US" dirty="0" smtClean="0"/>
              <a:t> </a:t>
            </a:r>
            <a:r>
              <a:rPr lang="en-US" dirty="0" err="1" smtClean="0"/>
              <a:t>terminalul</a:t>
            </a:r>
            <a:r>
              <a:rPr lang="en-US" dirty="0" smtClean="0"/>
              <a:t> </a:t>
            </a:r>
            <a:r>
              <a:rPr lang="en-US" dirty="0" err="1" smtClean="0"/>
              <a:t>integrat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inline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autorul</a:t>
            </a:r>
            <a:r>
              <a:rPr lang="en-US" dirty="0" smtClean="0"/>
              <a:t> </a:t>
            </a:r>
            <a:r>
              <a:rPr lang="en-US" dirty="0" err="1" smtClean="0"/>
              <a:t>codului</a:t>
            </a:r>
            <a:r>
              <a:rPr lang="en-US" dirty="0" smtClean="0"/>
              <a:t>?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Extensie</a:t>
            </a:r>
            <a:r>
              <a:rPr lang="en-US" dirty="0" smtClean="0"/>
              <a:t> Google Chrome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Extensia</a:t>
            </a:r>
            <a:r>
              <a:rPr lang="en-US" dirty="0" smtClean="0"/>
              <a:t> </a:t>
            </a:r>
            <a:r>
              <a:rPr lang="en-US" dirty="0" err="1" smtClean="0"/>
              <a:t>stocheaza</a:t>
            </a:r>
            <a:r>
              <a:rPr lang="en-US" dirty="0" smtClean="0"/>
              <a:t> </a:t>
            </a:r>
            <a:r>
              <a:rPr lang="en-US" dirty="0" err="1" smtClean="0"/>
              <a:t>preturile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produs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site-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ca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compare </a:t>
            </a:r>
            <a:r>
              <a:rPr lang="en-US" dirty="0" err="1" smtClean="0"/>
              <a:t>preturile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comande</a:t>
            </a:r>
            <a:r>
              <a:rPr lang="en-US" dirty="0" smtClean="0"/>
              <a:t> </a:t>
            </a:r>
            <a:r>
              <a:rPr lang="en-US" dirty="0" err="1" smtClean="0"/>
              <a:t>produsul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site-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produsul</a:t>
            </a:r>
            <a:r>
              <a:rPr lang="en-US" dirty="0" smtClean="0"/>
              <a:t> e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rentabil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Extensia</a:t>
            </a:r>
            <a:r>
              <a:rPr lang="en-US" dirty="0" smtClean="0"/>
              <a:t> </a:t>
            </a:r>
            <a:r>
              <a:rPr lang="en-US" dirty="0" err="1" smtClean="0"/>
              <a:t>retine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la care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accesat</a:t>
            </a:r>
            <a:r>
              <a:rPr lang="en-US" dirty="0" smtClean="0"/>
              <a:t> </a:t>
            </a:r>
            <a:r>
              <a:rPr lang="en-US" dirty="0" err="1" smtClean="0"/>
              <a:t>produsul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realizeaza</a:t>
            </a:r>
            <a:r>
              <a:rPr lang="en-US" dirty="0" smtClean="0"/>
              <a:t> un </a:t>
            </a:r>
            <a:r>
              <a:rPr lang="en-US" dirty="0" err="1" smtClean="0"/>
              <a:t>grafic</a:t>
            </a:r>
            <a:r>
              <a:rPr lang="en-US" dirty="0" smtClean="0"/>
              <a:t> care </a:t>
            </a:r>
            <a:r>
              <a:rPr lang="en-US" dirty="0" err="1" smtClean="0"/>
              <a:t>prezinta</a:t>
            </a:r>
            <a:r>
              <a:rPr lang="en-US" dirty="0" smtClean="0"/>
              <a:t> un </a:t>
            </a:r>
            <a:r>
              <a:rPr lang="en-US" dirty="0" err="1" smtClean="0"/>
              <a:t>istoric</a:t>
            </a:r>
            <a:r>
              <a:rPr lang="en-US" dirty="0" smtClean="0"/>
              <a:t> al </a:t>
            </a:r>
            <a:r>
              <a:rPr lang="en-US" dirty="0" err="1" smtClean="0"/>
              <a:t>preturilor</a:t>
            </a:r>
            <a:r>
              <a:rPr lang="en-US" dirty="0" smtClean="0"/>
              <a:t>. </a:t>
            </a:r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pretul</a:t>
            </a:r>
            <a:r>
              <a:rPr lang="en-US" dirty="0" smtClean="0"/>
              <a:t> </a:t>
            </a:r>
            <a:r>
              <a:rPr lang="en-US" dirty="0" err="1" smtClean="0"/>
              <a:t>produsului</a:t>
            </a:r>
            <a:r>
              <a:rPr lang="en-US" dirty="0" smtClean="0"/>
              <a:t> a </a:t>
            </a:r>
            <a:r>
              <a:rPr lang="en-US" dirty="0" err="1" smtClean="0"/>
              <a:t>scazut</a:t>
            </a:r>
            <a:r>
              <a:rPr lang="en-US" dirty="0" smtClean="0"/>
              <a:t>/</a:t>
            </a:r>
            <a:r>
              <a:rPr lang="en-US" dirty="0" err="1" smtClean="0"/>
              <a:t>crescut</a:t>
            </a:r>
            <a:r>
              <a:rPr lang="en-US" dirty="0" smtClean="0"/>
              <a:t> in </a:t>
            </a:r>
            <a:r>
              <a:rPr lang="en-US" dirty="0" err="1" smtClean="0"/>
              <a:t>ultimele</a:t>
            </a:r>
            <a:r>
              <a:rPr lang="en-US" dirty="0" smtClean="0"/>
              <a:t> </a:t>
            </a:r>
            <a:r>
              <a:rPr lang="en-US" dirty="0" err="1" smtClean="0"/>
              <a:t>luni</a:t>
            </a:r>
            <a:r>
              <a:rPr lang="en-US" dirty="0" smtClean="0"/>
              <a:t>. 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Extensie</a:t>
            </a:r>
            <a:r>
              <a:rPr lang="en-US" smtClean="0"/>
              <a:t> Google Chrome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Proiectul</a:t>
            </a:r>
            <a:r>
              <a:rPr lang="en-US" dirty="0" smtClean="0"/>
              <a:t> e </a:t>
            </a:r>
            <a:r>
              <a:rPr lang="en-US" dirty="0" err="1" smtClean="0"/>
              <a:t>scris</a:t>
            </a:r>
            <a:r>
              <a:rPr lang="en-US" dirty="0" smtClean="0"/>
              <a:t> in 3 </a:t>
            </a:r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: JavaScript, Python, PHP.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: </a:t>
            </a:r>
            <a:r>
              <a:rPr lang="en-US" dirty="0" err="1" smtClean="0"/>
              <a:t>extensie</a:t>
            </a:r>
            <a:r>
              <a:rPr lang="en-US" dirty="0" smtClean="0"/>
              <a:t> browser, API-backend, </a:t>
            </a:r>
            <a:r>
              <a:rPr lang="en-US" dirty="0" err="1" smtClean="0"/>
              <a:t>interfata</a:t>
            </a:r>
            <a:r>
              <a:rPr lang="en-US" dirty="0" smtClean="0"/>
              <a:t> administrator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IDE-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: Visual Studio Code, PHP Storm</a:t>
            </a:r>
          </a:p>
          <a:p>
            <a:endParaRPr lang="en-US" dirty="0" smtClean="0"/>
          </a:p>
          <a:p>
            <a:pPr marL="514350" indent="-514350"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Visual Studio Code?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IDE free, open-source, </a:t>
            </a:r>
            <a:r>
              <a:rPr lang="en-US" dirty="0" err="1" smtClean="0"/>
              <a:t>realizat</a:t>
            </a:r>
            <a:r>
              <a:rPr lang="en-US" dirty="0" smtClean="0"/>
              <a:t> de Microsoft </a:t>
            </a:r>
            <a:r>
              <a:rPr lang="en-US" dirty="0" err="1" smtClean="0"/>
              <a:t>pentru</a:t>
            </a:r>
            <a:r>
              <a:rPr lang="en-US" dirty="0" smtClean="0"/>
              <a:t> Windows, Linux, </a:t>
            </a:r>
            <a:r>
              <a:rPr lang="en-US" dirty="0" err="1" smtClean="0"/>
              <a:t>macOS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scris</a:t>
            </a:r>
            <a:r>
              <a:rPr lang="en-US" dirty="0" smtClean="0"/>
              <a:t> in </a:t>
            </a:r>
            <a:r>
              <a:rPr lang="en-US" dirty="0" err="1" smtClean="0"/>
              <a:t>limbajele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: JavaScript, </a:t>
            </a:r>
            <a:r>
              <a:rPr lang="en-US" dirty="0" err="1" smtClean="0"/>
              <a:t>HyperText</a:t>
            </a:r>
            <a:r>
              <a:rPr lang="en-US" dirty="0" smtClean="0"/>
              <a:t> Markup Language, Java, Cascading Style Sheets, </a:t>
            </a:r>
            <a:r>
              <a:rPr lang="en-US" dirty="0" err="1" smtClean="0"/>
              <a:t>TypeScript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Instalare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Visual Studio Code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descarcat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instalat</a:t>
            </a:r>
            <a:r>
              <a:rPr lang="en-US" dirty="0" smtClean="0"/>
              <a:t> de la link-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https://code.visualstudio.com/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sistemele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Instalarea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asemanatoare</a:t>
            </a:r>
            <a:r>
              <a:rPr lang="en-US" dirty="0" smtClean="0"/>
              <a:t> cu </a:t>
            </a:r>
            <a:r>
              <a:rPr lang="en-US" dirty="0" err="1" smtClean="0"/>
              <a:t>cea</a:t>
            </a:r>
            <a:r>
              <a:rPr lang="en-US" dirty="0" smtClean="0"/>
              <a:t> a </a:t>
            </a:r>
            <a:r>
              <a:rPr lang="en-US" dirty="0" err="1" smtClean="0"/>
              <a:t>altor</a:t>
            </a:r>
            <a:r>
              <a:rPr lang="en-US" dirty="0" smtClean="0"/>
              <a:t> soft-</a:t>
            </a:r>
            <a:r>
              <a:rPr lang="en-US" dirty="0" err="1" smtClean="0"/>
              <a:t>uri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instalarii</a:t>
            </a:r>
            <a:r>
              <a:rPr lang="en-US" dirty="0" smtClean="0"/>
              <a:t> se pot </a:t>
            </a:r>
            <a:r>
              <a:rPr lang="en-US" dirty="0" err="1" smtClean="0"/>
              <a:t>selecta</a:t>
            </a:r>
            <a:r>
              <a:rPr lang="en-US" dirty="0" smtClean="0"/>
              <a:t> </a:t>
            </a:r>
            <a:r>
              <a:rPr lang="en-US" dirty="0" err="1" smtClean="0"/>
              <a:t>optiuni</a:t>
            </a:r>
            <a:r>
              <a:rPr lang="en-US" dirty="0" smtClean="0"/>
              <a:t> utile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shortcut, </a:t>
            </a:r>
            <a:r>
              <a:rPr lang="en-US" dirty="0" err="1" smtClean="0"/>
              <a:t>optiunea</a:t>
            </a:r>
            <a:r>
              <a:rPr lang="en-US" dirty="0" smtClean="0"/>
              <a:t> de a </a:t>
            </a:r>
            <a:r>
              <a:rPr lang="en-US" dirty="0" err="1" smtClean="0"/>
              <a:t>deschide</a:t>
            </a:r>
            <a:r>
              <a:rPr lang="en-US" dirty="0" smtClean="0"/>
              <a:t> </a:t>
            </a:r>
            <a:r>
              <a:rPr lang="en-US" dirty="0" err="1" smtClean="0"/>
              <a:t>foldere</a:t>
            </a:r>
            <a:r>
              <a:rPr lang="en-US" dirty="0" smtClean="0"/>
              <a:t> direct in IDE, etc.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34387" cy="838200"/>
          </a:xfrm>
        </p:spPr>
        <p:txBody>
          <a:bodyPr/>
          <a:lstStyle/>
          <a:p>
            <a:pPr algn="ctr"/>
            <a:r>
              <a:rPr lang="en-US" dirty="0" err="1" smtClean="0"/>
              <a:t>Instalare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endParaRPr lang="ro-RO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24792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Functionalitati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depanare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Evidentierea</a:t>
            </a:r>
            <a:r>
              <a:rPr lang="en-US" dirty="0" smtClean="0"/>
              <a:t> </a:t>
            </a:r>
            <a:r>
              <a:rPr lang="en-US" dirty="0" err="1" smtClean="0"/>
              <a:t>sintaxei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Intellisense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incorporat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Terminal </a:t>
            </a:r>
            <a:r>
              <a:rPr lang="en-US" dirty="0" err="1" smtClean="0"/>
              <a:t>accesibil</a:t>
            </a:r>
            <a:r>
              <a:rPr lang="en-US" dirty="0" smtClean="0"/>
              <a:t> din 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Debugging (breakpoint)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Instalare</a:t>
            </a:r>
            <a:r>
              <a:rPr lang="en-US" dirty="0" smtClean="0"/>
              <a:t> </a:t>
            </a:r>
            <a:r>
              <a:rPr lang="en-US" dirty="0" err="1" smtClean="0"/>
              <a:t>extensii</a:t>
            </a:r>
            <a:r>
              <a:rPr lang="en-US" dirty="0" smtClean="0"/>
              <a:t> (se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</a:t>
            </a:r>
            <a:r>
              <a:rPr lang="en-US" dirty="0" err="1" smtClean="0"/>
              <a:t>codului</a:t>
            </a:r>
            <a:r>
              <a:rPr lang="en-US" dirty="0" smtClean="0"/>
              <a:t>)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Instalare</a:t>
            </a:r>
            <a:r>
              <a:rPr lang="en-US" sz="3200" dirty="0" smtClean="0"/>
              <a:t> </a:t>
            </a:r>
            <a:r>
              <a:rPr lang="en-US" sz="3200" dirty="0" err="1" smtClean="0"/>
              <a:t>extensii</a:t>
            </a:r>
            <a:endParaRPr lang="ro-RO" sz="3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75050" y="728588"/>
            <a:ext cx="5111750" cy="49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6910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Click Extensions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La </a:t>
            </a:r>
            <a:r>
              <a:rPr lang="en-US" sz="2800" dirty="0" err="1" smtClean="0"/>
              <a:t>sectiunea</a:t>
            </a:r>
            <a:r>
              <a:rPr lang="en-US" sz="2800" dirty="0" smtClean="0"/>
              <a:t> “Search” se introduce </a:t>
            </a:r>
            <a:r>
              <a:rPr lang="en-US" sz="2800" dirty="0" err="1" smtClean="0"/>
              <a:t>numele</a:t>
            </a:r>
            <a:r>
              <a:rPr lang="en-US" sz="2800" dirty="0" smtClean="0"/>
              <a:t> </a:t>
            </a:r>
            <a:r>
              <a:rPr lang="en-US" sz="2800" dirty="0" err="1" smtClean="0"/>
              <a:t>extensiei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Se </a:t>
            </a:r>
            <a:r>
              <a:rPr lang="en-US" sz="2800" dirty="0" err="1" smtClean="0"/>
              <a:t>alege</a:t>
            </a:r>
            <a:r>
              <a:rPr lang="en-US" sz="2800" dirty="0" smtClean="0"/>
              <a:t> </a:t>
            </a:r>
            <a:r>
              <a:rPr lang="en-US" sz="2800" dirty="0" err="1" smtClean="0"/>
              <a:t>extensia</a:t>
            </a:r>
            <a:r>
              <a:rPr lang="en-US" sz="2800" dirty="0" smtClean="0"/>
              <a:t> din </a:t>
            </a:r>
            <a:r>
              <a:rPr lang="en-US" sz="2800" dirty="0" err="1" smtClean="0"/>
              <a:t>lista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Click Install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3276600" cy="4525963"/>
          </a:xfrm>
        </p:spPr>
        <p:txBody>
          <a:bodyPr/>
          <a:lstStyle/>
          <a:p>
            <a:r>
              <a:rPr lang="en-US" dirty="0" err="1" smtClean="0"/>
              <a:t>Intellisense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c</a:t>
            </a:r>
            <a:r>
              <a:rPr lang="vi-VN" dirty="0" smtClean="0"/>
              <a:t>ompletarea inteligentă a codului </a:t>
            </a:r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dirty="0" smtClean="0"/>
              <a:t> de context</a:t>
            </a:r>
          </a:p>
          <a:p>
            <a:r>
              <a:rPr lang="en-US" dirty="0" smtClean="0"/>
              <a:t>Visual Studio Code are </a:t>
            </a:r>
            <a:r>
              <a:rPr lang="en-US" dirty="0" err="1" smtClean="0"/>
              <a:t>capabilitatea</a:t>
            </a:r>
            <a:r>
              <a:rPr lang="en-US" dirty="0" smtClean="0"/>
              <a:t> de a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inteligent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endParaRPr lang="ro-R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295400"/>
            <a:ext cx="5617194" cy="357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76600" y="487680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La </a:t>
            </a:r>
            <a:r>
              <a:rPr lang="en-US" sz="2800" dirty="0" err="1" smtClean="0"/>
              <a:t>inceperea</a:t>
            </a:r>
            <a:r>
              <a:rPr lang="en-US" sz="2800" dirty="0" smtClean="0"/>
              <a:t> </a:t>
            </a:r>
            <a:r>
              <a:rPr lang="en-US" sz="2800" dirty="0" err="1" smtClean="0"/>
              <a:t>tastarii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cuvant</a:t>
            </a:r>
            <a:r>
              <a:rPr lang="en-US" sz="2800" dirty="0" smtClean="0"/>
              <a:t> </a:t>
            </a:r>
            <a:r>
              <a:rPr lang="en-US" sz="2800" dirty="0" err="1" smtClean="0"/>
              <a:t>apare</a:t>
            </a:r>
            <a:r>
              <a:rPr lang="en-US" sz="2800" dirty="0" smtClean="0"/>
              <a:t> o </a:t>
            </a:r>
            <a:r>
              <a:rPr lang="en-US" sz="2800" dirty="0" err="1" smtClean="0"/>
              <a:t>lista</a:t>
            </a:r>
            <a:r>
              <a:rPr lang="en-US" sz="2800" dirty="0" smtClean="0"/>
              <a:t> cu </a:t>
            </a:r>
            <a:r>
              <a:rPr lang="en-US" sz="2800" dirty="0" err="1" smtClean="0"/>
              <a:t>sugestii</a:t>
            </a:r>
            <a:r>
              <a:rPr lang="en-US" sz="2800" dirty="0" smtClean="0"/>
              <a:t>. </a:t>
            </a:r>
            <a:r>
              <a:rPr lang="en-US" sz="2800" dirty="0" err="1" smtClean="0"/>
              <a:t>Elementul</a:t>
            </a:r>
            <a:r>
              <a:rPr lang="en-US" sz="2800" dirty="0" smtClean="0"/>
              <a:t> </a:t>
            </a:r>
            <a:r>
              <a:rPr lang="en-US" sz="2800" dirty="0" err="1" smtClean="0"/>
              <a:t>dorit</a:t>
            </a:r>
            <a:r>
              <a:rPr lang="en-US" sz="2800" dirty="0" smtClean="0"/>
              <a:t> se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selecta</a:t>
            </a:r>
            <a:r>
              <a:rPr lang="en-US" sz="2800" dirty="0" smtClean="0"/>
              <a:t> cu </a:t>
            </a:r>
            <a:r>
              <a:rPr lang="en-US" sz="2800" dirty="0" err="1" smtClean="0"/>
              <a:t>ajutorul</a:t>
            </a:r>
            <a:r>
              <a:rPr lang="en-US" sz="2800" dirty="0" smtClean="0"/>
              <a:t> </a:t>
            </a:r>
            <a:r>
              <a:rPr lang="en-US" sz="2800" dirty="0" err="1" smtClean="0"/>
              <a:t>sagetilor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a </a:t>
            </a:r>
            <a:r>
              <a:rPr lang="en-US" sz="2800" dirty="0" err="1" smtClean="0"/>
              <a:t>tastei</a:t>
            </a:r>
            <a:r>
              <a:rPr lang="en-US" sz="2800" dirty="0" smtClean="0"/>
              <a:t> Enter.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60257876_TF45331398_Win32" id="{8B0CAED7-0992-4998-8F76-46426FB2F8E6}" vid="{4744C02B-2887-473A-8D42-7194B6C4D0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799</TotalTime>
  <Words>602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Visual Studio Code</vt:lpstr>
      <vt:lpstr>Extensie Google Chrome</vt:lpstr>
      <vt:lpstr>Extensie Google Chrome</vt:lpstr>
      <vt:lpstr>Ce este Visual Studio Code?</vt:lpstr>
      <vt:lpstr>Instalare si configurare</vt:lpstr>
      <vt:lpstr>Instalare si configurare</vt:lpstr>
      <vt:lpstr>Functionalitati disponibile</vt:lpstr>
      <vt:lpstr>Instalare extensii</vt:lpstr>
      <vt:lpstr>Intellisense</vt:lpstr>
      <vt:lpstr>Facilitati GIT</vt:lpstr>
      <vt:lpstr>Terminal</vt:lpstr>
      <vt:lpstr>Debugging</vt:lpstr>
      <vt:lpstr>Docstring</vt:lpstr>
      <vt:lpstr>Command Palette (CTRL+SHIFT+P)</vt:lpstr>
      <vt:lpstr>Live Share</vt:lpstr>
      <vt:lpstr>Intrebari recapitulative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</dc:title>
  <dc:creator>User</dc:creator>
  <cp:lastModifiedBy>User</cp:lastModifiedBy>
  <cp:revision>79</cp:revision>
  <dcterms:created xsi:type="dcterms:W3CDTF">2006-08-16T00:00:00Z</dcterms:created>
  <dcterms:modified xsi:type="dcterms:W3CDTF">2021-11-04T06:43:53Z</dcterms:modified>
</cp:coreProperties>
</file>