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!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8014AD-F481-4E14-9BD9-D47CBAE72461}" type="datetime1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55C72D-B947-43B7-ACB2-A2F85E78585E}" type="datetime1">
              <a:rPr lang="ru-RU" noProof="0" smtClean="0"/>
              <a:t>12.12.2021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BEA9688-C9C9-4214-807D-21324925409C}" type="datetime1">
              <a:rPr lang="ru-RU" noProof="0" smtClean="0"/>
              <a:t>12.12.2021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2EB7719-815B-4B5E-83ED-26C3E4DC4C4F}" type="datetime1">
              <a:rPr lang="ru-RU" noProof="0" smtClean="0"/>
              <a:t>12.12.2021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660" y="1224280"/>
            <a:ext cx="11353800" cy="2387600"/>
          </a:xfrm>
        </p:spPr>
        <p:txBody>
          <a:bodyPr rtlCol="0" anchor="ctr" anchorCtr="0"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ru-RU" sz="6000" b="0" dirty="0">
                <a:effectLst/>
                <a:latin typeface="+mn-lt"/>
              </a:rPr>
            </a:br>
            <a:br>
              <a:rPr lang="ru-RU" sz="3600" dirty="0"/>
            </a:br>
            <a:r>
              <a:rPr lang="uk-UA" sz="3600" b="1" dirty="0">
                <a:solidFill>
                  <a:schemeClr val="bg1"/>
                </a:solidFill>
              </a:rPr>
              <a:t>Лабораторна робота №6</a:t>
            </a:r>
            <a:br>
              <a:rPr lang="uk-UA" sz="3600" b="1" dirty="0">
                <a:solidFill>
                  <a:schemeClr val="bg1"/>
                </a:solidFill>
              </a:rPr>
            </a:br>
            <a:r>
              <a:rPr lang="uk-UA" sz="3600" b="1" dirty="0">
                <a:solidFill>
                  <a:schemeClr val="bg1"/>
                </a:solidFill>
              </a:rPr>
              <a:t>на тему:</a:t>
            </a:r>
            <a:br>
              <a:rPr lang="uk-UA" sz="3600" b="1" dirty="0">
                <a:solidFill>
                  <a:schemeClr val="bg1"/>
                </a:solidFill>
              </a:rPr>
            </a:br>
            <a:r>
              <a:rPr lang="uk-UA" sz="3600" b="1" dirty="0">
                <a:solidFill>
                  <a:schemeClr val="bg1"/>
                </a:solidFill>
              </a:rPr>
              <a:t>«</a:t>
            </a:r>
            <a:r>
              <a:rPr lang="uk-UA" sz="4000" b="1" dirty="0">
                <a:solidFill>
                  <a:schemeClr val="bg1"/>
                </a:solidFill>
                <a:cs typeface="Times New Roman" pitchFamily="18" charset="0"/>
              </a:rPr>
              <a:t>Прогнозування ціни акцій за допомогою </a:t>
            </a:r>
            <a:r>
              <a:rPr lang="en-US" sz="4000" b="1" dirty="0">
                <a:solidFill>
                  <a:schemeClr val="bg1"/>
                </a:solidFill>
                <a:cs typeface="Times New Roman" pitchFamily="18" charset="0"/>
              </a:rPr>
              <a:t>GRU </a:t>
            </a:r>
            <a:r>
              <a:rPr lang="uk-UA" sz="4000" b="1" dirty="0">
                <a:solidFill>
                  <a:schemeClr val="bg1"/>
                </a:solidFill>
                <a:cs typeface="Times New Roman" pitchFamily="18" charset="0"/>
              </a:rPr>
              <a:t>мережі»</a:t>
            </a:r>
            <a:endParaRPr lang="ru-RU" sz="48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Логотип PowerPoi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95803" y="5559552"/>
            <a:ext cx="2411565" cy="802130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FFD6CDF-5B21-4D96-ADB2-07F1397E2836}"/>
              </a:ext>
            </a:extLst>
          </p:cNvPr>
          <p:cNvSpPr txBox="1">
            <a:spLocks/>
          </p:cNvSpPr>
          <p:nvPr/>
        </p:nvSpPr>
        <p:spPr>
          <a:xfrm>
            <a:off x="8858932" y="5559552"/>
            <a:ext cx="9989011" cy="178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2000" i="1" dirty="0">
                <a:solidFill>
                  <a:schemeClr val="bg1"/>
                </a:solidFill>
              </a:rPr>
              <a:t>Студента </a:t>
            </a:r>
            <a:r>
              <a:rPr lang="ru-RU" sz="2000" i="1" dirty="0" err="1">
                <a:solidFill>
                  <a:schemeClr val="bg1"/>
                </a:solidFill>
              </a:rPr>
              <a:t>групи</a:t>
            </a:r>
            <a:r>
              <a:rPr lang="ru-RU" sz="2000" i="1" dirty="0">
                <a:solidFill>
                  <a:schemeClr val="bg1"/>
                </a:solidFill>
              </a:rPr>
              <a:t> Анд-41</a:t>
            </a:r>
            <a:br>
              <a:rPr lang="ru-RU" sz="2000" i="1" dirty="0">
                <a:solidFill>
                  <a:schemeClr val="bg1"/>
                </a:solidFill>
              </a:rPr>
            </a:br>
            <a:r>
              <a:rPr lang="ru-RU" sz="2000" i="1" dirty="0" err="1">
                <a:solidFill>
                  <a:schemeClr val="bg1"/>
                </a:solidFill>
              </a:rPr>
              <a:t>Іваніни</a:t>
            </a:r>
            <a:r>
              <a:rPr lang="ru-RU" sz="2000" i="1" dirty="0">
                <a:solidFill>
                  <a:schemeClr val="bg1"/>
                </a:solidFill>
              </a:rPr>
              <a:t> </a:t>
            </a:r>
            <a:r>
              <a:rPr lang="ru-RU" sz="2000" i="1" dirty="0" err="1">
                <a:solidFill>
                  <a:schemeClr val="bg1"/>
                </a:solidFill>
              </a:rPr>
              <a:t>Сави</a:t>
            </a:r>
            <a:r>
              <a:rPr lang="ru-RU" sz="2000" i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9E046-42A1-4C29-AAD6-E9DA4522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GRU </a:t>
            </a:r>
            <a:r>
              <a:rPr lang="uk-UA" dirty="0"/>
              <a:t>мережа. Відмінність від </a:t>
            </a:r>
            <a:r>
              <a:rPr lang="en-GB" dirty="0"/>
              <a:t>LSTM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EEDB2-165D-4DD1-9BD6-0D3FCA437B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9650" y="1364586"/>
            <a:ext cx="6758675" cy="4974336"/>
          </a:xfrm>
        </p:spPr>
        <p:txBody>
          <a:bodyPr>
            <a:normAutofit fontScale="92500" lnSpcReduction="10000"/>
          </a:bodyPr>
          <a:lstStyle/>
          <a:p>
            <a:pPr rtl="0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GRU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або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Gated Recurrent Unit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є </a:t>
            </a:r>
            <a:r>
              <a:rPr lang="uk-UA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удосконаленням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стандартної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RNN</a:t>
            </a:r>
            <a:r>
              <a:rPr lang="uk-UA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рекурентної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нейронної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мережі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).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розробці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основу взяли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звичайну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рекурентну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мережу, але додали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між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її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шарами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кілька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особливостей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які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впливають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на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кожну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ітерацію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навчання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мережі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b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Перше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нововведення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це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два вектора,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котрі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називаються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update gate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і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reset gate.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Вони є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своєрідним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фільтром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який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визначає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яка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інформація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повинна бути передана на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вихід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Основна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особливість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цих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векторів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це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їх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здатність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навчатися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і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розуміти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яку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інформацію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треба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пропускати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пам'ять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а яку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варто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видалити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Тобто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вони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дозволяють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зберігати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інформацію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про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перші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вхідні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дані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довше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ніж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мережі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якщо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вона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несе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собі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користь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C894C1-9B04-41D8-81B7-90B3294C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572" y="2113618"/>
            <a:ext cx="3720652" cy="2630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5A1E8-064A-4B85-82B9-5C7B669F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Відмінність від </a:t>
            </a:r>
            <a:r>
              <a:rPr lang="en-GB" dirty="0"/>
              <a:t>LSTM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ED5EA-BB5C-4FA3-84BC-48FB770A72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733840" cy="397764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GRU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дуже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схож</a:t>
            </a:r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на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LSTM</a:t>
            </a:r>
            <a:r>
              <a:rPr lang="uk-UA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мережу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Як і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LSTM, GRU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використовує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шлюзи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для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управління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потоком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інформації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 Вона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відносно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нова в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порівнянні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з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LSTM.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Тому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GRU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пропонує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деякі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покращення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порівняно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з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LSTM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і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також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має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просту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архітектуру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Ще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одна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цікава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річ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полягає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тому,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що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на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відміну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від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LSTM,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вона не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має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окремого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стану (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Ct).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Вона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має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лише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прихований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стан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Завдяки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простішій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архітектурі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швидше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навчаються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UA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599195-1A59-4A9C-975C-DD63A167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79" y="1336669"/>
            <a:ext cx="3352423" cy="23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Композитор с долгой кратковременной памятью">
            <a:extLst>
              <a:ext uri="{FF2B5EF4-FFF2-40B4-BE49-F238E27FC236}">
                <a16:creationId xmlns:a16="http://schemas.microsoft.com/office/drawing/2014/main" id="{3183E4CE-CB80-42FD-A05D-682442D9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979" y="3808478"/>
            <a:ext cx="3345850" cy="260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B93328-C869-4D8C-AA88-66209914F08A}"/>
              </a:ext>
            </a:extLst>
          </p:cNvPr>
          <p:cNvSpPr txBox="1"/>
          <p:nvPr/>
        </p:nvSpPr>
        <p:spPr>
          <a:xfrm>
            <a:off x="7258979" y="1336669"/>
            <a:ext cx="76051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GRU:</a:t>
            </a:r>
            <a:endParaRPr lang="ru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E3B38-BD4B-4FAE-83DC-3A21EDA7991C}"/>
              </a:ext>
            </a:extLst>
          </p:cNvPr>
          <p:cNvSpPr txBox="1"/>
          <p:nvPr/>
        </p:nvSpPr>
        <p:spPr>
          <a:xfrm>
            <a:off x="7258979" y="3808478"/>
            <a:ext cx="8495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LSTM: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054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C9700-DA67-4CD9-91F1-FFAF0F68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</a:t>
            </a:r>
            <a:r>
              <a:rPr lang="en-GB" dirty="0"/>
              <a:t>GRU </a:t>
            </a:r>
            <a:r>
              <a:rPr lang="uk-UA" dirty="0"/>
              <a:t>мережі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6FEB9-D08D-4458-B41F-650725E907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53056" y="1389977"/>
            <a:ext cx="4687410" cy="3977640"/>
          </a:xfrm>
        </p:spPr>
        <p:txBody>
          <a:bodyPr>
            <a:normAutofit/>
          </a:bodyPr>
          <a:lstStyle/>
          <a:p>
            <a:r>
              <a:rPr lang="ru-RU" sz="1600" dirty="0"/>
              <a:t>Перша формула </a:t>
            </a:r>
            <a:r>
              <a:rPr lang="ru-RU" sz="1600" dirty="0" err="1"/>
              <a:t>показує</a:t>
            </a:r>
            <a:r>
              <a:rPr lang="ru-RU" sz="1600" dirty="0"/>
              <a:t>, як </a:t>
            </a:r>
            <a:r>
              <a:rPr lang="ru-RU" sz="1600" dirty="0" err="1"/>
              <a:t>обчислюється</a:t>
            </a:r>
            <a:r>
              <a:rPr lang="ru-RU" sz="1600" dirty="0"/>
              <a:t> </a:t>
            </a:r>
            <a:r>
              <a:rPr lang="en-US" sz="1600" dirty="0"/>
              <a:t>update gate ( </a:t>
            </a:r>
            <a:r>
              <a:rPr lang="en-US" sz="1600" dirty="0" err="1"/>
              <a:t>zt</a:t>
            </a:r>
            <a:r>
              <a:rPr lang="en-US" sz="1600" dirty="0"/>
              <a:t> ) </a:t>
            </a:r>
            <a:r>
              <a:rPr lang="ru-RU" sz="1600" dirty="0"/>
              <a:t>для </a:t>
            </a:r>
            <a:r>
              <a:rPr lang="ru-RU" sz="1600" dirty="0" err="1"/>
              <a:t>певного</a:t>
            </a:r>
            <a:r>
              <a:rPr lang="ru-RU" sz="1600" dirty="0"/>
              <a:t> кроку </a:t>
            </a:r>
            <a:r>
              <a:rPr lang="en-US" sz="1600" dirty="0"/>
              <a:t>t. </a:t>
            </a:r>
            <a:r>
              <a:rPr lang="ru-RU" sz="1600" dirty="0"/>
              <a:t>Коли </a:t>
            </a:r>
            <a:r>
              <a:rPr lang="en-US" sz="1600" dirty="0" err="1"/>
              <a:t>xt</a:t>
            </a:r>
            <a:r>
              <a:rPr lang="en-US" sz="1600" dirty="0"/>
              <a:t> </a:t>
            </a:r>
            <a:r>
              <a:rPr lang="ru-RU" sz="1600" dirty="0" err="1"/>
              <a:t>підключається</a:t>
            </a:r>
            <a:r>
              <a:rPr lang="ru-RU" sz="1600" dirty="0"/>
              <a:t> до блоку </a:t>
            </a:r>
            <a:r>
              <a:rPr lang="ru-RU" sz="1600" dirty="0" err="1"/>
              <a:t>мережі</a:t>
            </a:r>
            <a:r>
              <a:rPr lang="ru-RU" sz="1600" dirty="0"/>
              <a:t>, </a:t>
            </a:r>
            <a:r>
              <a:rPr lang="ru-RU" sz="1600" dirty="0" err="1"/>
              <a:t>він</a:t>
            </a:r>
            <a:r>
              <a:rPr lang="ru-RU" sz="1600" dirty="0"/>
              <a:t> множиться на </a:t>
            </a:r>
            <a:r>
              <a:rPr lang="ru-RU" sz="1600" dirty="0" err="1"/>
              <a:t>власну</a:t>
            </a:r>
            <a:r>
              <a:rPr lang="ru-RU" sz="1600" dirty="0"/>
              <a:t> вагу </a:t>
            </a:r>
            <a:r>
              <a:rPr lang="en-US" sz="1600" dirty="0"/>
              <a:t>W(z). </a:t>
            </a:r>
            <a:r>
              <a:rPr lang="ru-RU" sz="1600" dirty="0"/>
              <a:t>Те ж </a:t>
            </a:r>
            <a:r>
              <a:rPr lang="ru-RU" sz="1600" dirty="0" err="1"/>
              <a:t>саме</a:t>
            </a:r>
            <a:r>
              <a:rPr lang="ru-RU" sz="1600" dirty="0"/>
              <a:t> </a:t>
            </a:r>
            <a:r>
              <a:rPr lang="ru-RU" sz="1600" dirty="0" err="1"/>
              <a:t>відбувається</a:t>
            </a:r>
            <a:r>
              <a:rPr lang="ru-RU" sz="1600" dirty="0"/>
              <a:t> з </a:t>
            </a:r>
            <a:r>
              <a:rPr lang="en-US" sz="1600" dirty="0"/>
              <a:t>ht-1 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містить</a:t>
            </a:r>
            <a:r>
              <a:rPr lang="ru-RU" sz="1600" dirty="0"/>
              <a:t> </a:t>
            </a:r>
            <a:r>
              <a:rPr lang="ru-RU" sz="1600" dirty="0" err="1"/>
              <a:t>інформацію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попередньої</a:t>
            </a:r>
            <a:r>
              <a:rPr lang="ru-RU" sz="1600" dirty="0"/>
              <a:t> </a:t>
            </a:r>
            <a:r>
              <a:rPr lang="ru-RU" sz="1600" dirty="0" err="1"/>
              <a:t>ітерації</a:t>
            </a:r>
            <a:r>
              <a:rPr lang="ru-RU" sz="1600" dirty="0"/>
              <a:t> і множиться на </a:t>
            </a:r>
            <a:r>
              <a:rPr lang="ru-RU" sz="1600" dirty="0" err="1"/>
              <a:t>власну</a:t>
            </a:r>
            <a:r>
              <a:rPr lang="ru-RU" sz="1600" dirty="0"/>
              <a:t> вагу </a:t>
            </a:r>
            <a:r>
              <a:rPr lang="en-US" sz="1600" dirty="0"/>
              <a:t>U(z). </a:t>
            </a:r>
            <a:r>
              <a:rPr lang="ru-RU" sz="1600" dirty="0" err="1"/>
              <a:t>Потім</a:t>
            </a:r>
            <a:r>
              <a:rPr lang="ru-RU" sz="1600" dirty="0"/>
              <a:t>, </a:t>
            </a:r>
            <a:r>
              <a:rPr lang="ru-RU" sz="1600" dirty="0" err="1"/>
              <a:t>обидва</a:t>
            </a:r>
            <a:r>
              <a:rPr lang="ru-RU" sz="1600" dirty="0"/>
              <a:t> </a:t>
            </a:r>
            <a:r>
              <a:rPr lang="ru-RU" sz="1600" dirty="0" err="1"/>
              <a:t>результати</a:t>
            </a:r>
            <a:r>
              <a:rPr lang="ru-RU" sz="1600" dirty="0"/>
              <a:t> </a:t>
            </a:r>
            <a:r>
              <a:rPr lang="ru-RU" sz="1600" dirty="0" err="1"/>
              <a:t>складаються</a:t>
            </a:r>
            <a:r>
              <a:rPr lang="ru-RU" sz="1600" dirty="0"/>
              <a:t> разом, і </a:t>
            </a:r>
            <a:r>
              <a:rPr lang="ru-RU" sz="1600" dirty="0" err="1"/>
              <a:t>сигмоїдна</a:t>
            </a:r>
            <a:r>
              <a:rPr lang="ru-RU" sz="1600" dirty="0"/>
              <a:t> </a:t>
            </a:r>
            <a:r>
              <a:rPr lang="ru-RU" sz="1600" dirty="0" err="1"/>
              <a:t>функція</a:t>
            </a:r>
            <a:r>
              <a:rPr lang="ru-RU" sz="1600" dirty="0"/>
              <a:t> </a:t>
            </a:r>
            <a:r>
              <a:rPr lang="ru-RU" sz="1600" dirty="0" err="1"/>
              <a:t>активації</a:t>
            </a:r>
            <a:r>
              <a:rPr lang="ru-RU" sz="1600" dirty="0"/>
              <a:t> </a:t>
            </a:r>
            <a:r>
              <a:rPr lang="ru-RU" sz="1600" dirty="0" err="1"/>
              <a:t>стискає</a:t>
            </a:r>
            <a:r>
              <a:rPr lang="ru-RU" sz="1600" dirty="0"/>
              <a:t> </a:t>
            </a:r>
            <a:r>
              <a:rPr lang="ru-RU" sz="1600" dirty="0" err="1"/>
              <a:t>отриманий</a:t>
            </a:r>
            <a:r>
              <a:rPr lang="ru-RU" sz="1600" dirty="0"/>
              <a:t> сигнал в </a:t>
            </a:r>
            <a:r>
              <a:rPr lang="ru-RU" sz="1600" dirty="0" err="1"/>
              <a:t>діопазоні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0 до 1.</a:t>
            </a:r>
            <a:r>
              <a:rPr lang="en-GB" sz="1600" dirty="0"/>
              <a:t> </a:t>
            </a:r>
            <a:endParaRPr lang="ru-UA" sz="1600" dirty="0"/>
          </a:p>
        </p:txBody>
      </p:sp>
      <p:pic>
        <p:nvPicPr>
          <p:cNvPr id="3076" name="Picture 4" descr="16">
            <a:extLst>
              <a:ext uri="{FF2B5EF4-FFF2-40B4-BE49-F238E27FC236}">
                <a16:creationId xmlns:a16="http://schemas.microsoft.com/office/drawing/2014/main" id="{94D2C3AE-F0C3-404A-A823-6C456667F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1" y="1824927"/>
            <a:ext cx="7166709" cy="221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2BB9B8-E8DF-427D-A69C-C388ECEFFE01}"/>
              </a:ext>
            </a:extLst>
          </p:cNvPr>
          <p:cNvSpPr txBox="1"/>
          <p:nvPr/>
        </p:nvSpPr>
        <p:spPr>
          <a:xfrm>
            <a:off x="251533" y="4775187"/>
            <a:ext cx="115557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gate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вектора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допомагають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моделі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визначити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яка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частина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інформації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(з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попередніх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кроків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повинна бути передана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далі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Це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дуже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ефективний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інструмент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тому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що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модель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може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вирішити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зовсім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не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міняти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інформацію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минулого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ітерації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тим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самим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повністю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усунути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ризик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зникнення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градієнта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У свою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чергу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reset gate ( t r )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вектора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навпаки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вирішують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яку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інформацію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минулого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ітерації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слід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забути.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Після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обчислення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значень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reset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gate –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визначається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поточний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стан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пам'яті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Для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цього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потрібно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з'ясувати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який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саме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вектор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вплинув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кінцевий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результат. В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якості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останнього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кроку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мережі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необхідно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обчислити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вектор,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який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містить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інформацію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вузла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і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передає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її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вихід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до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наступного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вузла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мережі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ru-U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73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C09E1-2273-4118-A52B-55125C8E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Задача. </a:t>
            </a:r>
            <a:r>
              <a:rPr lang="ru-RU" dirty="0" err="1"/>
              <a:t>Збір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FBD706-C692-4CA6-B191-9E6224CF79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98105" y="3866328"/>
            <a:ext cx="4591945" cy="2190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D5DCA-EC1E-4092-8391-53975A87F565}"/>
              </a:ext>
            </a:extLst>
          </p:cNvPr>
          <p:cNvSpPr txBox="1"/>
          <p:nvPr/>
        </p:nvSpPr>
        <p:spPr>
          <a:xfrm>
            <a:off x="521207" y="250567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даної задачі прогнозування було прийнято рішення взяти набір даних 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фондового ринку</a:t>
            </a:r>
            <a:r>
              <a:rPr lang="uk-UA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а саме ціни на акції компанії </a:t>
            </a: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IBM </a:t>
            </a:r>
            <a:r>
              <a:rPr lang="uk-UA" b="0" i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2016-2018 роки.</a:t>
            </a:r>
            <a:endParaRPr lang="ru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C1CE3-424B-4C94-AA6C-7881BBCDFC0B}"/>
              </a:ext>
            </a:extLst>
          </p:cNvPr>
          <p:cNvSpPr txBox="1"/>
          <p:nvPr/>
        </p:nvSpPr>
        <p:spPr>
          <a:xfrm>
            <a:off x="521207" y="3830871"/>
            <a:ext cx="5426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uk-UA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Назви колонок:</a:t>
            </a:r>
          </a:p>
          <a:p>
            <a:pPr algn="l" fontAlgn="base"/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Data - </a:t>
            </a:r>
            <a:r>
              <a:rPr lang="uk-UA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дата</a:t>
            </a:r>
          </a:p>
          <a:p>
            <a:pPr algn="l"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Open -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ціна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акції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на момент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відкриття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ринку</a:t>
            </a: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$.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High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–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найвища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ціна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досягнута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за день.</a:t>
            </a:r>
          </a:p>
          <a:p>
            <a:pPr algn="l"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Low Close -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Найнижча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ціна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досягнута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за день.</a:t>
            </a:r>
          </a:p>
          <a:p>
            <a:pPr algn="l" fontAlgn="base"/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Volume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–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кількість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акцій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що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продаються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algn="l" fontAlgn="base"/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Name -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назва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компанії.</a:t>
            </a:r>
            <a:endParaRPr lang="ru-RU" b="0" i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7DA79-668F-4A12-8368-88183ECB252D}"/>
              </a:ext>
            </a:extLst>
          </p:cNvPr>
          <p:cNvSpPr txBox="1"/>
          <p:nvPr/>
        </p:nvSpPr>
        <p:spPr>
          <a:xfrm>
            <a:off x="521207" y="1681397"/>
            <a:ext cx="6011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Задача:</a:t>
            </a:r>
            <a:r>
              <a:rPr lang="ru-U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використ</a:t>
            </a:r>
            <a:r>
              <a:rPr lang="uk-U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ати</a:t>
            </a:r>
            <a:r>
              <a:rPr lang="ru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</a:t>
            </a:r>
            <a:r>
              <a:rPr lang="ru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мережу </a:t>
            </a:r>
            <a:r>
              <a:rPr lang="ru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</a:t>
            </a:r>
            <a:r>
              <a:rPr lang="ru-U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прогнозування</a:t>
            </a:r>
            <a:r>
              <a:rPr lang="ru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U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ціни</a:t>
            </a:r>
            <a:r>
              <a:rPr lang="ru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U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акцій</a:t>
            </a:r>
            <a:r>
              <a:rPr lang="ru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IBM на 2017 </a:t>
            </a:r>
            <a:r>
              <a:rPr lang="ru-U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рік</a:t>
            </a:r>
            <a:endParaRPr lang="ru-U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C09E1-2273-4118-A52B-55125C8E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Розбиття на тестову та навчальну вибірки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8B5A6F-1AE1-4774-A8D1-FAEB09A640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65795" y="2820789"/>
            <a:ext cx="8193821" cy="2276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623C04-1286-423C-AC38-7B18508A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66" y="1876980"/>
            <a:ext cx="4838700" cy="476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697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C09E1-2273-4118-A52B-55125C8E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39" y="804672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Побудова та тренування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GRU </a:t>
            </a:r>
            <a:r>
              <a:rPr lang="uk-UA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моделі</a:t>
            </a:r>
            <a:b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D881E-C5BE-4317-B9BE-1DC48F9CE9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4D95F4-97E3-4D7D-9802-FBB74763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5" y="1435608"/>
            <a:ext cx="7036466" cy="5024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03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C139D-BFCA-4255-9735-6D25DBE4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Прогноз моделі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5217C-B7DC-4CD1-9E04-E7BDAADD4C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58DC676-74C7-4EFC-820C-3F4F4F335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" y="1470250"/>
            <a:ext cx="5608745" cy="39083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11752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4_TF10001108" id="{AD03B7F0-D966-4354-AC03-7A90B59AFB51}" vid="{C94E022A-E681-4920-85C8-04125627F5A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Добро пожаловать в PowerPoint 2016</Template>
  <TotalTime>275</TotalTime>
  <Words>541</Words>
  <Application>Microsoft Office PowerPoint</Application>
  <PresentationFormat>Широкоэкранный</PresentationFormat>
  <Paragraphs>24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Times New Roman</vt:lpstr>
      <vt:lpstr>WelcomeDoc</vt:lpstr>
      <vt:lpstr>  Лабораторна робота №6 на тему: «Прогнозування ціни акцій за допомогою GRU мережі»</vt:lpstr>
      <vt:lpstr>GRU мережа. Відмінність від LSTM</vt:lpstr>
      <vt:lpstr>Відмінність від LSTM</vt:lpstr>
      <vt:lpstr>Архітектура GRU мережі</vt:lpstr>
      <vt:lpstr>Задача. Збір даних </vt:lpstr>
      <vt:lpstr>Розбиття на тестову та навчальну вибірки</vt:lpstr>
      <vt:lpstr>Побудова та тренування GRU моделі </vt:lpstr>
      <vt:lpstr>Прогноз моделі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Звіт  з лабораторних робіт  з дисципліни «УПРАВЛІННЯ ІТ-ПРОЕКТАМИ»</dc:title>
  <dc:creator>Сава Иванин</dc:creator>
  <cp:keywords/>
  <cp:lastModifiedBy>Сава Иванин</cp:lastModifiedBy>
  <cp:revision>4</cp:revision>
  <dcterms:created xsi:type="dcterms:W3CDTF">2021-10-18T20:39:07Z</dcterms:created>
  <dcterms:modified xsi:type="dcterms:W3CDTF">2021-12-12T22:38:28Z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