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3" r:id="rId7"/>
    <p:sldId id="276" r:id="rId8"/>
    <p:sldId id="265" r:id="rId9"/>
    <p:sldId id="273" r:id="rId10"/>
    <p:sldId id="272" r:id="rId11"/>
    <p:sldId id="266" r:id="rId12"/>
    <p:sldId id="274" r:id="rId13"/>
    <p:sldId id="267" r:id="rId14"/>
    <p:sldId id="268" r:id="rId15"/>
    <p:sldId id="269" r:id="rId16"/>
    <p:sldId id="275" r:id="rId17"/>
    <p:sldId id="270" r:id="rId18"/>
    <p:sldId id="271" r:id="rId19"/>
    <p:sldId id="264"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11/23/2021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11/23/2021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11/23/2021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11/23/2021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11/23/2021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Sava </a:t>
            </a:r>
            <a:r>
              <a:rPr lang="en-US" sz="4400" dirty="0" err="1">
                <a:solidFill>
                  <a:schemeClr val="tx1"/>
                </a:solidFill>
              </a:rPr>
              <a:t>Langauge</a:t>
            </a:r>
            <a:endParaRPr lang="en-US" sz="44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By: Alex Sava</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343C4-1BD4-4E7B-A323-B01B36F92810}"/>
              </a:ext>
            </a:extLst>
          </p:cNvPr>
          <p:cNvSpPr>
            <a:spLocks noGrp="1"/>
          </p:cNvSpPr>
          <p:nvPr>
            <p:ph type="title"/>
          </p:nvPr>
        </p:nvSpPr>
        <p:spPr/>
        <p:txBody>
          <a:bodyPr/>
          <a:lstStyle/>
          <a:p>
            <a:r>
              <a:rPr lang="en-US" dirty="0"/>
              <a:t>Print statements</a:t>
            </a:r>
          </a:p>
        </p:txBody>
      </p:sp>
      <p:sp>
        <p:nvSpPr>
          <p:cNvPr id="3" name="Content Placeholder 2">
            <a:extLst>
              <a:ext uri="{FF2B5EF4-FFF2-40B4-BE49-F238E27FC236}">
                <a16:creationId xmlns:a16="http://schemas.microsoft.com/office/drawing/2014/main" id="{2B944B2C-5FA0-486D-936A-0E4B780C4450}"/>
              </a:ext>
            </a:extLst>
          </p:cNvPr>
          <p:cNvSpPr>
            <a:spLocks noGrp="1"/>
          </p:cNvSpPr>
          <p:nvPr>
            <p:ph idx="1"/>
          </p:nvPr>
        </p:nvSpPr>
        <p:spPr/>
        <p:txBody>
          <a:bodyPr>
            <a:normAutofit/>
          </a:bodyPr>
          <a:lstStyle/>
          <a:p>
            <a:r>
              <a:rPr lang="en-US" sz="2000" dirty="0"/>
              <a:t>Print statements are relatively simple and take the form of: console &lt;‘Hello’&gt;</a:t>
            </a:r>
          </a:p>
          <a:p>
            <a:r>
              <a:rPr lang="en-US" sz="2000" dirty="0"/>
              <a:t>Print statements are prefaced by the console keyword.</a:t>
            </a:r>
          </a:p>
          <a:p>
            <a:r>
              <a:rPr lang="en-US" sz="2000" dirty="0"/>
              <a:t>You are able to print a variable, a binary value, or a string literal, or nothing at all.</a:t>
            </a:r>
          </a:p>
          <a:p>
            <a:r>
              <a:rPr lang="en-US" sz="2000" dirty="0"/>
              <a:t>You are only able to print one thing per statement.</a:t>
            </a:r>
          </a:p>
          <a:p>
            <a:r>
              <a:rPr lang="en-US" sz="2000" dirty="0"/>
              <a:t>Print statements using Java’s </a:t>
            </a:r>
            <a:r>
              <a:rPr lang="en-US" sz="2000" dirty="0" err="1"/>
              <a:t>System.out.println</a:t>
            </a:r>
            <a:r>
              <a:rPr lang="en-US" sz="2000" dirty="0"/>
              <a:t>() method so they are followed by a newline character.</a:t>
            </a:r>
          </a:p>
        </p:txBody>
      </p:sp>
      <p:pic>
        <p:nvPicPr>
          <p:cNvPr id="5" name="Picture 4">
            <a:extLst>
              <a:ext uri="{FF2B5EF4-FFF2-40B4-BE49-F238E27FC236}">
                <a16:creationId xmlns:a16="http://schemas.microsoft.com/office/drawing/2014/main" id="{E6897010-1053-4F17-8F24-3EFA3B54FB6E}"/>
              </a:ext>
            </a:extLst>
          </p:cNvPr>
          <p:cNvPicPr>
            <a:picLocks noChangeAspect="1"/>
          </p:cNvPicPr>
          <p:nvPr/>
        </p:nvPicPr>
        <p:blipFill>
          <a:blip r:embed="rId2"/>
          <a:stretch>
            <a:fillRect/>
          </a:stretch>
        </p:blipFill>
        <p:spPr>
          <a:xfrm>
            <a:off x="1066800" y="5058466"/>
            <a:ext cx="2610214" cy="1371791"/>
          </a:xfrm>
          <a:prstGeom prst="rect">
            <a:avLst/>
          </a:prstGeom>
        </p:spPr>
      </p:pic>
      <p:pic>
        <p:nvPicPr>
          <p:cNvPr id="7" name="Picture 6">
            <a:extLst>
              <a:ext uri="{FF2B5EF4-FFF2-40B4-BE49-F238E27FC236}">
                <a16:creationId xmlns:a16="http://schemas.microsoft.com/office/drawing/2014/main" id="{4F2B534A-0E62-478B-B018-2BDFE3CA7724}"/>
              </a:ext>
            </a:extLst>
          </p:cNvPr>
          <p:cNvPicPr>
            <a:picLocks noChangeAspect="1"/>
          </p:cNvPicPr>
          <p:nvPr/>
        </p:nvPicPr>
        <p:blipFill>
          <a:blip r:embed="rId3"/>
          <a:stretch>
            <a:fillRect/>
          </a:stretch>
        </p:blipFill>
        <p:spPr>
          <a:xfrm>
            <a:off x="4325898" y="5239465"/>
            <a:ext cx="5973009" cy="1009791"/>
          </a:xfrm>
          <a:prstGeom prst="rect">
            <a:avLst/>
          </a:prstGeom>
        </p:spPr>
      </p:pic>
    </p:spTree>
    <p:extLst>
      <p:ext uri="{BB962C8B-B14F-4D97-AF65-F5344CB8AC3E}">
        <p14:creationId xmlns:p14="http://schemas.microsoft.com/office/powerpoint/2010/main" val="987384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0F0AB-B3FB-48A0-92B7-3742F344BC22}"/>
              </a:ext>
            </a:extLst>
          </p:cNvPr>
          <p:cNvSpPr>
            <a:spLocks noGrp="1"/>
          </p:cNvSpPr>
          <p:nvPr>
            <p:ph type="title"/>
          </p:nvPr>
        </p:nvSpPr>
        <p:spPr/>
        <p:txBody>
          <a:bodyPr/>
          <a:lstStyle/>
          <a:p>
            <a:r>
              <a:rPr lang="en-US" dirty="0"/>
              <a:t>Exit statements</a:t>
            </a:r>
          </a:p>
        </p:txBody>
      </p:sp>
      <p:sp>
        <p:nvSpPr>
          <p:cNvPr id="3" name="Content Placeholder 2">
            <a:extLst>
              <a:ext uri="{FF2B5EF4-FFF2-40B4-BE49-F238E27FC236}">
                <a16:creationId xmlns:a16="http://schemas.microsoft.com/office/drawing/2014/main" id="{A952DA94-C8DC-4FD0-939B-BDB91B28A4B8}"/>
              </a:ext>
            </a:extLst>
          </p:cNvPr>
          <p:cNvSpPr>
            <a:spLocks noGrp="1"/>
          </p:cNvSpPr>
          <p:nvPr>
            <p:ph idx="1"/>
          </p:nvPr>
        </p:nvSpPr>
        <p:spPr/>
        <p:txBody>
          <a:bodyPr>
            <a:normAutofit/>
          </a:bodyPr>
          <a:lstStyle/>
          <a:p>
            <a:r>
              <a:rPr lang="en-US" sz="2000" dirty="0"/>
              <a:t>Exit statements are simply made up of the keyword: exit</a:t>
            </a:r>
          </a:p>
          <a:p>
            <a:r>
              <a:rPr lang="en-US" sz="2000" dirty="0"/>
              <a:t>They are equivalent to Java’s </a:t>
            </a:r>
            <a:r>
              <a:rPr lang="en-US" sz="2000" dirty="0" err="1"/>
              <a:t>System.exit</a:t>
            </a:r>
            <a:r>
              <a:rPr lang="en-US" sz="2000" dirty="0"/>
              <a:t>(0)</a:t>
            </a:r>
          </a:p>
        </p:txBody>
      </p:sp>
      <p:pic>
        <p:nvPicPr>
          <p:cNvPr id="5" name="Picture 4">
            <a:extLst>
              <a:ext uri="{FF2B5EF4-FFF2-40B4-BE49-F238E27FC236}">
                <a16:creationId xmlns:a16="http://schemas.microsoft.com/office/drawing/2014/main" id="{5ECEB782-E85D-486B-83E3-B46F1E191330}"/>
              </a:ext>
            </a:extLst>
          </p:cNvPr>
          <p:cNvPicPr>
            <a:picLocks noChangeAspect="1"/>
          </p:cNvPicPr>
          <p:nvPr/>
        </p:nvPicPr>
        <p:blipFill>
          <a:blip r:embed="rId2"/>
          <a:stretch>
            <a:fillRect/>
          </a:stretch>
        </p:blipFill>
        <p:spPr>
          <a:xfrm>
            <a:off x="3227009" y="3429000"/>
            <a:ext cx="5620534" cy="1267002"/>
          </a:xfrm>
          <a:prstGeom prst="rect">
            <a:avLst/>
          </a:prstGeom>
        </p:spPr>
      </p:pic>
      <p:pic>
        <p:nvPicPr>
          <p:cNvPr id="7" name="Picture 6">
            <a:extLst>
              <a:ext uri="{FF2B5EF4-FFF2-40B4-BE49-F238E27FC236}">
                <a16:creationId xmlns:a16="http://schemas.microsoft.com/office/drawing/2014/main" id="{7F055723-10B2-4D38-AAB5-58371DE75B75}"/>
              </a:ext>
            </a:extLst>
          </p:cNvPr>
          <p:cNvPicPr>
            <a:picLocks noChangeAspect="1"/>
          </p:cNvPicPr>
          <p:nvPr/>
        </p:nvPicPr>
        <p:blipFill>
          <a:blip r:embed="rId3"/>
          <a:stretch>
            <a:fillRect/>
          </a:stretch>
        </p:blipFill>
        <p:spPr>
          <a:xfrm>
            <a:off x="2976127" y="5009271"/>
            <a:ext cx="6239746" cy="1047896"/>
          </a:xfrm>
          <a:prstGeom prst="rect">
            <a:avLst/>
          </a:prstGeom>
        </p:spPr>
      </p:pic>
    </p:spTree>
    <p:extLst>
      <p:ext uri="{BB962C8B-B14F-4D97-AF65-F5344CB8AC3E}">
        <p14:creationId xmlns:p14="http://schemas.microsoft.com/office/powerpoint/2010/main" val="2467939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2F477-F13E-4FC1-932C-0C76A88B9DEC}"/>
              </a:ext>
            </a:extLst>
          </p:cNvPr>
          <p:cNvSpPr>
            <a:spLocks noGrp="1"/>
          </p:cNvSpPr>
          <p:nvPr>
            <p:ph type="title"/>
          </p:nvPr>
        </p:nvSpPr>
        <p:spPr/>
        <p:txBody>
          <a:bodyPr/>
          <a:lstStyle/>
          <a:p>
            <a:r>
              <a:rPr lang="en-US" dirty="0"/>
              <a:t>Conditionals</a:t>
            </a:r>
          </a:p>
        </p:txBody>
      </p:sp>
      <p:sp>
        <p:nvSpPr>
          <p:cNvPr id="3" name="Content Placeholder 2">
            <a:extLst>
              <a:ext uri="{FF2B5EF4-FFF2-40B4-BE49-F238E27FC236}">
                <a16:creationId xmlns:a16="http://schemas.microsoft.com/office/drawing/2014/main" id="{B0CFB9DF-222F-4671-9533-E548A2F6342F}"/>
              </a:ext>
            </a:extLst>
          </p:cNvPr>
          <p:cNvSpPr>
            <a:spLocks noGrp="1"/>
          </p:cNvSpPr>
          <p:nvPr>
            <p:ph idx="1"/>
          </p:nvPr>
        </p:nvSpPr>
        <p:spPr/>
        <p:txBody>
          <a:bodyPr>
            <a:normAutofit fontScale="92500" lnSpcReduction="10000"/>
          </a:bodyPr>
          <a:lstStyle/>
          <a:p>
            <a:r>
              <a:rPr lang="en-US" sz="2000" dirty="0"/>
              <a:t>Conditionals follow the form: do &lt;…&gt; if &lt;…&gt; otherwise do&lt;…&gt;</a:t>
            </a:r>
          </a:p>
          <a:p>
            <a:r>
              <a:rPr lang="en-US" sz="2000" dirty="0"/>
              <a:t>You must always include the otherwise do &lt;…&gt; but can leave the inside empty if you do don’t want to do anything when false and vice versa with do &lt;..&gt;.</a:t>
            </a:r>
          </a:p>
          <a:p>
            <a:r>
              <a:rPr lang="en-US" sz="2000" dirty="0"/>
              <a:t>The conditional is inside the if &lt;…&gt; block which evaluates and decides which path to take.</a:t>
            </a:r>
          </a:p>
          <a:p>
            <a:r>
              <a:rPr lang="en-US" sz="2000" dirty="0"/>
              <a:t>The do &lt;…&gt; and otherwise do &lt;…&gt; can hold 0 or more statements which are separated by delimiters.</a:t>
            </a:r>
          </a:p>
          <a:p>
            <a:r>
              <a:rPr lang="en-US" sz="2000" dirty="0"/>
              <a:t>The conditional can be made up of and, or, not comparators as well as eq, !eq, </a:t>
            </a:r>
            <a:r>
              <a:rPr lang="en-US" sz="2000" dirty="0" err="1"/>
              <a:t>gt</a:t>
            </a:r>
            <a:r>
              <a:rPr lang="en-US" sz="2000" dirty="0"/>
              <a:t>, </a:t>
            </a:r>
            <a:r>
              <a:rPr lang="en-US" sz="2000" dirty="0" err="1"/>
              <a:t>gt</a:t>
            </a:r>
            <a:r>
              <a:rPr lang="en-US" sz="2000" dirty="0"/>
              <a:t>=, </a:t>
            </a:r>
            <a:r>
              <a:rPr lang="en-US" sz="2000" dirty="0" err="1"/>
              <a:t>lt</a:t>
            </a:r>
            <a:r>
              <a:rPr lang="en-US" sz="2000" dirty="0"/>
              <a:t>, and </a:t>
            </a:r>
            <a:r>
              <a:rPr lang="en-US" sz="2000" dirty="0" err="1"/>
              <a:t>lt</a:t>
            </a:r>
            <a:r>
              <a:rPr lang="en-US" sz="2000" dirty="0"/>
              <a:t>= comparators.</a:t>
            </a:r>
          </a:p>
          <a:p>
            <a:r>
              <a:rPr lang="en-US" sz="2000" dirty="0"/>
              <a:t>If you would like to see an example of a conditional, you can look to the previous slide “Program Depth” (slide 6).</a:t>
            </a:r>
          </a:p>
        </p:txBody>
      </p:sp>
    </p:spTree>
    <p:extLst>
      <p:ext uri="{BB962C8B-B14F-4D97-AF65-F5344CB8AC3E}">
        <p14:creationId xmlns:p14="http://schemas.microsoft.com/office/powerpoint/2010/main" val="983266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8E92-A930-4CEC-8159-1AD6D3272960}"/>
              </a:ext>
            </a:extLst>
          </p:cNvPr>
          <p:cNvSpPr>
            <a:spLocks noGrp="1"/>
          </p:cNvSpPr>
          <p:nvPr>
            <p:ph type="title"/>
          </p:nvPr>
        </p:nvSpPr>
        <p:spPr/>
        <p:txBody>
          <a:bodyPr/>
          <a:lstStyle/>
          <a:p>
            <a:r>
              <a:rPr lang="en-US" dirty="0"/>
              <a:t>Arithmetic</a:t>
            </a:r>
          </a:p>
        </p:txBody>
      </p:sp>
      <p:sp>
        <p:nvSpPr>
          <p:cNvPr id="3" name="Content Placeholder 2">
            <a:extLst>
              <a:ext uri="{FF2B5EF4-FFF2-40B4-BE49-F238E27FC236}">
                <a16:creationId xmlns:a16="http://schemas.microsoft.com/office/drawing/2014/main" id="{D8A080CF-C488-44BC-A4A3-ADD43017C02A}"/>
              </a:ext>
            </a:extLst>
          </p:cNvPr>
          <p:cNvSpPr>
            <a:spLocks noGrp="1"/>
          </p:cNvSpPr>
          <p:nvPr>
            <p:ph idx="1"/>
          </p:nvPr>
        </p:nvSpPr>
        <p:spPr/>
        <p:txBody>
          <a:bodyPr>
            <a:normAutofit/>
          </a:bodyPr>
          <a:lstStyle/>
          <a:p>
            <a:r>
              <a:rPr lang="en-US" sz="2000" dirty="0"/>
              <a:t>Arithmetic can only be used as a part of other statements, not as a statement of its own.</a:t>
            </a:r>
          </a:p>
          <a:p>
            <a:r>
              <a:rPr lang="en-US" sz="2000" dirty="0"/>
              <a:t>Arithmetic takes the form of math&lt;operator, </a:t>
            </a:r>
            <a:r>
              <a:rPr lang="en-US" sz="2000" dirty="0" err="1"/>
              <a:t>leftOperand</a:t>
            </a:r>
            <a:r>
              <a:rPr lang="en-US" sz="2000" dirty="0"/>
              <a:t>, </a:t>
            </a:r>
            <a:r>
              <a:rPr lang="en-US" sz="2000" dirty="0" err="1"/>
              <a:t>rightOperand</a:t>
            </a:r>
            <a:r>
              <a:rPr lang="en-US" sz="2000" dirty="0"/>
              <a:t>&gt;</a:t>
            </a:r>
          </a:p>
          <a:p>
            <a:r>
              <a:rPr lang="en-US" sz="2000" dirty="0"/>
              <a:t>The five valid operators include add, sub, </a:t>
            </a:r>
            <a:r>
              <a:rPr lang="en-US" sz="2000" dirty="0" err="1"/>
              <a:t>mul</a:t>
            </a:r>
            <a:r>
              <a:rPr lang="en-US" sz="2000" dirty="0"/>
              <a:t>, div, and mod.</a:t>
            </a:r>
          </a:p>
          <a:p>
            <a:r>
              <a:rPr lang="en-US" sz="2000" dirty="0"/>
              <a:t>If the left operand is a variable, the variable’s value will change to reflect the arithmetic done.</a:t>
            </a:r>
          </a:p>
          <a:p>
            <a:r>
              <a:rPr lang="en-US" sz="2000" dirty="0"/>
              <a:t>math&lt;add, 10, 1&gt; is equivalent to (10 + 1) or in base 10 (2 + 1).</a:t>
            </a:r>
          </a:p>
          <a:p>
            <a:r>
              <a:rPr lang="en-US" sz="2000" dirty="0"/>
              <a:t>An example of using arithmetic in a program can be seen on the next slide or on the slide “Variable Assignment Depiction” (slide 8).</a:t>
            </a:r>
          </a:p>
        </p:txBody>
      </p:sp>
    </p:spTree>
    <p:extLst>
      <p:ext uri="{BB962C8B-B14F-4D97-AF65-F5344CB8AC3E}">
        <p14:creationId xmlns:p14="http://schemas.microsoft.com/office/powerpoint/2010/main" val="4071865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83616-6B80-4C79-818E-C7AB2354D913}"/>
              </a:ext>
            </a:extLst>
          </p:cNvPr>
          <p:cNvSpPr>
            <a:spLocks noGrp="1"/>
          </p:cNvSpPr>
          <p:nvPr>
            <p:ph type="title"/>
          </p:nvPr>
        </p:nvSpPr>
        <p:spPr/>
        <p:txBody>
          <a:bodyPr/>
          <a:lstStyle/>
          <a:p>
            <a:r>
              <a:rPr lang="en-US" dirty="0"/>
              <a:t>Loops</a:t>
            </a:r>
          </a:p>
        </p:txBody>
      </p:sp>
      <p:sp>
        <p:nvSpPr>
          <p:cNvPr id="3" name="Content Placeholder 2">
            <a:extLst>
              <a:ext uri="{FF2B5EF4-FFF2-40B4-BE49-F238E27FC236}">
                <a16:creationId xmlns:a16="http://schemas.microsoft.com/office/drawing/2014/main" id="{E23CFB5B-29D1-47F5-AC22-7F4C860FD0F8}"/>
              </a:ext>
            </a:extLst>
          </p:cNvPr>
          <p:cNvSpPr>
            <a:spLocks noGrp="1"/>
          </p:cNvSpPr>
          <p:nvPr>
            <p:ph idx="1"/>
          </p:nvPr>
        </p:nvSpPr>
        <p:spPr/>
        <p:txBody>
          <a:bodyPr>
            <a:normAutofit/>
          </a:bodyPr>
          <a:lstStyle/>
          <a:p>
            <a:r>
              <a:rPr lang="en-US" dirty="0"/>
              <a:t>Loops are equivalent to java loops.</a:t>
            </a:r>
          </a:p>
          <a:p>
            <a:r>
              <a:rPr lang="en-US" dirty="0"/>
              <a:t>They use &lt;= and &gt;= to compare the starting value to the end value.</a:t>
            </a:r>
          </a:p>
          <a:p>
            <a:r>
              <a:rPr lang="en-US" dirty="0"/>
              <a:t>They choose the comparator based on the operator for the arithmetic incrementation.</a:t>
            </a:r>
          </a:p>
          <a:p>
            <a:r>
              <a:rPr lang="en-US" dirty="0"/>
              <a:t>&lt;= for add, </a:t>
            </a:r>
            <a:r>
              <a:rPr lang="en-US" dirty="0" err="1"/>
              <a:t>mul</a:t>
            </a:r>
            <a:r>
              <a:rPr lang="en-US" dirty="0"/>
              <a:t> and &gt;= for sub, div, mod although I can’t see the uses in looping with mod.</a:t>
            </a:r>
          </a:p>
          <a:p>
            <a:r>
              <a:rPr lang="en-US" dirty="0"/>
              <a:t>Incrementing the index is done by using an arithmetic expression.</a:t>
            </a:r>
          </a:p>
          <a:p>
            <a:r>
              <a:rPr lang="en-US" dirty="0"/>
              <a:t>If you are not using a variable for the starting value, you can use the keyword op in the arithmetic expression to increment the index, however, it will not be accessible inside the loop.</a:t>
            </a:r>
          </a:p>
        </p:txBody>
      </p:sp>
      <p:pic>
        <p:nvPicPr>
          <p:cNvPr id="6" name="Picture 5">
            <a:extLst>
              <a:ext uri="{FF2B5EF4-FFF2-40B4-BE49-F238E27FC236}">
                <a16:creationId xmlns:a16="http://schemas.microsoft.com/office/drawing/2014/main" id="{DFCAAE5B-2F4B-4B77-8A07-4620B7F5545D}"/>
              </a:ext>
            </a:extLst>
          </p:cNvPr>
          <p:cNvPicPr>
            <a:picLocks noChangeAspect="1"/>
          </p:cNvPicPr>
          <p:nvPr/>
        </p:nvPicPr>
        <p:blipFill>
          <a:blip r:embed="rId2"/>
          <a:stretch>
            <a:fillRect/>
          </a:stretch>
        </p:blipFill>
        <p:spPr>
          <a:xfrm>
            <a:off x="1066800" y="4922745"/>
            <a:ext cx="3829584" cy="905001"/>
          </a:xfrm>
          <a:prstGeom prst="rect">
            <a:avLst/>
          </a:prstGeom>
        </p:spPr>
      </p:pic>
      <p:pic>
        <p:nvPicPr>
          <p:cNvPr id="8" name="Picture 7">
            <a:extLst>
              <a:ext uri="{FF2B5EF4-FFF2-40B4-BE49-F238E27FC236}">
                <a16:creationId xmlns:a16="http://schemas.microsoft.com/office/drawing/2014/main" id="{6D03212A-20BF-4412-ABBF-02AC3F4CDFC3}"/>
              </a:ext>
            </a:extLst>
          </p:cNvPr>
          <p:cNvPicPr>
            <a:picLocks noChangeAspect="1"/>
          </p:cNvPicPr>
          <p:nvPr/>
        </p:nvPicPr>
        <p:blipFill>
          <a:blip r:embed="rId3"/>
          <a:stretch>
            <a:fillRect/>
          </a:stretch>
        </p:blipFill>
        <p:spPr>
          <a:xfrm>
            <a:off x="5188545" y="4760797"/>
            <a:ext cx="6277851" cy="1228896"/>
          </a:xfrm>
          <a:prstGeom prst="rect">
            <a:avLst/>
          </a:prstGeom>
        </p:spPr>
      </p:pic>
    </p:spTree>
    <p:extLst>
      <p:ext uri="{BB962C8B-B14F-4D97-AF65-F5344CB8AC3E}">
        <p14:creationId xmlns:p14="http://schemas.microsoft.com/office/powerpoint/2010/main" val="668407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3195A-71C0-4334-833A-FF02BAC741D9}"/>
              </a:ext>
            </a:extLst>
          </p:cNvPr>
          <p:cNvSpPr>
            <a:spLocks noGrp="1"/>
          </p:cNvSpPr>
          <p:nvPr>
            <p:ph type="title"/>
          </p:nvPr>
        </p:nvSpPr>
        <p:spPr/>
        <p:txBody>
          <a:bodyPr/>
          <a:lstStyle/>
          <a:p>
            <a:r>
              <a:rPr lang="en-US" dirty="0"/>
              <a:t>Extra Note</a:t>
            </a:r>
          </a:p>
        </p:txBody>
      </p:sp>
      <p:sp>
        <p:nvSpPr>
          <p:cNvPr id="3" name="Content Placeholder 2">
            <a:extLst>
              <a:ext uri="{FF2B5EF4-FFF2-40B4-BE49-F238E27FC236}">
                <a16:creationId xmlns:a16="http://schemas.microsoft.com/office/drawing/2014/main" id="{ED759E79-9AEC-49A5-8220-671CE0D242FD}"/>
              </a:ext>
            </a:extLst>
          </p:cNvPr>
          <p:cNvSpPr>
            <a:spLocks noGrp="1"/>
          </p:cNvSpPr>
          <p:nvPr>
            <p:ph idx="1"/>
          </p:nvPr>
        </p:nvSpPr>
        <p:spPr/>
        <p:txBody>
          <a:bodyPr>
            <a:normAutofit/>
          </a:bodyPr>
          <a:lstStyle/>
          <a:p>
            <a:r>
              <a:rPr lang="en-US" sz="2000" dirty="0"/>
              <a:t>Most of the work being done in the program has to do with regex.</a:t>
            </a:r>
          </a:p>
          <a:p>
            <a:r>
              <a:rPr lang="en-US" sz="2000" dirty="0"/>
              <a:t>For example, the following function is used in part to handle loop interpretation. We can see the large and complicated regex used to verify everything is syntactically correct before we go on to run the loop in another function.</a:t>
            </a:r>
          </a:p>
        </p:txBody>
      </p:sp>
      <p:pic>
        <p:nvPicPr>
          <p:cNvPr id="6" name="Picture 5">
            <a:extLst>
              <a:ext uri="{FF2B5EF4-FFF2-40B4-BE49-F238E27FC236}">
                <a16:creationId xmlns:a16="http://schemas.microsoft.com/office/drawing/2014/main" id="{8DEAB984-D238-47FF-B652-BBC0681E5A1A}"/>
              </a:ext>
            </a:extLst>
          </p:cNvPr>
          <p:cNvPicPr>
            <a:picLocks noChangeAspect="1"/>
          </p:cNvPicPr>
          <p:nvPr/>
        </p:nvPicPr>
        <p:blipFill>
          <a:blip r:embed="rId2"/>
          <a:stretch>
            <a:fillRect/>
          </a:stretch>
        </p:blipFill>
        <p:spPr>
          <a:xfrm>
            <a:off x="613794" y="4285468"/>
            <a:ext cx="10964411" cy="1929938"/>
          </a:xfrm>
          <a:prstGeom prst="rect">
            <a:avLst/>
          </a:prstGeom>
        </p:spPr>
      </p:pic>
    </p:spTree>
    <p:extLst>
      <p:ext uri="{BB962C8B-B14F-4D97-AF65-F5344CB8AC3E}">
        <p14:creationId xmlns:p14="http://schemas.microsoft.com/office/powerpoint/2010/main" val="1622007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371FF-13CF-4E02-9E0F-C5A043BC8812}"/>
              </a:ext>
            </a:extLst>
          </p:cNvPr>
          <p:cNvSpPr>
            <a:spLocks noGrp="1"/>
          </p:cNvSpPr>
          <p:nvPr>
            <p:ph type="title"/>
          </p:nvPr>
        </p:nvSpPr>
        <p:spPr/>
        <p:txBody>
          <a:bodyPr/>
          <a:lstStyle/>
          <a:p>
            <a:r>
              <a:rPr lang="en-US" dirty="0"/>
              <a:t>Going further</a:t>
            </a:r>
          </a:p>
        </p:txBody>
      </p:sp>
      <p:sp>
        <p:nvSpPr>
          <p:cNvPr id="3" name="Content Placeholder 2">
            <a:extLst>
              <a:ext uri="{FF2B5EF4-FFF2-40B4-BE49-F238E27FC236}">
                <a16:creationId xmlns:a16="http://schemas.microsoft.com/office/drawing/2014/main" id="{EA18E1B8-1BDB-49E6-84EB-74F447FB22D8}"/>
              </a:ext>
            </a:extLst>
          </p:cNvPr>
          <p:cNvSpPr>
            <a:spLocks noGrp="1"/>
          </p:cNvSpPr>
          <p:nvPr>
            <p:ph idx="1"/>
          </p:nvPr>
        </p:nvSpPr>
        <p:spPr/>
        <p:txBody>
          <a:bodyPr/>
          <a:lstStyle/>
          <a:p>
            <a:r>
              <a:rPr lang="en-US" sz="2000" dirty="0"/>
              <a:t>The first thing I would do If I wanted to expand my programming language would be to expand the number of data types allowed for programs. Adding just floats, strings, and characters would allow for much larger variety of programs written in my language.</a:t>
            </a:r>
          </a:p>
          <a:p>
            <a:r>
              <a:rPr lang="en-US" sz="2000" dirty="0"/>
              <a:t>I would also have to rework how I split my statements up as the current method only allows for a recursive depth up to 5. That means that programs written in my language can’t recurse more than 5 times or have nested statements more than 5 layers deep.</a:t>
            </a:r>
          </a:p>
          <a:p>
            <a:r>
              <a:rPr lang="en-US" sz="2000" dirty="0"/>
              <a:t>Last but not least, I would like to make my programming language less strict so that a single space placed in the wrong spot won’t crash the interpreter.</a:t>
            </a:r>
          </a:p>
        </p:txBody>
      </p:sp>
    </p:spTree>
    <p:extLst>
      <p:ext uri="{BB962C8B-B14F-4D97-AF65-F5344CB8AC3E}">
        <p14:creationId xmlns:p14="http://schemas.microsoft.com/office/powerpoint/2010/main" val="1474512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BAA47-9499-48DB-B906-498199306E11}"/>
              </a:ext>
            </a:extLst>
          </p:cNvPr>
          <p:cNvSpPr>
            <a:spLocks noGrp="1"/>
          </p:cNvSpPr>
          <p:nvPr>
            <p:ph type="title"/>
          </p:nvPr>
        </p:nvSpPr>
        <p:spPr/>
        <p:txBody>
          <a:bodyPr/>
          <a:lstStyle/>
          <a:p>
            <a:r>
              <a:rPr lang="en-US" dirty="0" err="1"/>
              <a:t>Github</a:t>
            </a:r>
            <a:endParaRPr lang="en-US" dirty="0"/>
          </a:p>
        </p:txBody>
      </p:sp>
      <p:sp>
        <p:nvSpPr>
          <p:cNvPr id="3" name="Content Placeholder 2">
            <a:extLst>
              <a:ext uri="{FF2B5EF4-FFF2-40B4-BE49-F238E27FC236}">
                <a16:creationId xmlns:a16="http://schemas.microsoft.com/office/drawing/2014/main" id="{EBA73951-4FB2-410F-B1F9-B9AA82DAC828}"/>
              </a:ext>
            </a:extLst>
          </p:cNvPr>
          <p:cNvSpPr>
            <a:spLocks noGrp="1"/>
          </p:cNvSpPr>
          <p:nvPr>
            <p:ph idx="1"/>
          </p:nvPr>
        </p:nvSpPr>
        <p:spPr/>
        <p:txBody>
          <a:bodyPr>
            <a:normAutofit/>
          </a:bodyPr>
          <a:lstStyle/>
          <a:p>
            <a:r>
              <a:rPr lang="en-US" sz="2000" dirty="0"/>
              <a:t>If anything is missing or you would like to see my programs, grammar, or translator, you can find the project on my </a:t>
            </a:r>
            <a:r>
              <a:rPr lang="en-US" sz="2000" dirty="0" err="1"/>
              <a:t>github</a:t>
            </a:r>
            <a:r>
              <a:rPr lang="en-US" sz="2000" dirty="0"/>
              <a:t> at:</a:t>
            </a:r>
          </a:p>
          <a:p>
            <a:r>
              <a:rPr lang="en-US" sz="2000" dirty="0"/>
              <a:t>https://github.com/Savaesthetic/Project2_372</a:t>
            </a:r>
          </a:p>
        </p:txBody>
      </p:sp>
    </p:spTree>
    <p:extLst>
      <p:ext uri="{BB962C8B-B14F-4D97-AF65-F5344CB8AC3E}">
        <p14:creationId xmlns:p14="http://schemas.microsoft.com/office/powerpoint/2010/main" val="685393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AEE46-3888-4EC8-926C-9096C347CE88}"/>
              </a:ext>
            </a:extLst>
          </p:cNvPr>
          <p:cNvSpPr>
            <a:spLocks noGrp="1"/>
          </p:cNvSpPr>
          <p:nvPr>
            <p:ph type="title"/>
          </p:nvPr>
        </p:nvSpPr>
        <p:spPr/>
        <p:txBody>
          <a:bodyPr/>
          <a:lstStyle/>
          <a:p>
            <a:r>
              <a:rPr lang="en-US" dirty="0"/>
              <a:t>Basic Info</a:t>
            </a:r>
          </a:p>
        </p:txBody>
      </p:sp>
      <p:sp>
        <p:nvSpPr>
          <p:cNvPr id="3" name="Content Placeholder 2">
            <a:extLst>
              <a:ext uri="{FF2B5EF4-FFF2-40B4-BE49-F238E27FC236}">
                <a16:creationId xmlns:a16="http://schemas.microsoft.com/office/drawing/2014/main" id="{C5BB5A76-0A02-4795-A45A-ED12FC82F10F}"/>
              </a:ext>
            </a:extLst>
          </p:cNvPr>
          <p:cNvSpPr>
            <a:spLocks noGrp="1"/>
          </p:cNvSpPr>
          <p:nvPr>
            <p:ph idx="1"/>
          </p:nvPr>
        </p:nvSpPr>
        <p:spPr/>
        <p:txBody>
          <a:bodyPr>
            <a:normAutofit/>
          </a:bodyPr>
          <a:lstStyle/>
          <a:p>
            <a:r>
              <a:rPr lang="en-US" sz="2000" dirty="0"/>
              <a:t>I wrote my program as an interpreter which would run the given program in my language, statement by statement, using java; rather than as a compiler which would translate the given program from my language into a java file.</a:t>
            </a:r>
          </a:p>
          <a:p>
            <a:r>
              <a:rPr lang="en-US" sz="2000" dirty="0"/>
              <a:t>Because I’m still using java as the underlying runtime environment, the programs in my language won’t be able to do anything that java can’t do.</a:t>
            </a:r>
          </a:p>
          <a:p>
            <a:r>
              <a:rPr lang="en-US" sz="2000" dirty="0"/>
              <a:t>A large majority of my program simply deals with parsing large statements using regex to get them into bits and pieces that I can manage.</a:t>
            </a:r>
          </a:p>
        </p:txBody>
      </p:sp>
    </p:spTree>
    <p:extLst>
      <p:ext uri="{BB962C8B-B14F-4D97-AF65-F5344CB8AC3E}">
        <p14:creationId xmlns:p14="http://schemas.microsoft.com/office/powerpoint/2010/main" val="2144879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2C01C-7C4B-4E11-8C86-B9686770BB09}"/>
              </a:ext>
            </a:extLst>
          </p:cNvPr>
          <p:cNvSpPr>
            <a:spLocks noGrp="1"/>
          </p:cNvSpPr>
          <p:nvPr>
            <p:ph type="title"/>
          </p:nvPr>
        </p:nvSpPr>
        <p:spPr/>
        <p:txBody>
          <a:bodyPr/>
          <a:lstStyle/>
          <a:p>
            <a:r>
              <a:rPr lang="en-US" dirty="0"/>
              <a:t>Syntactic choices</a:t>
            </a:r>
          </a:p>
        </p:txBody>
      </p:sp>
      <p:sp>
        <p:nvSpPr>
          <p:cNvPr id="3" name="Content Placeholder 2">
            <a:extLst>
              <a:ext uri="{FF2B5EF4-FFF2-40B4-BE49-F238E27FC236}">
                <a16:creationId xmlns:a16="http://schemas.microsoft.com/office/drawing/2014/main" id="{0FBA5936-53F7-49C6-915A-48858895FEB3}"/>
              </a:ext>
            </a:extLst>
          </p:cNvPr>
          <p:cNvSpPr>
            <a:spLocks noGrp="1"/>
          </p:cNvSpPr>
          <p:nvPr>
            <p:ph idx="1"/>
          </p:nvPr>
        </p:nvSpPr>
        <p:spPr/>
        <p:txBody>
          <a:bodyPr>
            <a:normAutofit/>
          </a:bodyPr>
          <a:lstStyle/>
          <a:p>
            <a:r>
              <a:rPr lang="en-US" sz="2000" dirty="0"/>
              <a:t>Most of my syntactic choices I decided on for my language came from languages I’ve been working with this year.</a:t>
            </a:r>
          </a:p>
          <a:p>
            <a:r>
              <a:rPr lang="en-US" sz="2000" dirty="0"/>
              <a:t>The conditional statement from my language (do … if … otherwise do …) was inspired by SML where the conditional statements follow the format “if … then … else”.</a:t>
            </a:r>
          </a:p>
          <a:p>
            <a:r>
              <a:rPr lang="en-US" sz="2000" dirty="0"/>
              <a:t>I chose to only work with binary values because of the assembly class I’m taking. where we work in a lower-level programming language.</a:t>
            </a:r>
          </a:p>
          <a:p>
            <a:r>
              <a:rPr lang="en-US" sz="2000" dirty="0"/>
              <a:t>My print statements start with the keyword console because they are specifically outputting to the console.</a:t>
            </a:r>
          </a:p>
        </p:txBody>
      </p:sp>
    </p:spTree>
    <p:extLst>
      <p:ext uri="{BB962C8B-B14F-4D97-AF65-F5344CB8AC3E}">
        <p14:creationId xmlns:p14="http://schemas.microsoft.com/office/powerpoint/2010/main" val="3407527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FB58D-4587-48F1-AAF9-F9773EDB6EB4}"/>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4A31A8E3-F0B4-4A51-8731-356E62D506BF}"/>
              </a:ext>
            </a:extLst>
          </p:cNvPr>
          <p:cNvSpPr>
            <a:spLocks noGrp="1"/>
          </p:cNvSpPr>
          <p:nvPr>
            <p:ph idx="1"/>
          </p:nvPr>
        </p:nvSpPr>
        <p:spPr/>
        <p:txBody>
          <a:bodyPr>
            <a:noAutofit/>
          </a:bodyPr>
          <a:lstStyle/>
          <a:p>
            <a:r>
              <a:rPr lang="en-US" sz="2000" dirty="0"/>
              <a:t>Most of the challenges of course had to do with regex.</a:t>
            </a:r>
          </a:p>
          <a:p>
            <a:r>
              <a:rPr lang="en-US" sz="2000" dirty="0"/>
              <a:t>I do not use it very often and it was such a large part of this project that I had to make sure I nailed it otherwise nothing would work.</a:t>
            </a:r>
          </a:p>
          <a:p>
            <a:r>
              <a:rPr lang="en-US" sz="2000" dirty="0"/>
              <a:t>Related to regex, I also struggled with making my language less strict.</a:t>
            </a:r>
          </a:p>
          <a:p>
            <a:r>
              <a:rPr lang="en-US" sz="2000" dirty="0"/>
              <a:t>I didn’t want an extra space or a missing one to crash interpretation, but I couldn’t get it to completely work without keeping my language strict when it came to some syntactic choices so be careful with spacing, indenting, and the like.</a:t>
            </a:r>
          </a:p>
          <a:p>
            <a:r>
              <a:rPr lang="en-US" sz="2000" dirty="0"/>
              <a:t>Outside of that, I found myself constrained in ways I didn’t want such as how I was limited in the number of command line arguments I allowed or how the language is limited in how deep nesting can go.</a:t>
            </a:r>
          </a:p>
        </p:txBody>
      </p:sp>
    </p:spTree>
    <p:extLst>
      <p:ext uri="{BB962C8B-B14F-4D97-AF65-F5344CB8AC3E}">
        <p14:creationId xmlns:p14="http://schemas.microsoft.com/office/powerpoint/2010/main" val="86013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2F6CB-326C-4EA3-BC9A-6AF751AF4EBB}"/>
              </a:ext>
            </a:extLst>
          </p:cNvPr>
          <p:cNvSpPr>
            <a:spLocks noGrp="1"/>
          </p:cNvSpPr>
          <p:nvPr>
            <p:ph type="title"/>
          </p:nvPr>
        </p:nvSpPr>
        <p:spPr/>
        <p:txBody>
          <a:bodyPr/>
          <a:lstStyle/>
          <a:p>
            <a:r>
              <a:rPr lang="en-US" dirty="0"/>
              <a:t>Language Tutorial</a:t>
            </a:r>
          </a:p>
        </p:txBody>
      </p:sp>
      <p:sp>
        <p:nvSpPr>
          <p:cNvPr id="3" name="Content Placeholder 2">
            <a:extLst>
              <a:ext uri="{FF2B5EF4-FFF2-40B4-BE49-F238E27FC236}">
                <a16:creationId xmlns:a16="http://schemas.microsoft.com/office/drawing/2014/main" id="{0086ED67-5469-42BE-B1F9-E36164DED688}"/>
              </a:ext>
            </a:extLst>
          </p:cNvPr>
          <p:cNvSpPr>
            <a:spLocks noGrp="1"/>
          </p:cNvSpPr>
          <p:nvPr>
            <p:ph idx="1"/>
          </p:nvPr>
        </p:nvSpPr>
        <p:spPr/>
        <p:txBody>
          <a:bodyPr>
            <a:noAutofit/>
          </a:bodyPr>
          <a:lstStyle/>
          <a:p>
            <a:r>
              <a:rPr lang="en-US" sz="1800" dirty="0"/>
              <a:t>My programming language is made up of statements separated by delimiters.</a:t>
            </a:r>
          </a:p>
          <a:p>
            <a:r>
              <a:rPr lang="en-US" sz="1800" dirty="0"/>
              <a:t>There are 5 different types of statements: variable assignment, conditionals, loops, print statements, and exit statements.</a:t>
            </a:r>
          </a:p>
          <a:p>
            <a:r>
              <a:rPr lang="en-US" sz="1800" dirty="0"/>
              <a:t>Two that I would like to quickly elaborate on before going further in depth are loops and exit statements.</a:t>
            </a:r>
          </a:p>
          <a:p>
            <a:r>
              <a:rPr lang="en-US" sz="1800" dirty="0"/>
              <a:t>Loops are equivalent to java for loops and while loops do not exist in my language as there isn’t really a need for two types of loops since you can do everything you could want with either one.</a:t>
            </a:r>
          </a:p>
          <a:p>
            <a:r>
              <a:rPr lang="en-US" sz="1800" dirty="0"/>
              <a:t>Exit statements simply stop any further interpretation of the program. They exist to solve the problem of early termination seen in the second program we needed to write for our language. Without them, I wouldn’t be able to “return” and stop further interpretation once the solution was reached for the prime problem.</a:t>
            </a:r>
          </a:p>
        </p:txBody>
      </p:sp>
    </p:spTree>
    <p:extLst>
      <p:ext uri="{BB962C8B-B14F-4D97-AF65-F5344CB8AC3E}">
        <p14:creationId xmlns:p14="http://schemas.microsoft.com/office/powerpoint/2010/main" val="2676676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85419-F1C7-472A-A2E1-74FBF8D8D136}"/>
              </a:ext>
            </a:extLst>
          </p:cNvPr>
          <p:cNvSpPr>
            <a:spLocks noGrp="1"/>
          </p:cNvSpPr>
          <p:nvPr>
            <p:ph type="title"/>
          </p:nvPr>
        </p:nvSpPr>
        <p:spPr/>
        <p:txBody>
          <a:bodyPr/>
          <a:lstStyle/>
          <a:p>
            <a:r>
              <a:rPr lang="en-US" dirty="0"/>
              <a:t>EXAMPLE PROGRAM</a:t>
            </a:r>
          </a:p>
        </p:txBody>
      </p:sp>
      <p:pic>
        <p:nvPicPr>
          <p:cNvPr id="6" name="Content Placeholder 5">
            <a:extLst>
              <a:ext uri="{FF2B5EF4-FFF2-40B4-BE49-F238E27FC236}">
                <a16:creationId xmlns:a16="http://schemas.microsoft.com/office/drawing/2014/main" id="{483371D8-697C-41D5-B513-97E5467D3837}"/>
              </a:ext>
            </a:extLst>
          </p:cNvPr>
          <p:cNvPicPr>
            <a:picLocks noGrp="1" noChangeAspect="1"/>
          </p:cNvPicPr>
          <p:nvPr>
            <p:ph idx="1"/>
          </p:nvPr>
        </p:nvPicPr>
        <p:blipFill>
          <a:blip r:embed="rId2"/>
          <a:stretch>
            <a:fillRect/>
          </a:stretch>
        </p:blipFill>
        <p:spPr>
          <a:xfrm>
            <a:off x="58723" y="1932166"/>
            <a:ext cx="8019875" cy="2712763"/>
          </a:xfrm>
        </p:spPr>
      </p:pic>
      <p:sp>
        <p:nvSpPr>
          <p:cNvPr id="4" name="Text Placeholder 3">
            <a:extLst>
              <a:ext uri="{FF2B5EF4-FFF2-40B4-BE49-F238E27FC236}">
                <a16:creationId xmlns:a16="http://schemas.microsoft.com/office/drawing/2014/main" id="{A98ADEB7-A2AD-4688-82C4-D69214B32E8C}"/>
              </a:ext>
            </a:extLst>
          </p:cNvPr>
          <p:cNvSpPr>
            <a:spLocks noGrp="1"/>
          </p:cNvSpPr>
          <p:nvPr>
            <p:ph type="body" sz="half" idx="2"/>
          </p:nvPr>
        </p:nvSpPr>
        <p:spPr/>
        <p:txBody>
          <a:bodyPr>
            <a:normAutofit fontScale="92500" lnSpcReduction="10000"/>
          </a:bodyPr>
          <a:lstStyle/>
          <a:p>
            <a:r>
              <a:rPr lang="en-US" dirty="0"/>
              <a:t>Showcasing what Program2.txt looks like in my programming language.</a:t>
            </a:r>
          </a:p>
          <a:p>
            <a:endParaRPr lang="en-US" dirty="0"/>
          </a:p>
          <a:p>
            <a:r>
              <a:rPr lang="en-US" dirty="0"/>
              <a:t>Note: CLONE is used to access command line argument one. This can be used up to CLFIVE (5 </a:t>
            </a:r>
            <a:r>
              <a:rPr lang="en-US" dirty="0" err="1"/>
              <a:t>args</a:t>
            </a:r>
            <a:r>
              <a:rPr lang="en-US" dirty="0"/>
              <a:t>).</a:t>
            </a:r>
          </a:p>
          <a:p>
            <a:r>
              <a:rPr lang="en-US" dirty="0"/>
              <a:t>CLZERO is not available as that is reserved for the filename used by the java program.</a:t>
            </a:r>
          </a:p>
        </p:txBody>
      </p:sp>
    </p:spTree>
    <p:extLst>
      <p:ext uri="{BB962C8B-B14F-4D97-AF65-F5344CB8AC3E}">
        <p14:creationId xmlns:p14="http://schemas.microsoft.com/office/powerpoint/2010/main" val="3593313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D8848-FF0F-4385-84B1-315375E5733B}"/>
              </a:ext>
            </a:extLst>
          </p:cNvPr>
          <p:cNvSpPr>
            <a:spLocks noGrp="1"/>
          </p:cNvSpPr>
          <p:nvPr>
            <p:ph type="title"/>
          </p:nvPr>
        </p:nvSpPr>
        <p:spPr/>
        <p:txBody>
          <a:bodyPr/>
          <a:lstStyle/>
          <a:p>
            <a:r>
              <a:rPr lang="en-US" dirty="0"/>
              <a:t>Program Depth</a:t>
            </a:r>
          </a:p>
        </p:txBody>
      </p:sp>
      <p:sp>
        <p:nvSpPr>
          <p:cNvPr id="3" name="Content Placeholder 2">
            <a:extLst>
              <a:ext uri="{FF2B5EF4-FFF2-40B4-BE49-F238E27FC236}">
                <a16:creationId xmlns:a16="http://schemas.microsoft.com/office/drawing/2014/main" id="{174C5AFC-8DD3-402B-9D76-96E7C97AB7B9}"/>
              </a:ext>
            </a:extLst>
          </p:cNvPr>
          <p:cNvSpPr>
            <a:spLocks noGrp="1"/>
          </p:cNvSpPr>
          <p:nvPr>
            <p:ph idx="1"/>
          </p:nvPr>
        </p:nvSpPr>
        <p:spPr/>
        <p:txBody>
          <a:bodyPr>
            <a:normAutofit fontScale="92500" lnSpcReduction="10000"/>
          </a:bodyPr>
          <a:lstStyle/>
          <a:p>
            <a:r>
              <a:rPr lang="en-US" sz="1700" dirty="0"/>
              <a:t>In order to parse the input program correctly each state is separate by a delimiter.</a:t>
            </a:r>
          </a:p>
          <a:p>
            <a:r>
              <a:rPr lang="en-US" sz="1700" dirty="0"/>
              <a:t>There are 6 delimiters for up to a depth of 5. [?, !, @, #, $, %] in that order.</a:t>
            </a:r>
          </a:p>
          <a:p>
            <a:r>
              <a:rPr lang="en-US" sz="1700" dirty="0"/>
              <a:t>The program begins at depth 0 and the depth increases for each statement nest.</a:t>
            </a:r>
          </a:p>
          <a:p>
            <a:r>
              <a:rPr lang="en-US" sz="1700" dirty="0"/>
              <a:t>do &lt;do &lt;console &lt;'Hey'&gt;@&gt; if &lt;10 eq 10&gt; otherwise do &lt;&gt;!&gt; if &lt;1 eq 1&gt; otherwise do &lt;&gt;?</a:t>
            </a:r>
          </a:p>
          <a:p>
            <a:r>
              <a:rPr lang="en-US" sz="1700" dirty="0"/>
              <a:t>This statement is valid and showcases how depth is defined.</a:t>
            </a:r>
          </a:p>
          <a:p>
            <a:r>
              <a:rPr lang="en-US" sz="1700" dirty="0"/>
              <a:t>The outer statement do &lt;…&gt; if &lt;1 eq 1&gt; otherwise do &lt;&gt;? Is on the 0</a:t>
            </a:r>
            <a:r>
              <a:rPr lang="en-US" sz="1700" baseline="30000" dirty="0"/>
              <a:t>th</a:t>
            </a:r>
            <a:r>
              <a:rPr lang="en-US" sz="1700" dirty="0"/>
              <a:t> level</a:t>
            </a:r>
          </a:p>
          <a:p>
            <a:r>
              <a:rPr lang="en-US" sz="1700" dirty="0"/>
              <a:t>The inner (nested) statement do &lt;…&gt; if &lt;10 eq 10&gt; otherwise do &lt;&gt;! Is on the 1</a:t>
            </a:r>
            <a:r>
              <a:rPr lang="en-US" sz="1700" baseline="30000" dirty="0"/>
              <a:t>st</a:t>
            </a:r>
            <a:r>
              <a:rPr lang="en-US" sz="1700" dirty="0"/>
              <a:t> level.</a:t>
            </a:r>
          </a:p>
          <a:p>
            <a:r>
              <a:rPr lang="en-US" sz="1700" dirty="0"/>
              <a:t>The final double nested statement &lt;console &lt;‘Hey’&gt;@ is on the 2</a:t>
            </a:r>
            <a:r>
              <a:rPr lang="en-US" sz="1700" baseline="30000" dirty="0"/>
              <a:t>nd</a:t>
            </a:r>
            <a:r>
              <a:rPr lang="en-US" sz="1700" dirty="0"/>
              <a:t> level.</a:t>
            </a:r>
          </a:p>
          <a:p>
            <a:r>
              <a:rPr lang="en-US" sz="1700" dirty="0"/>
              <a:t>In reality, you don’t necessarily need the delimiters because each depth only contains one statement (no need to separate statements), but they help clarify what’s going on.</a:t>
            </a:r>
          </a:p>
          <a:p>
            <a:r>
              <a:rPr lang="en-US" sz="1700" dirty="0"/>
              <a:t>It’s also possible to format it like the picture in the top right to make it easier to see.</a:t>
            </a:r>
          </a:p>
        </p:txBody>
      </p:sp>
      <p:pic>
        <p:nvPicPr>
          <p:cNvPr id="5" name="Picture 4">
            <a:extLst>
              <a:ext uri="{FF2B5EF4-FFF2-40B4-BE49-F238E27FC236}">
                <a16:creationId xmlns:a16="http://schemas.microsoft.com/office/drawing/2014/main" id="{0101DBA6-3DCE-4CEE-BEB3-90CF6AF8B610}"/>
              </a:ext>
            </a:extLst>
          </p:cNvPr>
          <p:cNvPicPr>
            <a:picLocks noChangeAspect="1"/>
          </p:cNvPicPr>
          <p:nvPr/>
        </p:nvPicPr>
        <p:blipFill>
          <a:blip r:embed="rId2"/>
          <a:stretch>
            <a:fillRect/>
          </a:stretch>
        </p:blipFill>
        <p:spPr>
          <a:xfrm>
            <a:off x="7154681" y="553668"/>
            <a:ext cx="4258269" cy="1333686"/>
          </a:xfrm>
          <a:prstGeom prst="rect">
            <a:avLst/>
          </a:prstGeom>
        </p:spPr>
      </p:pic>
      <p:pic>
        <p:nvPicPr>
          <p:cNvPr id="7" name="Picture 6">
            <a:extLst>
              <a:ext uri="{FF2B5EF4-FFF2-40B4-BE49-F238E27FC236}">
                <a16:creationId xmlns:a16="http://schemas.microsoft.com/office/drawing/2014/main" id="{1E3DF967-3AAC-4E81-8986-D235400B8742}"/>
              </a:ext>
            </a:extLst>
          </p:cNvPr>
          <p:cNvPicPr>
            <a:picLocks noChangeAspect="1"/>
          </p:cNvPicPr>
          <p:nvPr/>
        </p:nvPicPr>
        <p:blipFill>
          <a:blip r:embed="rId3"/>
          <a:stretch>
            <a:fillRect/>
          </a:stretch>
        </p:blipFill>
        <p:spPr>
          <a:xfrm>
            <a:off x="1352025" y="3186863"/>
            <a:ext cx="8681207" cy="344900"/>
          </a:xfrm>
          <a:prstGeom prst="rect">
            <a:avLst/>
          </a:prstGeom>
        </p:spPr>
      </p:pic>
    </p:spTree>
    <p:extLst>
      <p:ext uri="{BB962C8B-B14F-4D97-AF65-F5344CB8AC3E}">
        <p14:creationId xmlns:p14="http://schemas.microsoft.com/office/powerpoint/2010/main" val="1193506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BDC4B-2FD2-4AC3-AC4F-39C5E5D10291}"/>
              </a:ext>
            </a:extLst>
          </p:cNvPr>
          <p:cNvSpPr>
            <a:spLocks noGrp="1"/>
          </p:cNvSpPr>
          <p:nvPr>
            <p:ph type="title"/>
          </p:nvPr>
        </p:nvSpPr>
        <p:spPr/>
        <p:txBody>
          <a:bodyPr/>
          <a:lstStyle/>
          <a:p>
            <a:r>
              <a:rPr lang="en-US" dirty="0"/>
              <a:t>Variable Assignment</a:t>
            </a:r>
          </a:p>
        </p:txBody>
      </p:sp>
      <p:sp>
        <p:nvSpPr>
          <p:cNvPr id="3" name="Content Placeholder 2">
            <a:extLst>
              <a:ext uri="{FF2B5EF4-FFF2-40B4-BE49-F238E27FC236}">
                <a16:creationId xmlns:a16="http://schemas.microsoft.com/office/drawing/2014/main" id="{D6AEABA0-24C6-49B4-875B-C181F8D2F026}"/>
              </a:ext>
            </a:extLst>
          </p:cNvPr>
          <p:cNvSpPr>
            <a:spLocks noGrp="1"/>
          </p:cNvSpPr>
          <p:nvPr>
            <p:ph idx="1"/>
          </p:nvPr>
        </p:nvSpPr>
        <p:spPr/>
        <p:txBody>
          <a:bodyPr>
            <a:normAutofit/>
          </a:bodyPr>
          <a:lstStyle/>
          <a:p>
            <a:r>
              <a:rPr lang="en-US" sz="1700" dirty="0"/>
              <a:t>Variable assignment follows the format: var VARIABLE:1001</a:t>
            </a:r>
          </a:p>
          <a:p>
            <a:r>
              <a:rPr lang="en-US" sz="1700" dirty="0"/>
              <a:t>Assignment is prefaced by the var keyword.</a:t>
            </a:r>
          </a:p>
          <a:p>
            <a:r>
              <a:rPr lang="en-US" sz="1700" dirty="0"/>
              <a:t>Variable names are only allowed to be made up of upper-case letters ([A-Z]).</a:t>
            </a:r>
          </a:p>
          <a:p>
            <a:r>
              <a:rPr lang="en-US" sz="1700" dirty="0"/>
              <a:t>Variables are only allowed to be assigned to an unsigned binary value, a variable, or an arithmetic expression.</a:t>
            </a:r>
          </a:p>
          <a:p>
            <a:r>
              <a:rPr lang="en-US" sz="1700" dirty="0"/>
              <a:t>Being assigned to an arithmetic expression would look like: var </a:t>
            </a:r>
            <a:r>
              <a:rPr lang="en-US" sz="1700" dirty="0" err="1"/>
              <a:t>NUMBER:math</a:t>
            </a:r>
            <a:r>
              <a:rPr lang="en-US" sz="1700" dirty="0"/>
              <a:t>&lt;add, 100, 1&gt; where math&lt;add, 100, 1&gt; is equivalent to 4 + 1 so NUMBER = 5.</a:t>
            </a:r>
          </a:p>
          <a:p>
            <a:r>
              <a:rPr lang="en-US" sz="1700" dirty="0"/>
              <a:t>Because I’m using </a:t>
            </a:r>
            <a:r>
              <a:rPr lang="en-US" sz="1700" dirty="0" err="1"/>
              <a:t>Integer.parseInt</a:t>
            </a:r>
            <a:r>
              <a:rPr lang="en-US" sz="1700" dirty="0"/>
              <a:t>() in order to convert from Binary string to integer we must use unsigned binary strings rather than 2s complement since that is what it accepts. However, we want to be able to have negative numbers so luckily </a:t>
            </a:r>
            <a:r>
              <a:rPr lang="en-US" sz="1700" dirty="0" err="1"/>
              <a:t>parseInt</a:t>
            </a:r>
            <a:r>
              <a:rPr lang="en-US" sz="1700" dirty="0"/>
              <a:t> can parse negative binary values in the form “-10” (-2).</a:t>
            </a:r>
          </a:p>
          <a:p>
            <a:endParaRPr lang="en-US" dirty="0"/>
          </a:p>
        </p:txBody>
      </p:sp>
    </p:spTree>
    <p:extLst>
      <p:ext uri="{BB962C8B-B14F-4D97-AF65-F5344CB8AC3E}">
        <p14:creationId xmlns:p14="http://schemas.microsoft.com/office/powerpoint/2010/main" val="2606277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D8778E-46C8-4651-947E-B595412C0B6D}"/>
              </a:ext>
            </a:extLst>
          </p:cNvPr>
          <p:cNvSpPr>
            <a:spLocks noGrp="1"/>
          </p:cNvSpPr>
          <p:nvPr>
            <p:ph type="title"/>
          </p:nvPr>
        </p:nvSpPr>
        <p:spPr/>
        <p:txBody>
          <a:bodyPr/>
          <a:lstStyle/>
          <a:p>
            <a:r>
              <a:rPr lang="en-US" dirty="0"/>
              <a:t>Variable Assignment Depiction</a:t>
            </a:r>
          </a:p>
        </p:txBody>
      </p:sp>
      <p:sp>
        <p:nvSpPr>
          <p:cNvPr id="4" name="Text Placeholder 3">
            <a:extLst>
              <a:ext uri="{FF2B5EF4-FFF2-40B4-BE49-F238E27FC236}">
                <a16:creationId xmlns:a16="http://schemas.microsoft.com/office/drawing/2014/main" id="{E770DAE5-5357-45C3-9AED-8A08D5E7A6AC}"/>
              </a:ext>
            </a:extLst>
          </p:cNvPr>
          <p:cNvSpPr>
            <a:spLocks noGrp="1"/>
          </p:cNvSpPr>
          <p:nvPr>
            <p:ph type="body" sz="half" idx="2"/>
          </p:nvPr>
        </p:nvSpPr>
        <p:spPr/>
        <p:txBody>
          <a:bodyPr/>
          <a:lstStyle/>
          <a:p>
            <a:r>
              <a:rPr lang="en-US" dirty="0"/>
              <a:t>Showcasing variable assignment and reassignment alongside console output.</a:t>
            </a:r>
          </a:p>
        </p:txBody>
      </p:sp>
      <p:pic>
        <p:nvPicPr>
          <p:cNvPr id="6" name="Picture 5">
            <a:extLst>
              <a:ext uri="{FF2B5EF4-FFF2-40B4-BE49-F238E27FC236}">
                <a16:creationId xmlns:a16="http://schemas.microsoft.com/office/drawing/2014/main" id="{7966E741-7AAB-4AAA-9CE5-047B8D9BADAD}"/>
              </a:ext>
            </a:extLst>
          </p:cNvPr>
          <p:cNvPicPr>
            <a:picLocks noChangeAspect="1"/>
          </p:cNvPicPr>
          <p:nvPr/>
        </p:nvPicPr>
        <p:blipFill>
          <a:blip r:embed="rId2"/>
          <a:stretch>
            <a:fillRect/>
          </a:stretch>
        </p:blipFill>
        <p:spPr>
          <a:xfrm>
            <a:off x="1867221" y="1126460"/>
            <a:ext cx="4198301" cy="2354048"/>
          </a:xfrm>
          <a:prstGeom prst="rect">
            <a:avLst/>
          </a:prstGeom>
        </p:spPr>
      </p:pic>
      <p:pic>
        <p:nvPicPr>
          <p:cNvPr id="8" name="Picture 7">
            <a:extLst>
              <a:ext uri="{FF2B5EF4-FFF2-40B4-BE49-F238E27FC236}">
                <a16:creationId xmlns:a16="http://schemas.microsoft.com/office/drawing/2014/main" id="{4D492BF6-72F7-4A40-B2B9-F9FDFD9EEE19}"/>
              </a:ext>
            </a:extLst>
          </p:cNvPr>
          <p:cNvPicPr>
            <a:picLocks noChangeAspect="1"/>
          </p:cNvPicPr>
          <p:nvPr/>
        </p:nvPicPr>
        <p:blipFill>
          <a:blip r:embed="rId3"/>
          <a:stretch>
            <a:fillRect/>
          </a:stretch>
        </p:blipFill>
        <p:spPr>
          <a:xfrm>
            <a:off x="118462" y="3851893"/>
            <a:ext cx="7733633" cy="828168"/>
          </a:xfrm>
          <a:prstGeom prst="rect">
            <a:avLst/>
          </a:prstGeom>
        </p:spPr>
      </p:pic>
    </p:spTree>
    <p:extLst>
      <p:ext uri="{BB962C8B-B14F-4D97-AF65-F5344CB8AC3E}">
        <p14:creationId xmlns:p14="http://schemas.microsoft.com/office/powerpoint/2010/main" val="34080685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{08B39EE6-2636-4096-BE1F-AEACEB9D4007}tf78438558_win32</Template>
  <TotalTime>193</TotalTime>
  <Words>1623</Words>
  <Application>Microsoft Office PowerPoint</Application>
  <PresentationFormat>Widescreen</PresentationFormat>
  <Paragraphs>88</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Century Gothic</vt:lpstr>
      <vt:lpstr>Garamond</vt:lpstr>
      <vt:lpstr>SavonVTI</vt:lpstr>
      <vt:lpstr>Sava Langauge</vt:lpstr>
      <vt:lpstr>Basic Info</vt:lpstr>
      <vt:lpstr>Syntactic choices</vt:lpstr>
      <vt:lpstr>Challenges</vt:lpstr>
      <vt:lpstr>Language Tutorial</vt:lpstr>
      <vt:lpstr>EXAMPLE PROGRAM</vt:lpstr>
      <vt:lpstr>Program Depth</vt:lpstr>
      <vt:lpstr>Variable Assignment</vt:lpstr>
      <vt:lpstr>Variable Assignment Depiction</vt:lpstr>
      <vt:lpstr>Print statements</vt:lpstr>
      <vt:lpstr>Exit statements</vt:lpstr>
      <vt:lpstr>Conditionals</vt:lpstr>
      <vt:lpstr>Arithmetic</vt:lpstr>
      <vt:lpstr>Loops</vt:lpstr>
      <vt:lpstr>Extra Note</vt:lpstr>
      <vt:lpstr>Going further</vt:lpstr>
      <vt:lpstr>Github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Sava Langauge</dc:title>
  <dc:creator>John Canon</dc:creator>
  <cp:lastModifiedBy>John Canon</cp:lastModifiedBy>
  <cp:revision>25</cp:revision>
  <dcterms:created xsi:type="dcterms:W3CDTF">2021-11-23T04:28:07Z</dcterms:created>
  <dcterms:modified xsi:type="dcterms:W3CDTF">2021-11-24T00:18:37Z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