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1"/>
  </p:notesMasterIdLst>
  <p:sldIdLst>
    <p:sldId id="256" r:id="rId2"/>
    <p:sldId id="259" r:id="rId3"/>
    <p:sldId id="258" r:id="rId4"/>
    <p:sldId id="260" r:id="rId5"/>
    <p:sldId id="263" r:id="rId6"/>
    <p:sldId id="262" r:id="rId7"/>
    <p:sldId id="261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BD5BF9C-0031-0742-8BE5-5412BA2780BE}">
          <p14:sldIdLst>
            <p14:sldId id="256"/>
          </p14:sldIdLst>
        </p14:section>
        <p14:section name="Introduction" id="{7B1F0B0B-A214-F941-9925-1847F9CF95EF}">
          <p14:sldIdLst>
            <p14:sldId id="259"/>
            <p14:sldId id="258"/>
            <p14:sldId id="260"/>
            <p14:sldId id="263"/>
          </p14:sldIdLst>
        </p14:section>
        <p14:section name="Cas d'étude : Les triangles" id="{C28F8A77-65D3-234F-91D1-995266A21E05}">
          <p14:sldIdLst>
            <p14:sldId id="262"/>
            <p14:sldId id="261"/>
            <p14:sldId id="264"/>
            <p14:sldId id="265"/>
          </p14:sldIdLst>
        </p14:section>
        <p14:section name="Implémentation d'un algorithme d'optimisation" id="{9B5D45BF-4875-2F4F-971F-36D9ACB577B5}">
          <p14:sldIdLst>
            <p14:sldId id="266"/>
            <p14:sldId id="268"/>
            <p14:sldId id="269"/>
            <p14:sldId id="270"/>
            <p14:sldId id="271"/>
            <p14:sldId id="273"/>
            <p14:sldId id="272"/>
            <p14:sldId id="274"/>
          </p14:sldIdLst>
        </p14:section>
        <p14:section name="Perspectives pour la suite" id="{66964EE5-A75D-BF42-B63B-FD258108FEAD}">
          <p14:sldIdLst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5"/>
    <p:restoredTop sz="94609"/>
  </p:normalViewPr>
  <p:slideViewPr>
    <p:cSldViewPr snapToGrid="0" snapToObjects="1">
      <p:cViewPr>
        <p:scale>
          <a:sx n="88" d="100"/>
          <a:sy n="88" d="100"/>
        </p:scale>
        <p:origin x="344" y="288"/>
      </p:cViewPr>
      <p:guideLst/>
    </p:cSldViewPr>
  </p:slideViewPr>
  <p:notesTextViewPr>
    <p:cViewPr>
      <p:scale>
        <a:sx n="45" d="100"/>
        <a:sy n="4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4B83D-97C1-5F44-84C9-3CE56D0AA4F2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07892-DF37-4D42-9128-A9A5404CF4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68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27" y="220981"/>
            <a:ext cx="1615568" cy="1059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0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293" y="439561"/>
            <a:ext cx="1630851" cy="10691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52" r:id="rId8"/>
    <p:sldLayoutId id="2147483848" r:id="rId9"/>
    <p:sldLayoutId id="2147483849" r:id="rId10"/>
    <p:sldLayoutId id="2147483850" r:id="rId11"/>
    <p:sldLayoutId id="214748385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72518" y="2042436"/>
            <a:ext cx="9100081" cy="3832583"/>
          </a:xfrm>
        </p:spPr>
        <p:txBody>
          <a:bodyPr>
            <a:normAutofit/>
          </a:bodyPr>
          <a:lstStyle/>
          <a:p>
            <a:r>
              <a:rPr lang="fr-FR" sz="7200" b="1" dirty="0" smtClean="0">
                <a:latin typeface="Futura Medium" charset="0"/>
                <a:ea typeface="Futura Medium" charset="0"/>
                <a:cs typeface="Futura Medium" charset="0"/>
              </a:rPr>
              <a:t>PROJET 2A</a:t>
            </a:r>
            <a:br>
              <a:rPr lang="fr-FR" sz="7200" b="1" dirty="0" smtClean="0">
                <a:latin typeface="Futura Medium" charset="0"/>
                <a:ea typeface="Futura Medium" charset="0"/>
                <a:cs typeface="Futura Medium" charset="0"/>
              </a:rPr>
            </a:br>
            <a:r>
              <a:rPr lang="fr-FR" sz="7200" b="1" dirty="0">
                <a:latin typeface="Futura Medium" charset="0"/>
                <a:ea typeface="Futura Medium" charset="0"/>
                <a:cs typeface="Futura Medium" charset="0"/>
              </a:rPr>
              <a:t/>
            </a:r>
            <a:br>
              <a:rPr lang="fr-FR" sz="7200" b="1" dirty="0">
                <a:latin typeface="Futura Medium" charset="0"/>
                <a:ea typeface="Futura Medium" charset="0"/>
                <a:cs typeface="Futura Medium" charset="0"/>
              </a:rPr>
            </a:br>
            <a:r>
              <a:rPr lang="fr-FR" sz="4000" dirty="0" smtClean="0">
                <a:latin typeface="Futura Medium" charset="0"/>
                <a:ea typeface="Futura Medium" charset="0"/>
                <a:cs typeface="Futura Medium" charset="0"/>
              </a:rPr>
              <a:t>La chambre la moins froide</a:t>
            </a:r>
            <a:endParaRPr lang="fr-FR" sz="4000" b="1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68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Futura" charset="0"/>
                <a:ea typeface="Futura" charset="0"/>
                <a:cs typeface="Futura" charset="0"/>
              </a:rPr>
              <a:t>Implémentation d’un algorithme</a:t>
            </a:r>
            <a:endParaRPr lang="fr-FR" b="1" dirty="0">
              <a:latin typeface="Futura" charset="0"/>
              <a:ea typeface="Futura" charset="0"/>
              <a:cs typeface="Futu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62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00211" y="1477484"/>
            <a:ext cx="11057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Futura Condensed" charset="0"/>
                <a:ea typeface="Futura Condensed" charset="0"/>
                <a:cs typeface="Futura Condensed" charset="0"/>
              </a:rPr>
              <a:t>L’idée est de trouver des déplacements en conservant l’aire :</a:t>
            </a:r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529" y="2062259"/>
            <a:ext cx="7421361" cy="428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15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/>
          <p:nvPr/>
        </p:nvSpPr>
        <p:spPr>
          <a:xfrm>
            <a:off x="3798835" y="2628000"/>
            <a:ext cx="4245428" cy="3682800"/>
          </a:xfrm>
          <a:custGeom>
            <a:avLst/>
            <a:gdLst>
              <a:gd name="connsiteX0" fmla="*/ 0 w 4245428"/>
              <a:gd name="connsiteY0" fmla="*/ 809897 h 3683725"/>
              <a:gd name="connsiteX1" fmla="*/ 0 w 4245428"/>
              <a:gd name="connsiteY1" fmla="*/ 3056708 h 3683725"/>
              <a:gd name="connsiteX2" fmla="*/ 2377440 w 4245428"/>
              <a:gd name="connsiteY2" fmla="*/ 3683725 h 3683725"/>
              <a:gd name="connsiteX3" fmla="*/ 4245428 w 4245428"/>
              <a:gd name="connsiteY3" fmla="*/ 2377440 h 3683725"/>
              <a:gd name="connsiteX4" fmla="*/ 2338251 w 4245428"/>
              <a:gd name="connsiteY4" fmla="*/ 0 h 3683725"/>
              <a:gd name="connsiteX5" fmla="*/ 0 w 4245428"/>
              <a:gd name="connsiteY5" fmla="*/ 809897 h 368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5428" h="3683725">
                <a:moveTo>
                  <a:pt x="0" y="809897"/>
                </a:moveTo>
                <a:lnTo>
                  <a:pt x="0" y="3056708"/>
                </a:lnTo>
                <a:lnTo>
                  <a:pt x="2377440" y="3683725"/>
                </a:lnTo>
                <a:lnTo>
                  <a:pt x="4245428" y="2377440"/>
                </a:lnTo>
                <a:lnTo>
                  <a:pt x="2338251" y="0"/>
                </a:lnTo>
                <a:lnTo>
                  <a:pt x="0" y="80989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393014" y="303939"/>
            <a:ext cx="11057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Futura Condensed" charset="0"/>
                <a:ea typeface="Futura Condensed" charset="0"/>
                <a:cs typeface="Futura Condensed" charset="0"/>
              </a:rPr>
              <a:t>Déplacement d’un point selon l’algorithme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2691161" y="3025698"/>
            <a:ext cx="6579219" cy="243840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149058" y="1519088"/>
            <a:ext cx="6579219" cy="243840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6089059" y="2588050"/>
            <a:ext cx="91556" cy="79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5459568" y="2330174"/>
            <a:ext cx="64293" cy="1714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7475677" y="3025698"/>
            <a:ext cx="64293" cy="1714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4853489" y="2093271"/>
            <a:ext cx="64293" cy="1714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6753432" y="2772946"/>
            <a:ext cx="64293" cy="1714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6949440" y="2264720"/>
            <a:ext cx="875211" cy="50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7029231" y="1622349"/>
            <a:ext cx="3156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smtClean="0">
                <a:latin typeface="Futura Condensed" charset="0"/>
                <a:ea typeface="Futura Condensed" charset="0"/>
                <a:cs typeface="Futura Condensed" charset="0"/>
              </a:rPr>
              <a:t>Position possible</a:t>
            </a:r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5576808" y="2177074"/>
            <a:ext cx="603807" cy="2293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402298" y="1836145"/>
            <a:ext cx="315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Futura Condensed" charset="0"/>
                <a:ea typeface="Futura Condensed" charset="0"/>
                <a:cs typeface="Futura Condensed" charset="0"/>
              </a:rPr>
              <a:t>Pas</a:t>
            </a:r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826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840726" y="0"/>
            <a:ext cx="11057069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u="sng" dirty="0" smtClean="0">
                <a:latin typeface="Futura Condensed" charset="0"/>
                <a:ea typeface="Futura Condensed" charset="0"/>
                <a:cs typeface="Futura Condensed" charset="0"/>
              </a:rPr>
              <a:t>Itération de l’Algorithme :</a:t>
            </a:r>
          </a:p>
          <a:p>
            <a:pPr algn="ctr"/>
            <a:endParaRPr lang="fr-FR" sz="4000" u="sng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fr-FR" sz="3600" b="1" dirty="0" smtClean="0">
                <a:latin typeface="Futura Condensed" charset="0"/>
                <a:ea typeface="Futura Condensed" charset="0"/>
                <a:cs typeface="Futura Condensed" charset="0"/>
              </a:rPr>
              <a:t>On parcours les sommets du polygone</a:t>
            </a:r>
          </a:p>
          <a:p>
            <a:pPr marL="571500" indent="-571500">
              <a:buFont typeface="Arial" charset="0"/>
              <a:buChar char="•"/>
            </a:pPr>
            <a:endParaRPr lang="fr-FR" sz="36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1028700" lvl="1" indent="-571500">
              <a:buFont typeface="Arial" charset="0"/>
              <a:buChar char="•"/>
            </a:pPr>
            <a:r>
              <a:rPr lang="fr-FR" sz="3600" dirty="0" smtClean="0">
                <a:latin typeface="Futura Condensed" charset="0"/>
                <a:ea typeface="Futura Condensed" charset="0"/>
                <a:cs typeface="Futura Condensed" charset="0"/>
              </a:rPr>
              <a:t>Pour chaque sommet on effectue un petit déplacements</a:t>
            </a:r>
          </a:p>
          <a:p>
            <a:pPr marL="1028700" lvl="1" indent="-571500">
              <a:buFont typeface="Arial" charset="0"/>
              <a:buChar char="•"/>
            </a:pPr>
            <a:endParaRPr lang="fr-FR" sz="36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1485900" lvl="2" indent="-571500">
              <a:buFont typeface="Arial" charset="0"/>
              <a:buChar char="•"/>
            </a:pPr>
            <a:r>
              <a:rPr lang="fr-FR" sz="3600" i="1" dirty="0" smtClean="0">
                <a:latin typeface="Futura Condensed" charset="0"/>
                <a:ea typeface="Futura Condensed" charset="0"/>
                <a:cs typeface="Futura Condensed" charset="0"/>
              </a:rPr>
              <a:t>Pour chaque déplacement on calcule la température moyenne</a:t>
            </a:r>
          </a:p>
          <a:p>
            <a:pPr marL="1485900" lvl="2" indent="-571500">
              <a:buFont typeface="Arial" charset="0"/>
              <a:buChar char="•"/>
            </a:pPr>
            <a:r>
              <a:rPr lang="fr-FR" sz="3600" i="1" dirty="0" smtClean="0">
                <a:latin typeface="Futura Condensed" charset="0"/>
                <a:ea typeface="Futura Condensed" charset="0"/>
                <a:cs typeface="Futura Condensed" charset="0"/>
              </a:rPr>
              <a:t> </a:t>
            </a:r>
          </a:p>
          <a:p>
            <a:pPr marL="1028700" lvl="1" indent="-571500">
              <a:buFont typeface="Arial" charset="0"/>
              <a:buChar char="•"/>
            </a:pPr>
            <a:r>
              <a:rPr lang="fr-FR" sz="3600" dirty="0" smtClean="0">
                <a:latin typeface="Futura Condensed" charset="0"/>
                <a:ea typeface="Futura Condensed" charset="0"/>
                <a:cs typeface="Futura Condensed" charset="0"/>
              </a:rPr>
              <a:t>On remet le sommet à sa place</a:t>
            </a:r>
          </a:p>
          <a:p>
            <a:pPr marL="1028700" lvl="1" indent="-571500">
              <a:buFont typeface="Arial" charset="0"/>
              <a:buChar char="•"/>
            </a:pPr>
            <a:endParaRPr lang="fr-FR" sz="36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fr-FR" sz="3600" b="1" dirty="0" smtClean="0">
                <a:latin typeface="Futura Condensed" charset="0"/>
                <a:ea typeface="Futura Condensed" charset="0"/>
                <a:cs typeface="Futura Condensed" charset="0"/>
              </a:rPr>
              <a:t>Une fois le parcours des sommets terminé, on retrouve le déplacement avec la meilleur valeur, et on l’effectue</a:t>
            </a:r>
            <a:endParaRPr lang="fr-FR" sz="3600" b="1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40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557115"/>
            <a:ext cx="11057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latin typeface="Futura Condensed" charset="0"/>
                <a:ea typeface="Futura Condensed" charset="0"/>
                <a:cs typeface="Futura Condensed" charset="0"/>
              </a:rPr>
              <a:t>Résultats : </a:t>
            </a:r>
            <a:endParaRPr lang="fr-FR" sz="4000" b="1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2968"/>
            <a:ext cx="5852160" cy="438912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1442968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18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04497" y="670954"/>
            <a:ext cx="11057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smtClean="0">
                <a:latin typeface="Futura Condensed" charset="0"/>
                <a:ea typeface="Futura Condensed" charset="0"/>
                <a:cs typeface="Futura Condensed" charset="0"/>
              </a:rPr>
              <a:t>Résultats : </a:t>
            </a:r>
            <a:endParaRPr lang="fr-FR" sz="4000" b="1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209" y="2118000"/>
            <a:ext cx="3489223" cy="261691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62" y="2118000"/>
            <a:ext cx="3526024" cy="260632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310294" y="4971044"/>
            <a:ext cx="31569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Futura Condensed" charset="0"/>
                <a:ea typeface="Futura Condensed" charset="0"/>
                <a:cs typeface="Futura Condensed" charset="0"/>
              </a:rPr>
              <a:t>Pas : 0.25</a:t>
            </a:r>
          </a:p>
          <a:p>
            <a:pPr algn="ctr"/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r>
              <a:rPr lang="fr-FR" sz="2000" dirty="0">
                <a:latin typeface="Futura Condensed" charset="0"/>
                <a:ea typeface="Futura Condensed" charset="0"/>
                <a:cs typeface="Futura Condensed" charset="0"/>
              </a:rPr>
              <a:t>Valeur Moyenne : </a:t>
            </a:r>
            <a:r>
              <a:rPr lang="fr-FR" sz="2000" dirty="0" smtClean="0">
                <a:latin typeface="Futura Condensed" charset="0"/>
                <a:ea typeface="Futura Condensed" charset="0"/>
                <a:cs typeface="Futura Condensed" charset="0"/>
              </a:rPr>
              <a:t>1897.1</a:t>
            </a:r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560209" y="4972755"/>
            <a:ext cx="31569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Futura Condensed" charset="0"/>
                <a:ea typeface="Futura Condensed" charset="0"/>
                <a:cs typeface="Futura Condensed" charset="0"/>
              </a:rPr>
              <a:t>Pas : 0.5</a:t>
            </a:r>
          </a:p>
          <a:p>
            <a:pPr algn="ctr"/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r>
              <a:rPr lang="fr-FR" sz="2000" dirty="0">
                <a:latin typeface="Futura Condensed" charset="0"/>
                <a:ea typeface="Futura Condensed" charset="0"/>
                <a:cs typeface="Futura Condensed" charset="0"/>
              </a:rPr>
              <a:t>Valeur Moyenne : </a:t>
            </a:r>
            <a:r>
              <a:rPr lang="fr-FR" sz="2000" dirty="0" smtClean="0">
                <a:latin typeface="Futura Condensed" charset="0"/>
                <a:ea typeface="Futura Condensed" charset="0"/>
                <a:cs typeface="Futura Condensed" charset="0"/>
              </a:rPr>
              <a:t>1898.6</a:t>
            </a:r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2000" dirty="0" smtClean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92" y="2109441"/>
            <a:ext cx="3486515" cy="261488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04497" y="4971044"/>
            <a:ext cx="3156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Futura Condensed" charset="0"/>
                <a:ea typeface="Futura Condensed" charset="0"/>
                <a:cs typeface="Futura Condensed" charset="0"/>
              </a:rPr>
              <a:t>Pas : 0.1</a:t>
            </a:r>
          </a:p>
          <a:p>
            <a:pPr algn="ctr"/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r>
              <a:rPr lang="fr-FR" sz="2000" dirty="0" smtClean="0">
                <a:latin typeface="Futura Condensed" charset="0"/>
                <a:ea typeface="Futura Condensed" charset="0"/>
                <a:cs typeface="Futura Condensed" charset="0"/>
              </a:rPr>
              <a:t>Valeur Moyenne : 1897.8</a:t>
            </a:r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83932" y="1585973"/>
            <a:ext cx="315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smtClean="0">
                <a:latin typeface="Futura Condensed" charset="0"/>
                <a:ea typeface="Futura Condensed" charset="0"/>
                <a:cs typeface="Futura Condensed" charset="0"/>
              </a:rPr>
              <a:t>Flux rentrant : 10000</a:t>
            </a:r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20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90654" y="824744"/>
            <a:ext cx="11057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latin typeface="Futura Condensed" charset="0"/>
                <a:ea typeface="Futura Condensed" charset="0"/>
                <a:cs typeface="Futura Condensed" charset="0"/>
              </a:rPr>
              <a:t>Quelques mots sur le résultat :</a:t>
            </a:r>
          </a:p>
          <a:p>
            <a:pPr algn="ctr"/>
            <a:endParaRPr lang="fr-FR" sz="4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Les figures semblent devenir symétriques</a:t>
            </a:r>
          </a:p>
          <a:p>
            <a:pPr marL="571500" indent="-571500">
              <a:buFont typeface="Arial" charset="0"/>
              <a:buChar char="•"/>
            </a:pPr>
            <a:endParaRPr lang="fr-FR" sz="4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Les résultats sont très dépendants de la forme initiale</a:t>
            </a:r>
          </a:p>
          <a:p>
            <a:pPr marL="571500" indent="-571500">
              <a:buFont typeface="Arial" charset="0"/>
              <a:buChar char="•"/>
            </a:pPr>
            <a:endParaRPr lang="fr-FR" sz="4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La précision du résultat dépend fortement du pas choisi pour les petits déplacements de points</a:t>
            </a: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22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90654" y="824744"/>
            <a:ext cx="11057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latin typeface="Futura Condensed" charset="0"/>
                <a:ea typeface="Futura Condensed" charset="0"/>
                <a:cs typeface="Futura Condensed" charset="0"/>
              </a:rPr>
              <a:t>Limites de la méthode</a:t>
            </a:r>
          </a:p>
          <a:p>
            <a:pPr algn="ctr"/>
            <a:endParaRPr lang="fr-FR" sz="4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Pas assez de liberté de mouvements</a:t>
            </a:r>
          </a:p>
          <a:p>
            <a:pPr marL="571500" indent="-571500">
              <a:buFont typeface="Arial" charset="0"/>
              <a:buChar char="•"/>
            </a:pPr>
            <a:endParaRPr lang="fr-FR" sz="4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Trop dépendant du choix du pas (un pas plus petit ne signifie pas de résultat plus précis)</a:t>
            </a:r>
          </a:p>
          <a:p>
            <a:pPr marL="571500" indent="-571500">
              <a:buFont typeface="Arial" charset="0"/>
              <a:buChar char="•"/>
            </a:pPr>
            <a:endParaRPr lang="fr-FR" sz="4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L’algorithme ne peut déplacer qu’un seul points à la fois, et n’exploite pas de mouvements symétriques</a:t>
            </a: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814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205138" y="225654"/>
            <a:ext cx="110570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74435" y="672026"/>
            <a:ext cx="9725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latin typeface="Futura Condensed" charset="0"/>
                <a:ea typeface="Futura Condensed" charset="0"/>
                <a:cs typeface="Futura Condensed" charset="0"/>
              </a:rPr>
              <a:t>Relations qualitatives entre forme de la pièce et température moyenne</a:t>
            </a: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946242" y="2041536"/>
            <a:ext cx="2905689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Futura Condensed" charset="0"/>
                <a:ea typeface="Futura Condensed" charset="0"/>
                <a:cs typeface="Futura Condensed" charset="0"/>
              </a:rPr>
              <a:t>Valeurs moyennes de la température :</a:t>
            </a:r>
          </a:p>
          <a:p>
            <a:pPr algn="ctr"/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r>
              <a:rPr lang="fr-FR" sz="2800" dirty="0" smtClean="0">
                <a:latin typeface="Futura Condensed" charset="0"/>
                <a:ea typeface="Futura Condensed" charset="0"/>
                <a:cs typeface="Futura Condensed" charset="0"/>
              </a:rPr>
              <a:t>Verte : 1279</a:t>
            </a: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r>
              <a:rPr lang="fr-FR" sz="2800" dirty="0" smtClean="0">
                <a:latin typeface="Futura Condensed" charset="0"/>
                <a:ea typeface="Futura Condensed" charset="0"/>
                <a:cs typeface="Futura Condensed" charset="0"/>
              </a:rPr>
              <a:t>Bleue : 1370</a:t>
            </a: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r>
              <a:rPr lang="fr-FR" sz="2800" dirty="0" smtClean="0">
                <a:latin typeface="Futura Condensed" charset="0"/>
                <a:ea typeface="Futura Condensed" charset="0"/>
                <a:cs typeface="Futura Condensed" charset="0"/>
              </a:rPr>
              <a:t>Rouge : 1020</a:t>
            </a: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r>
              <a:rPr lang="fr-FR" sz="2800" dirty="0" smtClean="0">
                <a:latin typeface="Futura Condensed" charset="0"/>
                <a:ea typeface="Futura Condensed" charset="0"/>
                <a:cs typeface="Futura Condensed" charset="0"/>
              </a:rPr>
              <a:t>Cyan :  1455</a:t>
            </a: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71" y="2041536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31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74435" y="672026"/>
            <a:ext cx="9725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latin typeface="Futura Condensed" charset="0"/>
                <a:ea typeface="Futura Condensed" charset="0"/>
                <a:cs typeface="Futura Condensed" charset="0"/>
              </a:rPr>
              <a:t>Relations qualitatives entre forme de la pièce et température moyenne</a:t>
            </a: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3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76081" cy="4601183"/>
          </a:xfrm>
        </p:spPr>
        <p:txBody>
          <a:bodyPr/>
          <a:lstStyle/>
          <a:p>
            <a:r>
              <a:rPr lang="fr-FR" b="1" dirty="0" smtClean="0">
                <a:latin typeface="Futura Medium" charset="0"/>
                <a:ea typeface="Futura Medium" charset="0"/>
                <a:cs typeface="Futura Medium" charset="0"/>
              </a:rPr>
              <a:t>Formulation du problème</a:t>
            </a:r>
            <a:endParaRPr lang="fr-FR" b="1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160520" y="1649617"/>
            <a:ext cx="5715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Futura Condensed" charset="0"/>
                <a:ea typeface="Futura Condensed" charset="0"/>
                <a:cs typeface="Futura Condensed" charset="0"/>
              </a:rPr>
              <a:t>On cherche à déterminer la pièce ou la température moyenne est la plus chaude. </a:t>
            </a:r>
          </a:p>
          <a:p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r>
              <a:rPr lang="fr-FR" sz="3200" dirty="0" smtClean="0">
                <a:latin typeface="Futura Condensed" charset="0"/>
                <a:ea typeface="Futura Condensed" charset="0"/>
                <a:cs typeface="Futura Condensed" charset="0"/>
              </a:rPr>
              <a:t>La température moyenne M dans la pièce Omega s’écrit : </a:t>
            </a:r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60" y="4498340"/>
            <a:ext cx="6537960" cy="8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2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007360" y="1832497"/>
            <a:ext cx="79095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La température d’une pièce Omega est déterminée par l’équation suivante : </a:t>
            </a:r>
          </a:p>
          <a:p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20" y="3425017"/>
            <a:ext cx="96266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5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60" y="4498340"/>
            <a:ext cx="6537960" cy="87530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40" y="4094107"/>
            <a:ext cx="9144000" cy="127953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194560" y="1946797"/>
            <a:ext cx="85953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On cherche donc la pièce Omega qui maximise la fonctionnelle de forme définie ci-dessous :</a:t>
            </a:r>
          </a:p>
          <a:p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4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40180" y="1081640"/>
            <a:ext cx="101727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 smtClean="0">
                <a:latin typeface="Futura Condensed" charset="0"/>
                <a:ea typeface="Futura Condensed" charset="0"/>
                <a:cs typeface="Futura Condensed" charset="0"/>
              </a:rPr>
              <a:t>CADRE DU PROJET :</a:t>
            </a:r>
          </a:p>
          <a:p>
            <a:pPr algn="ctr"/>
            <a:endParaRPr lang="fr-FR" sz="5400" b="1" u="sng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685800" indent="-685800">
              <a:buFont typeface="Arial" charset="0"/>
              <a:buChar char="•"/>
            </a:pPr>
            <a:r>
              <a:rPr lang="fr-FR" sz="5400" dirty="0" smtClean="0">
                <a:latin typeface="Futura Condensed" charset="0"/>
                <a:ea typeface="Futura Condensed" charset="0"/>
                <a:cs typeface="Futura Condensed" charset="0"/>
              </a:rPr>
              <a:t>Pièces polygonales</a:t>
            </a:r>
          </a:p>
          <a:p>
            <a:pPr marL="685800" indent="-685800">
              <a:buFont typeface="Arial" charset="0"/>
              <a:buChar char="•"/>
            </a:pPr>
            <a:r>
              <a:rPr lang="fr-FR" sz="5400" dirty="0" smtClean="0">
                <a:latin typeface="Futura Condensed" charset="0"/>
                <a:ea typeface="Futura Condensed" charset="0"/>
                <a:cs typeface="Futura Condensed" charset="0"/>
              </a:rPr>
              <a:t>Aire constante</a:t>
            </a:r>
          </a:p>
          <a:p>
            <a:pPr marL="685800" indent="-685800">
              <a:buFont typeface="Arial" charset="0"/>
              <a:buChar char="•"/>
            </a:pPr>
            <a:r>
              <a:rPr lang="fr-FR" sz="5400" dirty="0" smtClean="0">
                <a:latin typeface="Futura Condensed" charset="0"/>
                <a:ea typeface="Futura Condensed" charset="0"/>
                <a:cs typeface="Futura Condensed" charset="0"/>
              </a:rPr>
              <a:t>Flux rentrant d’un seul mur de côté fixé (modélisation d’un radiateur)</a:t>
            </a:r>
          </a:p>
          <a:p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2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1499" y="1146697"/>
            <a:ext cx="2947482" cy="4601183"/>
          </a:xfrm>
        </p:spPr>
        <p:txBody>
          <a:bodyPr>
            <a:normAutofit/>
          </a:bodyPr>
          <a:lstStyle/>
          <a:p>
            <a:r>
              <a:rPr lang="fr-FR" sz="4000" dirty="0" smtClean="0">
                <a:latin typeface="Futura Medium" charset="0"/>
                <a:ea typeface="Futura Medium" charset="0"/>
                <a:cs typeface="Futura Medium" charset="0"/>
              </a:rPr>
              <a:t>Cas des triangles</a:t>
            </a:r>
            <a:endParaRPr lang="fr-FR" sz="4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114800" y="1146697"/>
            <a:ext cx="571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Futura Condensed" charset="0"/>
                <a:ea typeface="Futura Condensed" charset="0"/>
                <a:cs typeface="Futura Condensed" charset="0"/>
              </a:rPr>
              <a:t>Dans un premier temps, on va s’intéresser à l’étude des pièces de forme triangulaire </a:t>
            </a:r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716357"/>
            <a:ext cx="7168816" cy="339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7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71332" y="457200"/>
            <a:ext cx="51556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L’aire de la pièce est fixée et le côté du </a:t>
            </a:r>
            <a:r>
              <a:rPr lang="fr-FR" sz="4000" smtClean="0">
                <a:latin typeface="Futura Condensed" charset="0"/>
                <a:ea typeface="Futura Condensed" charset="0"/>
                <a:cs typeface="Futura Condensed" charset="0"/>
              </a:rPr>
              <a:t>radiateur aussi  </a:t>
            </a: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sp>
        <p:nvSpPr>
          <p:cNvPr id="5" name="Flèche vers le bas 4"/>
          <p:cNvSpPr/>
          <p:nvPr/>
        </p:nvSpPr>
        <p:spPr>
          <a:xfrm>
            <a:off x="1840900" y="2382170"/>
            <a:ext cx="1896035" cy="155985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4810" y="4319384"/>
            <a:ext cx="52282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Le triangle ne dépend donc que de la longueur x </a:t>
            </a: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747" y="1449660"/>
            <a:ext cx="5062380" cy="46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5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2" y="1468582"/>
            <a:ext cx="6617853" cy="496339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005623" y="2119006"/>
            <a:ext cx="342783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On calcule la valeur moyenne de la température pour différentes valeurs de x</a:t>
            </a: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6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626931" y="2542032"/>
                <a:ext cx="11057069" cy="249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dirty="0" smtClean="0">
                    <a:latin typeface="Futura Condensed" charset="0"/>
                    <a:ea typeface="Futura Condensed" charset="0"/>
                    <a:cs typeface="Futura Condensed" charset="0"/>
                  </a:rPr>
                  <a:t>On trouve ainsi que la moyenne de la température est maximale quand x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sz="4000" i="1" smtClean="0">
                            <a:latin typeface="Cambria Math" charset="0"/>
                            <a:ea typeface="Futura Condensed" charset="0"/>
                            <a:cs typeface="Futura Condensed" charset="0"/>
                          </a:rPr>
                        </m:ctrlPr>
                      </m:radPr>
                      <m:deg/>
                      <m:e>
                        <m:r>
                          <a:rPr lang="fr-FR" sz="4000" b="0" i="1" smtClean="0">
                            <a:latin typeface="Cambria Math" charset="0"/>
                            <a:ea typeface="Futura Condensed" charset="0"/>
                            <a:cs typeface="Futura Condensed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fr-FR" sz="4000" dirty="0" smtClean="0">
                    <a:latin typeface="Futura Condensed" charset="0"/>
                    <a:ea typeface="Futura Condensed" charset="0"/>
                    <a:cs typeface="Futura Condensed" charset="0"/>
                  </a:rPr>
                  <a:t>, c’est-à-dire quand le triangle est isocèle et symétrique par rapport à l’axe des abscisses</a:t>
                </a:r>
              </a:p>
              <a:p>
                <a:pPr algn="ctr"/>
                <a:endParaRPr lang="fr-FR" sz="3200" dirty="0">
                  <a:latin typeface="Futura Condensed" charset="0"/>
                  <a:ea typeface="Futura Condensed" charset="0"/>
                  <a:cs typeface="Futura Condensed" charset="0"/>
                </a:endParaRPr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31" y="2542032"/>
                <a:ext cx="11057069" cy="2491451"/>
              </a:xfrm>
              <a:prstGeom prst="rect">
                <a:avLst/>
              </a:prstGeom>
              <a:blipFill rotWithShape="0">
                <a:blip r:embed="rId2"/>
                <a:stretch>
                  <a:fillRect l="-1599" t="-4401" r="-27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662191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Cadre</Template>
  <TotalTime>349</TotalTime>
  <Words>384</Words>
  <Application>Microsoft Macintosh PowerPoint</Application>
  <PresentationFormat>Grand écran</PresentationFormat>
  <Paragraphs>79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Calibri</vt:lpstr>
      <vt:lpstr>Cambria Math</vt:lpstr>
      <vt:lpstr>Corbel</vt:lpstr>
      <vt:lpstr>Futura</vt:lpstr>
      <vt:lpstr>Futura Condensed</vt:lpstr>
      <vt:lpstr>Futura Medium</vt:lpstr>
      <vt:lpstr>Wingdings 2</vt:lpstr>
      <vt:lpstr>Arial</vt:lpstr>
      <vt:lpstr>Cadre</vt:lpstr>
      <vt:lpstr>PROJET 2A  La chambre la moins froide</vt:lpstr>
      <vt:lpstr>Formulation du problème</vt:lpstr>
      <vt:lpstr>Présentation PowerPoint</vt:lpstr>
      <vt:lpstr>Présentation PowerPoint</vt:lpstr>
      <vt:lpstr>Présentation PowerPoint</vt:lpstr>
      <vt:lpstr>Cas des triangles</vt:lpstr>
      <vt:lpstr>Présentation PowerPoint</vt:lpstr>
      <vt:lpstr>Présentation PowerPoint</vt:lpstr>
      <vt:lpstr>Présentation PowerPoint</vt:lpstr>
      <vt:lpstr>Implémentation d’un algorithme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2A</dc:title>
  <dc:creator>Utilisateur de Microsoft Office</dc:creator>
  <cp:lastModifiedBy>Utilisateur de Microsoft Office</cp:lastModifiedBy>
  <cp:revision>24</cp:revision>
  <dcterms:created xsi:type="dcterms:W3CDTF">2018-03-06T13:05:59Z</dcterms:created>
  <dcterms:modified xsi:type="dcterms:W3CDTF">2018-03-07T17:41:36Z</dcterms:modified>
</cp:coreProperties>
</file>