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4"/>
  </p:notesMasterIdLst>
  <p:sldIdLst>
    <p:sldId id="256" r:id="rId2"/>
    <p:sldId id="259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80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9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BD5BF9C-0031-0742-8BE5-5412BA2780BE}">
          <p14:sldIdLst>
            <p14:sldId id="256"/>
          </p14:sldIdLst>
        </p14:section>
        <p14:section name="Introduction" id="{7B1F0B0B-A214-F941-9925-1847F9CF95EF}">
          <p14:sldIdLst>
            <p14:sldId id="259"/>
            <p14:sldId id="258"/>
            <p14:sldId id="260"/>
            <p14:sldId id="263"/>
          </p14:sldIdLst>
        </p14:section>
        <p14:section name="Cas d'étude : Les triangles" id="{C28F8A77-65D3-234F-91D1-995266A21E05}">
          <p14:sldIdLst>
            <p14:sldId id="262"/>
            <p14:sldId id="261"/>
            <p14:sldId id="264"/>
            <p14:sldId id="265"/>
          </p14:sldIdLst>
        </p14:section>
        <p14:section name="Implémentation d'un algorithme d'optimisation" id="{9B5D45BF-4875-2F4F-971F-36D9ACB577B5}">
          <p14:sldIdLst>
            <p14:sldId id="280"/>
            <p14:sldId id="268"/>
            <p14:sldId id="269"/>
            <p14:sldId id="270"/>
            <p14:sldId id="271"/>
            <p14:sldId id="273"/>
            <p14:sldId id="272"/>
            <p14:sldId id="274"/>
          </p14:sldIdLst>
        </p14:section>
        <p14:section name="Perspectives pour la suite" id="{66964EE5-A75D-BF42-B63B-FD258108FEAD}">
          <p14:sldIdLst>
            <p14:sldId id="279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5"/>
    <p:restoredTop sz="94609"/>
  </p:normalViewPr>
  <p:slideViewPr>
    <p:cSldViewPr snapToGrid="0" snapToObjects="1">
      <p:cViewPr>
        <p:scale>
          <a:sx n="66" d="100"/>
          <a:sy n="66" d="100"/>
        </p:scale>
        <p:origin x="1200" y="768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4B83D-97C1-5F44-84C9-3CE56D0AA4F2}" type="datetimeFigureOut">
              <a:rPr lang="fr-FR" smtClean="0"/>
              <a:t>07/03/2018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07892-DF37-4D42-9128-A9A5404CF4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6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27" y="220981"/>
            <a:ext cx="1615568" cy="105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0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293" y="439561"/>
            <a:ext cx="1630851" cy="10691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2518" y="2042436"/>
            <a:ext cx="9100081" cy="3832583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latin typeface="Futura Medium" charset="0"/>
                <a:ea typeface="Futura Medium" charset="0"/>
                <a:cs typeface="Futura Medium" charset="0"/>
              </a:rPr>
              <a:t>PROJET 2A</a:t>
            </a:r>
            <a:br>
              <a:rPr lang="fr-FR" sz="7200" b="1" dirty="0" smtClean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fr-FR" sz="7200" b="1" dirty="0">
                <a:latin typeface="Futura Medium" charset="0"/>
                <a:ea typeface="Futura Medium" charset="0"/>
                <a:cs typeface="Futura Medium" charset="0"/>
              </a:rPr>
              <a:t/>
            </a:r>
            <a:br>
              <a:rPr lang="fr-FR" sz="7200" b="1" dirty="0">
                <a:latin typeface="Futura Medium" charset="0"/>
                <a:ea typeface="Futura Medium" charset="0"/>
                <a:cs typeface="Futura Medium" charset="0"/>
              </a:rPr>
            </a:br>
            <a:r>
              <a:rPr lang="fr-FR" sz="4000" dirty="0" smtClean="0">
                <a:latin typeface="Futura Medium" charset="0"/>
                <a:ea typeface="Futura Medium" charset="0"/>
                <a:cs typeface="Futura Medium" charset="0"/>
              </a:rPr>
              <a:t>La chambre la moins froide</a:t>
            </a:r>
            <a:endParaRPr lang="fr-FR" sz="40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latin typeface="Futura Medium" charset="0"/>
                <a:ea typeface="Futura Medium" charset="0"/>
                <a:cs typeface="Futura Medium" charset="0"/>
              </a:rPr>
              <a:t>Implémentation d’un algorithme</a:t>
            </a:r>
            <a:endParaRPr lang="fr-FR" sz="48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0211" y="1477484"/>
            <a:ext cx="1105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L’idée est de trouver des déplacements en conservant l’aire :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29" y="2062259"/>
            <a:ext cx="7421361" cy="42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>
            <a:off x="3798835" y="2628000"/>
            <a:ext cx="4245428" cy="3682800"/>
          </a:xfrm>
          <a:custGeom>
            <a:avLst/>
            <a:gdLst>
              <a:gd name="connsiteX0" fmla="*/ 0 w 4245428"/>
              <a:gd name="connsiteY0" fmla="*/ 809897 h 3683725"/>
              <a:gd name="connsiteX1" fmla="*/ 0 w 4245428"/>
              <a:gd name="connsiteY1" fmla="*/ 3056708 h 3683725"/>
              <a:gd name="connsiteX2" fmla="*/ 2377440 w 4245428"/>
              <a:gd name="connsiteY2" fmla="*/ 3683725 h 3683725"/>
              <a:gd name="connsiteX3" fmla="*/ 4245428 w 4245428"/>
              <a:gd name="connsiteY3" fmla="*/ 2377440 h 3683725"/>
              <a:gd name="connsiteX4" fmla="*/ 2338251 w 4245428"/>
              <a:gd name="connsiteY4" fmla="*/ 0 h 3683725"/>
              <a:gd name="connsiteX5" fmla="*/ 0 w 4245428"/>
              <a:gd name="connsiteY5" fmla="*/ 809897 h 36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428" h="3683725">
                <a:moveTo>
                  <a:pt x="0" y="809897"/>
                </a:moveTo>
                <a:lnTo>
                  <a:pt x="0" y="3056708"/>
                </a:lnTo>
                <a:lnTo>
                  <a:pt x="2377440" y="3683725"/>
                </a:lnTo>
                <a:lnTo>
                  <a:pt x="4245428" y="2377440"/>
                </a:lnTo>
                <a:lnTo>
                  <a:pt x="2338251" y="0"/>
                </a:lnTo>
                <a:lnTo>
                  <a:pt x="0" y="8098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93014" y="303939"/>
            <a:ext cx="1105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Déplacement d’un point selon l’algorithme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2691161" y="3025698"/>
            <a:ext cx="6579219" cy="243840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149058" y="1519088"/>
            <a:ext cx="6579219" cy="243840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6089059" y="2588050"/>
            <a:ext cx="91556" cy="7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459568" y="2330174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7475677" y="3025698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4853489" y="2093271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6753432" y="2772946"/>
            <a:ext cx="64293" cy="1714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6949440" y="2264720"/>
            <a:ext cx="875211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029231" y="1622349"/>
            <a:ext cx="315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mtClean="0">
                <a:latin typeface="Futura Condensed" charset="0"/>
                <a:ea typeface="Futura Condensed" charset="0"/>
                <a:cs typeface="Futura Condensed" charset="0"/>
              </a:rPr>
              <a:t>Position possible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576808" y="2177074"/>
            <a:ext cx="603807" cy="229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402298" y="1836145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840726" y="0"/>
            <a:ext cx="11057069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u="sng" dirty="0" smtClean="0">
                <a:latin typeface="Futura Condensed" charset="0"/>
                <a:ea typeface="Futura Condensed" charset="0"/>
                <a:cs typeface="Futura Condensed" charset="0"/>
              </a:rPr>
              <a:t>Itération de l’Algorithme :</a:t>
            </a:r>
          </a:p>
          <a:p>
            <a:pPr algn="ctr"/>
            <a:endParaRPr lang="fr-FR" sz="4000" u="sng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3600" b="1" dirty="0" smtClean="0">
                <a:latin typeface="Futura Condensed" charset="0"/>
                <a:ea typeface="Futura Condensed" charset="0"/>
                <a:cs typeface="Futura Condensed" charset="0"/>
              </a:rPr>
              <a:t>On parcours les sommets du polygone</a:t>
            </a:r>
          </a:p>
          <a:p>
            <a:pPr marL="571500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Pour chaque sommet on effectue un petit déplacements</a:t>
            </a:r>
          </a:p>
          <a:p>
            <a:pPr marL="1028700" lvl="1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1485900" lvl="2" indent="-571500">
              <a:buFont typeface="Arial" charset="0"/>
              <a:buChar char="•"/>
            </a:pPr>
            <a:r>
              <a:rPr lang="fr-FR" sz="3600" i="1" dirty="0" smtClean="0">
                <a:latin typeface="Futura Condensed" charset="0"/>
                <a:ea typeface="Futura Condensed" charset="0"/>
                <a:cs typeface="Futura Condensed" charset="0"/>
              </a:rPr>
              <a:t>Pour chaque déplacement on calcule la température moyenne</a:t>
            </a:r>
          </a:p>
          <a:p>
            <a:pPr marL="1485900" lvl="2" indent="-571500">
              <a:buFont typeface="Arial" charset="0"/>
              <a:buChar char="•"/>
            </a:pPr>
            <a:r>
              <a:rPr lang="fr-FR" sz="3600" i="1" dirty="0" smtClean="0">
                <a:latin typeface="Futura Condensed" charset="0"/>
                <a:ea typeface="Futura Condensed" charset="0"/>
                <a:cs typeface="Futura Condensed" charset="0"/>
              </a:rPr>
              <a:t> </a:t>
            </a:r>
          </a:p>
          <a:p>
            <a:pPr marL="1028700" lvl="1" indent="-571500">
              <a:buFont typeface="Arial" charset="0"/>
              <a:buChar char="•"/>
            </a:pPr>
            <a:r>
              <a:rPr lang="fr-FR" sz="3600" dirty="0" smtClean="0">
                <a:latin typeface="Futura Condensed" charset="0"/>
                <a:ea typeface="Futura Condensed" charset="0"/>
                <a:cs typeface="Futura Condensed" charset="0"/>
              </a:rPr>
              <a:t>On remet le sommet à sa place</a:t>
            </a:r>
          </a:p>
          <a:p>
            <a:pPr marL="1028700" lvl="1" indent="-571500">
              <a:buFont typeface="Arial" charset="0"/>
              <a:buChar char="•"/>
            </a:pPr>
            <a:endParaRPr lang="fr-FR" sz="36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3600" b="1" dirty="0" smtClean="0">
                <a:latin typeface="Futura Condensed" charset="0"/>
                <a:ea typeface="Futura Condensed" charset="0"/>
                <a:cs typeface="Futura Condensed" charset="0"/>
              </a:rPr>
              <a:t>Une fois le parcours des sommets terminé, on retrouve le déplacement avec la meilleur valeur, et on l’effectue</a:t>
            </a:r>
            <a:endParaRPr lang="fr-FR" sz="3600" b="1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57115"/>
            <a:ext cx="1105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Résultats : </a:t>
            </a:r>
            <a:endParaRPr lang="fr-FR" sz="4000" b="1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968"/>
            <a:ext cx="5852160" cy="4389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144296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4497" y="670954"/>
            <a:ext cx="1105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smtClean="0">
                <a:latin typeface="Futura Condensed" charset="0"/>
                <a:ea typeface="Futura Condensed" charset="0"/>
                <a:cs typeface="Futura Condensed" charset="0"/>
              </a:rPr>
              <a:t>Résultats : </a:t>
            </a:r>
            <a:endParaRPr lang="fr-FR" sz="4000" b="1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09" y="2118000"/>
            <a:ext cx="3489223" cy="26169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62" y="2118000"/>
            <a:ext cx="3526024" cy="260632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10294" y="4971044"/>
            <a:ext cx="3156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0.25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>
                <a:latin typeface="Futura Condensed" charset="0"/>
                <a:ea typeface="Futura Condensed" charset="0"/>
                <a:cs typeface="Futura Condensed" charset="0"/>
              </a:rPr>
              <a:t>Valeur Moyenne : </a:t>
            </a:r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1897.1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60209" y="4972755"/>
            <a:ext cx="3156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0.5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>
                <a:latin typeface="Futura Condensed" charset="0"/>
                <a:ea typeface="Futura Condensed" charset="0"/>
                <a:cs typeface="Futura Condensed" charset="0"/>
              </a:rPr>
              <a:t>Valeur Moyenne : </a:t>
            </a:r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1898.6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2000" dirty="0" smtClean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92" y="2109441"/>
            <a:ext cx="3486515" cy="261488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04497" y="4971044"/>
            <a:ext cx="3156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Pas : 0.1</a:t>
            </a:r>
          </a:p>
          <a:p>
            <a:pPr algn="ctr"/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Valeur Moyenne : 1897.8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3932" y="1585973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smtClean="0">
                <a:latin typeface="Futura Condensed" charset="0"/>
                <a:ea typeface="Futura Condensed" charset="0"/>
                <a:cs typeface="Futura Condensed" charset="0"/>
              </a:rPr>
              <a:t>Flux rentrant : 10000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0654" y="824744"/>
            <a:ext cx="11057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Quelques mots sur le résultat :</a:t>
            </a:r>
          </a:p>
          <a:p>
            <a:pPr algn="ctr"/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Les figures semblent devenir symétriques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Les résultats sont très dépendants de la forme initiale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La précision du résultat dépend fortement du pas choisi pour les petits déplacements de points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0654" y="824744"/>
            <a:ext cx="11057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Limites de la méthode</a:t>
            </a:r>
          </a:p>
          <a:p>
            <a:pPr algn="ctr"/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Pas assez de liberté de mouvements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Trop dépendant du choix du pas (un pas plus petit ne signifie pas de résultat plus précis)</a:t>
            </a:r>
          </a:p>
          <a:p>
            <a:pPr marL="571500" indent="-571500">
              <a:buFont typeface="Arial" charset="0"/>
              <a:buChar char="•"/>
            </a:pP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L’algorithme ne peut déplacer qu’un seul points à la fois, et n’exploite pas de mouvements symétriques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latin typeface="Futura Medium" charset="0"/>
                <a:ea typeface="Futura Medium" charset="0"/>
                <a:cs typeface="Futura Medium" charset="0"/>
              </a:rPr>
              <a:t>Perspectives pour la suite</a:t>
            </a:r>
            <a:endParaRPr lang="fr-FR" sz="4800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05138" y="225654"/>
            <a:ext cx="1105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74435" y="672026"/>
            <a:ext cx="972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Relations qualitatives entre forme de la pièce et température moyenne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946242" y="2041536"/>
            <a:ext cx="290568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Valeurs moyennes de la température :</a:t>
            </a:r>
          </a:p>
          <a:p>
            <a:pPr algn="ctr"/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Verte : 1279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Bleue : 1370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Rouge : 1020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2800" dirty="0" smtClean="0">
                <a:latin typeface="Futura Condensed" charset="0"/>
                <a:ea typeface="Futura Condensed" charset="0"/>
                <a:cs typeface="Futura Condensed" charset="0"/>
              </a:rPr>
              <a:t>Cyan :  1455</a:t>
            </a: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1" y="2041536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6081" cy="4601183"/>
          </a:xfrm>
        </p:spPr>
        <p:txBody>
          <a:bodyPr/>
          <a:lstStyle/>
          <a:p>
            <a:r>
              <a:rPr lang="fr-FR" b="1" dirty="0" smtClean="0">
                <a:latin typeface="Futura Medium" charset="0"/>
                <a:ea typeface="Futura Medium" charset="0"/>
                <a:cs typeface="Futura Medium" charset="0"/>
              </a:rPr>
              <a:t>Formulation du problème</a:t>
            </a:r>
            <a:endParaRPr lang="fr-FR" b="1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160520" y="1649617"/>
            <a:ext cx="571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On cherche à déterminer la pièce ou la température moyenne est la plus chaude. 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La température moyenne M dans la pièce Omega s’écrit : 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4498340"/>
            <a:ext cx="6537960" cy="8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4435" y="672026"/>
            <a:ext cx="972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Relations qualitatives entre forme de la pièce et température moyenne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09487" y="3004457"/>
            <a:ext cx="98794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rgbClr val="FF0000"/>
                </a:solidFill>
                <a:latin typeface="Futura Condensed" charset="0"/>
                <a:ea typeface="Futura Condensed" charset="0"/>
                <a:cs typeface="Futura Condensed" charset="0"/>
              </a:rPr>
              <a:t>On cherche une figure qui ait un bon équilibre entre symétrie et régularité </a:t>
            </a:r>
            <a:endParaRPr lang="fr-FR" sz="4800" dirty="0">
              <a:solidFill>
                <a:srgbClr val="FF0000"/>
              </a:solidFill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925007" y="2628000"/>
            <a:ext cx="4245428" cy="3682800"/>
          </a:xfrm>
          <a:custGeom>
            <a:avLst/>
            <a:gdLst>
              <a:gd name="connsiteX0" fmla="*/ 0 w 4245428"/>
              <a:gd name="connsiteY0" fmla="*/ 809897 h 3683725"/>
              <a:gd name="connsiteX1" fmla="*/ 0 w 4245428"/>
              <a:gd name="connsiteY1" fmla="*/ 3056708 h 3683725"/>
              <a:gd name="connsiteX2" fmla="*/ 2377440 w 4245428"/>
              <a:gd name="connsiteY2" fmla="*/ 3683725 h 3683725"/>
              <a:gd name="connsiteX3" fmla="*/ 4245428 w 4245428"/>
              <a:gd name="connsiteY3" fmla="*/ 2377440 h 3683725"/>
              <a:gd name="connsiteX4" fmla="*/ 2338251 w 4245428"/>
              <a:gd name="connsiteY4" fmla="*/ 0 h 3683725"/>
              <a:gd name="connsiteX5" fmla="*/ 0 w 4245428"/>
              <a:gd name="connsiteY5" fmla="*/ 809897 h 36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428" h="3683725">
                <a:moveTo>
                  <a:pt x="0" y="809897"/>
                </a:moveTo>
                <a:lnTo>
                  <a:pt x="0" y="3056708"/>
                </a:lnTo>
                <a:lnTo>
                  <a:pt x="2377440" y="3683725"/>
                </a:lnTo>
                <a:lnTo>
                  <a:pt x="4245428" y="2377440"/>
                </a:lnTo>
                <a:lnTo>
                  <a:pt x="2338251" y="0"/>
                </a:lnTo>
                <a:lnTo>
                  <a:pt x="0" y="8098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215231" y="2588050"/>
            <a:ext cx="91556" cy="79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829209" y="2211440"/>
            <a:ext cx="863600" cy="860233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637404" y="2752733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473065" y="2251784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215231" y="3031723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797738" y="2752732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56165" y="2251784"/>
            <a:ext cx="91556" cy="798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3127016" y="1751160"/>
            <a:ext cx="179771" cy="376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310608" y="1309746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Positions possibles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24" name="Flèche vers la droite 23"/>
          <p:cNvSpPr/>
          <p:nvPr/>
        </p:nvSpPr>
        <p:spPr>
          <a:xfrm>
            <a:off x="5467551" y="4469400"/>
            <a:ext cx="1913467" cy="812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845812" y="3761514"/>
            <a:ext cx="3156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Futura Condensed" charset="0"/>
                <a:ea typeface="Futura Condensed" charset="0"/>
                <a:cs typeface="Futura Condensed" charset="0"/>
              </a:rPr>
              <a:t>Déplacement + dilatation horizontale pour conserver l’aire</a:t>
            </a:r>
            <a:endParaRPr lang="fr-FR" sz="2000" b="1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26" name="Forme libre 25"/>
          <p:cNvSpPr/>
          <p:nvPr/>
        </p:nvSpPr>
        <p:spPr>
          <a:xfrm>
            <a:off x="8299871" y="2251783"/>
            <a:ext cx="3623689" cy="4033157"/>
          </a:xfrm>
          <a:custGeom>
            <a:avLst/>
            <a:gdLst>
              <a:gd name="connsiteX0" fmla="*/ 0 w 4245428"/>
              <a:gd name="connsiteY0" fmla="*/ 809897 h 3683725"/>
              <a:gd name="connsiteX1" fmla="*/ 0 w 4245428"/>
              <a:gd name="connsiteY1" fmla="*/ 3056708 h 3683725"/>
              <a:gd name="connsiteX2" fmla="*/ 2377440 w 4245428"/>
              <a:gd name="connsiteY2" fmla="*/ 3683725 h 3683725"/>
              <a:gd name="connsiteX3" fmla="*/ 4245428 w 4245428"/>
              <a:gd name="connsiteY3" fmla="*/ 2377440 h 3683725"/>
              <a:gd name="connsiteX4" fmla="*/ 2338251 w 4245428"/>
              <a:gd name="connsiteY4" fmla="*/ 0 h 3683725"/>
              <a:gd name="connsiteX5" fmla="*/ 0 w 4245428"/>
              <a:gd name="connsiteY5" fmla="*/ 809897 h 368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5428" h="3683725">
                <a:moveTo>
                  <a:pt x="0" y="809897"/>
                </a:moveTo>
                <a:lnTo>
                  <a:pt x="0" y="3056708"/>
                </a:lnTo>
                <a:lnTo>
                  <a:pt x="2377440" y="3683725"/>
                </a:lnTo>
                <a:lnTo>
                  <a:pt x="4245428" y="2377440"/>
                </a:lnTo>
                <a:lnTo>
                  <a:pt x="2338251" y="0"/>
                </a:lnTo>
                <a:lnTo>
                  <a:pt x="0" y="80989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925007" y="311167"/>
            <a:ext cx="972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Une autre idée de déplacement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8825948" y="2127770"/>
            <a:ext cx="1824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8159705" y="1665654"/>
            <a:ext cx="315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Futura Condensed" charset="0"/>
                <a:ea typeface="Futura Condensed" charset="0"/>
                <a:cs typeface="Futura Condensed" charset="0"/>
              </a:rPr>
              <a:t>Sens de la dilatation</a:t>
            </a:r>
            <a:endParaRPr lang="fr-FR" sz="20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4435" y="672026"/>
            <a:ext cx="972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Futura Condensed" charset="0"/>
                <a:ea typeface="Futura Condensed" charset="0"/>
                <a:cs typeface="Futura Condensed" charset="0"/>
              </a:rPr>
              <a:t>Une autre approche du problème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338944" y="2041536"/>
            <a:ext cx="9437913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peut aussi quitter l’approche optimisation pour essayer de classer les polygones selon des caractéristiques de symétrie ou d’homogénéité</a:t>
            </a:r>
          </a:p>
          <a:p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pourra ainsi les classer et déterminer quel type de polygone semble le plus adapté</a:t>
            </a:r>
            <a:endParaRPr lang="fr-FR" sz="40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>
              <a:latin typeface="Futura Condensed" charset="0"/>
              <a:ea typeface="Futura Condensed" charset="0"/>
              <a:cs typeface="Futura Condensed" charset="0"/>
            </a:endParaRPr>
          </a:p>
          <a:p>
            <a:endParaRPr lang="fr-FR" sz="28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571500" indent="-571500">
              <a:buFont typeface="Arial" charset="0"/>
              <a:buChar char="•"/>
            </a:pP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07360" y="1832497"/>
            <a:ext cx="7909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La température d’une pièce Omega est déterminée par l’équation suivante : 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3425017"/>
            <a:ext cx="9626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0" y="4498340"/>
            <a:ext cx="6537960" cy="8753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0" y="4094107"/>
            <a:ext cx="9144000" cy="127953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94560" y="1946797"/>
            <a:ext cx="859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cherche donc la pièce Omega qui maximise la fonctionnelle de forme définie ci-dessous :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40180" y="1081640"/>
            <a:ext cx="101727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>
                <a:latin typeface="Futura Condensed" charset="0"/>
                <a:ea typeface="Futura Condensed" charset="0"/>
                <a:cs typeface="Futura Condensed" charset="0"/>
              </a:rPr>
              <a:t>CADRE DU PROJET :</a:t>
            </a:r>
          </a:p>
          <a:p>
            <a:pPr algn="ctr"/>
            <a:endParaRPr lang="fr-FR" sz="5400" b="1" u="sng" dirty="0">
              <a:latin typeface="Futura Condensed" charset="0"/>
              <a:ea typeface="Futura Condensed" charset="0"/>
              <a:cs typeface="Futura Condensed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Pièces polygonales</a:t>
            </a: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Aire constante</a:t>
            </a:r>
          </a:p>
          <a:p>
            <a:pPr marL="685800" indent="-685800">
              <a:buFont typeface="Arial" charset="0"/>
              <a:buChar char="•"/>
            </a:pPr>
            <a:r>
              <a:rPr lang="fr-FR" sz="5400" dirty="0" smtClean="0">
                <a:latin typeface="Futura Condensed" charset="0"/>
                <a:ea typeface="Futura Condensed" charset="0"/>
                <a:cs typeface="Futura Condensed" charset="0"/>
              </a:rPr>
              <a:t>Flux rentrant d’un seul mur de côté fixé (modélisation d’un radiateur)</a:t>
            </a:r>
          </a:p>
          <a:p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499" y="1146697"/>
            <a:ext cx="2947482" cy="4601183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Futura Medium" charset="0"/>
                <a:ea typeface="Futura Medium" charset="0"/>
                <a:cs typeface="Futura Medium" charset="0"/>
              </a:rPr>
              <a:t>Cas des triangles</a:t>
            </a:r>
            <a:endParaRPr lang="fr-FR" sz="4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114800" y="114669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Futura Condensed" charset="0"/>
                <a:ea typeface="Futura Condensed" charset="0"/>
                <a:cs typeface="Futura Condensed" charset="0"/>
              </a:rPr>
              <a:t>Dans un premier temps, on va s’intéresser à l’étude des pièces de forme triangulaire </a:t>
            </a:r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716357"/>
            <a:ext cx="7168816" cy="33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71332" y="457200"/>
            <a:ext cx="5155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L’aire de la pièce est fixée et le côté du </a:t>
            </a:r>
            <a:r>
              <a:rPr lang="fr-FR" sz="4000" smtClean="0">
                <a:latin typeface="Futura Condensed" charset="0"/>
                <a:ea typeface="Futura Condensed" charset="0"/>
                <a:cs typeface="Futura Condensed" charset="0"/>
              </a:rPr>
              <a:t>radiateur aussi  </a:t>
            </a:r>
            <a:endParaRPr lang="fr-FR" sz="4000" dirty="0" smtClean="0">
              <a:latin typeface="Futura Condensed" charset="0"/>
              <a:ea typeface="Futura Condensed" charset="0"/>
              <a:cs typeface="Futura Condensed" charset="0"/>
            </a:endParaRP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sp>
        <p:nvSpPr>
          <p:cNvPr id="5" name="Flèche vers le bas 4"/>
          <p:cNvSpPr/>
          <p:nvPr/>
        </p:nvSpPr>
        <p:spPr>
          <a:xfrm>
            <a:off x="1840900" y="2382170"/>
            <a:ext cx="1896035" cy="15598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4810" y="4319384"/>
            <a:ext cx="5228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Le triangle ne dépend donc que de la longueur x 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47" y="1449660"/>
            <a:ext cx="5062380" cy="46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2" y="1468582"/>
            <a:ext cx="6617853" cy="496339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05623" y="2119006"/>
            <a:ext cx="342783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latin typeface="Futura Condensed" charset="0"/>
                <a:ea typeface="Futura Condensed" charset="0"/>
                <a:cs typeface="Futura Condensed" charset="0"/>
              </a:rPr>
              <a:t>On calcule la valeur moyenne de la température pour différentes valeurs de x</a:t>
            </a:r>
          </a:p>
          <a:p>
            <a:pPr algn="ctr"/>
            <a:endParaRPr lang="fr-FR" sz="3200" dirty="0">
              <a:latin typeface="Futura Condensed" charset="0"/>
              <a:ea typeface="Futura Condensed" charset="0"/>
              <a:cs typeface="Futura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26931" y="2542032"/>
                <a:ext cx="11057069" cy="249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dirty="0" smtClean="0">
                    <a:latin typeface="Futura Condensed" charset="0"/>
                    <a:ea typeface="Futura Condensed" charset="0"/>
                    <a:cs typeface="Futura Condensed" charset="0"/>
                  </a:rPr>
                  <a:t>On trouve ainsi que la moyenne de la température est maximale quand x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4000" i="1" smtClean="0">
                            <a:latin typeface="Cambria Math" charset="0"/>
                            <a:ea typeface="Futura Condensed" charset="0"/>
                            <a:cs typeface="Futura Condensed" charset="0"/>
                          </a:rPr>
                        </m:ctrlPr>
                      </m:radPr>
                      <m:deg/>
                      <m:e>
                        <m:r>
                          <a:rPr lang="fr-FR" sz="4000" b="0" i="1" smtClean="0">
                            <a:latin typeface="Cambria Math" charset="0"/>
                            <a:ea typeface="Futura Condensed" charset="0"/>
                            <a:cs typeface="Futura Condensed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fr-FR" sz="4000" dirty="0" smtClean="0">
                    <a:latin typeface="Futura Condensed" charset="0"/>
                    <a:ea typeface="Futura Condensed" charset="0"/>
                    <a:cs typeface="Futura Condensed" charset="0"/>
                  </a:rPr>
                  <a:t>, c’est-à-dire quand le triangle est isocèle et symétrique par rapport à l’axe des abscisses</a:t>
                </a:r>
              </a:p>
              <a:p>
                <a:pPr algn="ctr"/>
                <a:endParaRPr lang="fr-FR" sz="3200" dirty="0">
                  <a:latin typeface="Futura Condensed" charset="0"/>
                  <a:ea typeface="Futura Condensed" charset="0"/>
                  <a:cs typeface="Futura Condensed" charset="0"/>
                </a:endParaRP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31" y="2542032"/>
                <a:ext cx="11057069" cy="2491451"/>
              </a:xfrm>
              <a:prstGeom prst="rect">
                <a:avLst/>
              </a:prstGeom>
              <a:blipFill rotWithShape="0">
                <a:blip r:embed="rId2"/>
                <a:stretch>
                  <a:fillRect l="-1599" t="-4401" r="-27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6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398</TotalTime>
  <Words>458</Words>
  <Application>Microsoft Macintosh PowerPoint</Application>
  <PresentationFormat>Grand écran</PresentationFormat>
  <Paragraphs>99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Calibri</vt:lpstr>
      <vt:lpstr>Cambria Math</vt:lpstr>
      <vt:lpstr>Corbel</vt:lpstr>
      <vt:lpstr>Futura Condensed</vt:lpstr>
      <vt:lpstr>Futura Medium</vt:lpstr>
      <vt:lpstr>Wingdings 2</vt:lpstr>
      <vt:lpstr>Arial</vt:lpstr>
      <vt:lpstr>Cadre</vt:lpstr>
      <vt:lpstr>PROJET 2A  La chambre la moins froide</vt:lpstr>
      <vt:lpstr>Formulation du problème</vt:lpstr>
      <vt:lpstr>Présentation PowerPoint</vt:lpstr>
      <vt:lpstr>Présentation PowerPoint</vt:lpstr>
      <vt:lpstr>Présentation PowerPoint</vt:lpstr>
      <vt:lpstr>Cas des triangles</vt:lpstr>
      <vt:lpstr>Présentation PowerPoint</vt:lpstr>
      <vt:lpstr>Présentation PowerPoint</vt:lpstr>
      <vt:lpstr>Présentation PowerPoint</vt:lpstr>
      <vt:lpstr>Implémentation d’un algorithme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Perspectives pour la suite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2A</dc:title>
  <dc:creator>Utilisateur de Microsoft Office</dc:creator>
  <cp:lastModifiedBy>Utilisateur de Microsoft Office</cp:lastModifiedBy>
  <cp:revision>33</cp:revision>
  <dcterms:created xsi:type="dcterms:W3CDTF">2018-03-06T13:05:59Z</dcterms:created>
  <dcterms:modified xsi:type="dcterms:W3CDTF">2018-03-07T18:30:30Z</dcterms:modified>
</cp:coreProperties>
</file>