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0"/>
          <p:cNvSpPr txBox="1"/>
          <p:nvPr/>
        </p:nvSpPr>
        <p:spPr>
          <a:xfrm>
            <a:off x="793790" y="2688669"/>
            <a:ext cx="13042821" cy="1385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Single-Image Radial Distortion Calibration using Computer Vision</a:t>
            </a:r>
          </a:p>
        </p:txBody>
      </p:sp>
      <p:sp>
        <p:nvSpPr>
          <p:cNvPr id="111" name="Text 1"/>
          <p:cNvSpPr txBox="1"/>
          <p:nvPr/>
        </p:nvSpPr>
        <p:spPr>
          <a:xfrm>
            <a:off x="793790" y="4559856"/>
            <a:ext cx="854517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 robust method to estimate and correct lens distortion from a single checkerboard image</a:t>
            </a:r>
          </a:p>
        </p:txBody>
      </p:sp>
      <p:sp>
        <p:nvSpPr>
          <p:cNvPr id="112" name="Text 2"/>
          <p:cNvSpPr txBox="1"/>
          <p:nvPr/>
        </p:nvSpPr>
        <p:spPr>
          <a:xfrm>
            <a:off x="793790" y="5177909"/>
            <a:ext cx="4432536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Domain:</a:t>
            </a:r>
            <a:r>
              <a:rPr b="0"/>
              <a:t> Computer Vision | Image 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 0"/>
          <p:cNvSpPr txBox="1"/>
          <p:nvPr/>
        </p:nvSpPr>
        <p:spPr>
          <a:xfrm>
            <a:off x="731519" y="574834"/>
            <a:ext cx="9563275" cy="637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100"/>
              </a:lnSpc>
              <a:defRPr sz="41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Computational Complexity &amp; Conclusions</a:t>
            </a:r>
          </a:p>
        </p:txBody>
      </p:sp>
      <p:sp>
        <p:nvSpPr>
          <p:cNvPr id="256" name="Text 1"/>
          <p:cNvSpPr txBox="1"/>
          <p:nvPr/>
        </p:nvSpPr>
        <p:spPr>
          <a:xfrm>
            <a:off x="731519" y="1750456"/>
            <a:ext cx="4315323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Algorithmic Complexity Analysis</a:t>
            </a:r>
          </a:p>
        </p:txBody>
      </p:sp>
      <p:sp>
        <p:nvSpPr>
          <p:cNvPr id="257" name="Text 2"/>
          <p:cNvSpPr txBox="1"/>
          <p:nvPr/>
        </p:nvSpPr>
        <p:spPr>
          <a:xfrm>
            <a:off x="731519" y="2351246"/>
            <a:ext cx="7696439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The project integrates three core computational domains: </a:t>
            </a:r>
            <a:r>
              <a:rPr b="1"/>
              <a:t>Computer Vision</a:t>
            </a:r>
            <a:r>
              <a:t>, </a:t>
            </a:r>
            <a:r>
              <a:rPr b="1"/>
              <a:t>Non-linear Optimisation</a:t>
            </a:r>
            <a:r>
              <a:t>, and </a:t>
            </a:r>
            <a:r>
              <a:rPr b="1"/>
              <a:t>Robust Statistical Estimation</a:t>
            </a:r>
            <a:r>
              <a:t>.</a:t>
            </a:r>
          </a:p>
        </p:txBody>
      </p:sp>
      <p:pic>
        <p:nvPicPr>
          <p:cNvPr id="2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19" y="3284696"/>
            <a:ext cx="7696439" cy="36433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ext 4"/>
          <p:cNvSpPr txBox="1"/>
          <p:nvPr/>
        </p:nvSpPr>
        <p:spPr>
          <a:xfrm>
            <a:off x="731519" y="3913583"/>
            <a:ext cx="7696439" cy="64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Where </a:t>
            </a:r>
            <a:r>
              <a:rPr i="1"/>
              <a:t>n</a:t>
            </a:r>
            <a:r>
              <a:t> represents the number of detected corners and </a:t>
            </a:r>
            <a:r>
              <a:rPr i="1"/>
              <a:t>i</a:t>
            </a:r>
            <a:r>
              <a:t> denotes RANSAC iterations.</a:t>
            </a:r>
          </a:p>
        </p:txBody>
      </p:sp>
      <p:sp>
        <p:nvSpPr>
          <p:cNvPr id="260" name="Text 5"/>
          <p:cNvSpPr txBox="1"/>
          <p:nvPr/>
        </p:nvSpPr>
        <p:spPr>
          <a:xfrm>
            <a:off x="731519" y="4770596"/>
            <a:ext cx="7696439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600"/>
              </a:lnSpc>
              <a:buSzPct val="100000"/>
              <a:buChar char="•"/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Time Complexity:</a:t>
            </a:r>
            <a:r>
              <a:rPr b="0"/>
              <a:t> Moderate—scales with image resolution and corner density</a:t>
            </a:r>
          </a:p>
        </p:txBody>
      </p:sp>
      <p:sp>
        <p:nvSpPr>
          <p:cNvPr id="261" name="Text 6"/>
          <p:cNvSpPr txBox="1"/>
          <p:nvPr/>
        </p:nvSpPr>
        <p:spPr>
          <a:xfrm>
            <a:off x="731519" y="5512594"/>
            <a:ext cx="7696439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600"/>
              </a:lnSpc>
              <a:buSzPct val="100000"/>
              <a:buChar char="•"/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Space Complexity:</a:t>
            </a:r>
            <a:r>
              <a:rPr b="0"/>
              <a:t> Linear—proportional to image dimensions and corner data storage requirements</a:t>
            </a:r>
          </a:p>
        </p:txBody>
      </p:sp>
      <p:sp>
        <p:nvSpPr>
          <p:cNvPr id="262" name="Text 7"/>
          <p:cNvSpPr txBox="1"/>
          <p:nvPr/>
        </p:nvSpPr>
        <p:spPr>
          <a:xfrm>
            <a:off x="8945404" y="1750456"/>
            <a:ext cx="2520306" cy="37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Key Achievements</a:t>
            </a:r>
          </a:p>
        </p:txBody>
      </p:sp>
      <p:sp>
        <p:nvSpPr>
          <p:cNvPr id="263" name="Shape 8"/>
          <p:cNvSpPr/>
          <p:nvPr/>
        </p:nvSpPr>
        <p:spPr>
          <a:xfrm>
            <a:off x="8945404" y="2377439"/>
            <a:ext cx="470298" cy="470298"/>
          </a:xfrm>
          <a:prstGeom prst="roundRect">
            <a:avLst>
              <a:gd name="adj" fmla="val 50000"/>
            </a:avLst>
          </a:prstGeom>
          <a:solidFill>
            <a:srgbClr val="626C3B"/>
          </a:solidFill>
          <a:ln w="7620">
            <a:solidFill>
              <a:srgbClr val="7B855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Text 9"/>
          <p:cNvSpPr txBox="1"/>
          <p:nvPr/>
        </p:nvSpPr>
        <p:spPr>
          <a:xfrm>
            <a:off x="9624655" y="2445305"/>
            <a:ext cx="4281727" cy="64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Fully automated single-image calibration system</a:t>
            </a:r>
          </a:p>
        </p:txBody>
      </p:sp>
      <p:sp>
        <p:nvSpPr>
          <p:cNvPr id="265" name="Shape 10"/>
          <p:cNvSpPr/>
          <p:nvPr/>
        </p:nvSpPr>
        <p:spPr>
          <a:xfrm>
            <a:off x="8945404" y="3532227"/>
            <a:ext cx="470298" cy="470298"/>
          </a:xfrm>
          <a:prstGeom prst="roundRect">
            <a:avLst>
              <a:gd name="adj" fmla="val 50000"/>
            </a:avLst>
          </a:prstGeom>
          <a:solidFill>
            <a:srgbClr val="83792E"/>
          </a:solidFill>
          <a:ln w="7620">
            <a:solidFill>
              <a:srgbClr val="9C924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Text 11"/>
          <p:cNvSpPr txBox="1"/>
          <p:nvPr/>
        </p:nvSpPr>
        <p:spPr>
          <a:xfrm>
            <a:off x="9624655" y="3600093"/>
            <a:ext cx="3592910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Sub-pixel distortion parameter accuracy</a:t>
            </a:r>
          </a:p>
        </p:txBody>
      </p:sp>
      <p:sp>
        <p:nvSpPr>
          <p:cNvPr id="267" name="Shape 12"/>
          <p:cNvSpPr/>
          <p:nvPr/>
        </p:nvSpPr>
        <p:spPr>
          <a:xfrm>
            <a:off x="8945404" y="4420553"/>
            <a:ext cx="470298" cy="470298"/>
          </a:xfrm>
          <a:prstGeom prst="roundRect">
            <a:avLst>
              <a:gd name="adj" fmla="val 50000"/>
            </a:avLst>
          </a:prstGeom>
          <a:solidFill>
            <a:srgbClr val="E8AF3B"/>
          </a:solidFill>
          <a:ln w="7620">
            <a:solidFill>
              <a:srgbClr val="CE95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Text 13"/>
          <p:cNvSpPr txBox="1"/>
          <p:nvPr/>
        </p:nvSpPr>
        <p:spPr>
          <a:xfrm>
            <a:off x="9624655" y="4488417"/>
            <a:ext cx="3435252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Robust to noise and partial occlusions</a:t>
            </a:r>
          </a:p>
        </p:txBody>
      </p:sp>
      <p:sp>
        <p:nvSpPr>
          <p:cNvPr id="269" name="Shape 14"/>
          <p:cNvSpPr/>
          <p:nvPr/>
        </p:nvSpPr>
        <p:spPr>
          <a:xfrm>
            <a:off x="8945404" y="5308877"/>
            <a:ext cx="470298" cy="470298"/>
          </a:xfrm>
          <a:prstGeom prst="roundRect">
            <a:avLst>
              <a:gd name="adj" fmla="val 50000"/>
            </a:avLst>
          </a:prstGeom>
          <a:solidFill>
            <a:srgbClr val="CC914D"/>
          </a:solidFill>
          <a:ln w="7620">
            <a:solidFill>
              <a:srgbClr val="B2773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Text 15"/>
          <p:cNvSpPr txBox="1"/>
          <p:nvPr/>
        </p:nvSpPr>
        <p:spPr>
          <a:xfrm>
            <a:off x="9624655" y="5376743"/>
            <a:ext cx="4281727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Practical deployment for real-world applications</a:t>
            </a:r>
          </a:p>
        </p:txBody>
      </p:sp>
      <p:sp>
        <p:nvSpPr>
          <p:cNvPr id="271" name="Text 16"/>
          <p:cNvSpPr txBox="1"/>
          <p:nvPr/>
        </p:nvSpPr>
        <p:spPr>
          <a:xfrm>
            <a:off x="1045011" y="6751081"/>
            <a:ext cx="12853870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 single-image, fully automated calibration system that accurately estimates distortion parameters, enabling high-quality undistortion for robotics, AR, and machine vision applications.</a:t>
            </a:r>
          </a:p>
        </p:txBody>
      </p:sp>
      <p:sp>
        <p:nvSpPr>
          <p:cNvPr id="272" name="Shape 17"/>
          <p:cNvSpPr/>
          <p:nvPr/>
        </p:nvSpPr>
        <p:spPr>
          <a:xfrm>
            <a:off x="731519" y="6515933"/>
            <a:ext cx="22861" cy="1139191"/>
          </a:xfrm>
          <a:prstGeom prst="rect">
            <a:avLst/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0"/>
          <p:cNvSpPr txBox="1"/>
          <p:nvPr/>
        </p:nvSpPr>
        <p:spPr>
          <a:xfrm>
            <a:off x="793790" y="1014054"/>
            <a:ext cx="4795788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15" name="Text 1"/>
          <p:cNvSpPr txBox="1"/>
          <p:nvPr/>
        </p:nvSpPr>
        <p:spPr>
          <a:xfrm>
            <a:off x="793790" y="2176463"/>
            <a:ext cx="13042821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In real-world imaging scenarios, cameras introduce </a:t>
            </a:r>
            <a:r>
              <a:rPr b="1"/>
              <a:t>radial distortion</a:t>
            </a:r>
            <a:r>
              <a:t> due to lens characteristics, causing straight lines to appear curved and affecting image accuracy.</a:t>
            </a:r>
          </a:p>
        </p:txBody>
      </p:sp>
      <p:sp>
        <p:nvSpPr>
          <p:cNvPr id="116" name="Text 2"/>
          <p:cNvSpPr txBox="1"/>
          <p:nvPr/>
        </p:nvSpPr>
        <p:spPr>
          <a:xfrm>
            <a:off x="793790" y="3157417"/>
            <a:ext cx="252847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 Light"/>
                <a:ea typeface="Brygada 1918 Light"/>
                <a:cs typeface="Brygada 1918 Light"/>
                <a:sym typeface="Brygada 1918 Ligh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17" name="Shape 3"/>
          <p:cNvSpPr/>
          <p:nvPr/>
        </p:nvSpPr>
        <p:spPr>
          <a:xfrm>
            <a:off x="793789" y="3512463"/>
            <a:ext cx="6407946" cy="30481"/>
          </a:xfrm>
          <a:prstGeom prst="rect">
            <a:avLst/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 4"/>
          <p:cNvSpPr txBox="1"/>
          <p:nvPr/>
        </p:nvSpPr>
        <p:spPr>
          <a:xfrm>
            <a:off x="793789" y="3686769"/>
            <a:ext cx="1270956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Challenge</a:t>
            </a:r>
          </a:p>
        </p:txBody>
      </p:sp>
      <p:sp>
        <p:nvSpPr>
          <p:cNvPr id="119" name="Text 5"/>
          <p:cNvSpPr txBox="1"/>
          <p:nvPr/>
        </p:nvSpPr>
        <p:spPr>
          <a:xfrm>
            <a:off x="793789" y="4177188"/>
            <a:ext cx="640794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Given a single image of a planar checkerboard (possibly tilted, noisy, or partially visible)</a:t>
            </a:r>
          </a:p>
        </p:txBody>
      </p:sp>
      <p:sp>
        <p:nvSpPr>
          <p:cNvPr id="120" name="Text 6"/>
          <p:cNvSpPr txBox="1"/>
          <p:nvPr/>
        </p:nvSpPr>
        <p:spPr>
          <a:xfrm>
            <a:off x="7428548" y="3157417"/>
            <a:ext cx="252847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 Light"/>
                <a:ea typeface="Brygada 1918 Light"/>
                <a:cs typeface="Brygada 1918 Light"/>
                <a:sym typeface="Brygada 1918 Ligh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1" name="Shape 7"/>
          <p:cNvSpPr/>
          <p:nvPr/>
        </p:nvSpPr>
        <p:spPr>
          <a:xfrm>
            <a:off x="7428548" y="3512463"/>
            <a:ext cx="6408064" cy="30481"/>
          </a:xfrm>
          <a:prstGeom prst="rect">
            <a:avLst/>
          </a:pr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ext 8"/>
          <p:cNvSpPr txBox="1"/>
          <p:nvPr/>
        </p:nvSpPr>
        <p:spPr>
          <a:xfrm>
            <a:off x="7428548" y="3686769"/>
            <a:ext cx="262129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Estimate Parameters</a:t>
            </a:r>
          </a:p>
        </p:txBody>
      </p:sp>
      <p:sp>
        <p:nvSpPr>
          <p:cNvPr id="123" name="Text 9"/>
          <p:cNvSpPr txBox="1"/>
          <p:nvPr/>
        </p:nvSpPr>
        <p:spPr>
          <a:xfrm>
            <a:off x="7428548" y="4177188"/>
            <a:ext cx="6408064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Recover camera's intrinsic parameters including focal length and principal point</a:t>
            </a:r>
          </a:p>
        </p:txBody>
      </p:sp>
      <p:sp>
        <p:nvSpPr>
          <p:cNvPr id="124" name="Text 10"/>
          <p:cNvSpPr txBox="1"/>
          <p:nvPr/>
        </p:nvSpPr>
        <p:spPr>
          <a:xfrm>
            <a:off x="793790" y="5299828"/>
            <a:ext cx="252847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 Light"/>
                <a:ea typeface="Brygada 1918 Light"/>
                <a:cs typeface="Brygada 1918 Light"/>
                <a:sym typeface="Brygada 1918 Light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25" name="Shape 11"/>
          <p:cNvSpPr/>
          <p:nvPr/>
        </p:nvSpPr>
        <p:spPr>
          <a:xfrm>
            <a:off x="793789" y="5654873"/>
            <a:ext cx="6407946" cy="30481"/>
          </a:xfrm>
          <a:prstGeom prst="rect">
            <a:avLst/>
          </a:pr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ext 12"/>
          <p:cNvSpPr txBox="1"/>
          <p:nvPr/>
        </p:nvSpPr>
        <p:spPr>
          <a:xfrm>
            <a:off x="793789" y="5829181"/>
            <a:ext cx="243521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Calculate Distortion</a:t>
            </a:r>
          </a:p>
        </p:txBody>
      </p:sp>
      <p:sp>
        <p:nvSpPr>
          <p:cNvPr id="127" name="Text 13"/>
          <p:cNvSpPr txBox="1"/>
          <p:nvPr/>
        </p:nvSpPr>
        <p:spPr>
          <a:xfrm>
            <a:off x="793789" y="6319599"/>
            <a:ext cx="640794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Determine radial distortion coefficients (k₁, k₂) from the captured image</a:t>
            </a:r>
          </a:p>
        </p:txBody>
      </p:sp>
      <p:sp>
        <p:nvSpPr>
          <p:cNvPr id="128" name="Text 14"/>
          <p:cNvSpPr txBox="1"/>
          <p:nvPr/>
        </p:nvSpPr>
        <p:spPr>
          <a:xfrm>
            <a:off x="7428548" y="5299828"/>
            <a:ext cx="252847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 Light"/>
                <a:ea typeface="Brygada 1918 Light"/>
                <a:cs typeface="Brygada 1918 Light"/>
                <a:sym typeface="Brygada 1918 Light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29" name="Shape 15"/>
          <p:cNvSpPr/>
          <p:nvPr/>
        </p:nvSpPr>
        <p:spPr>
          <a:xfrm>
            <a:off x="7428548" y="5654873"/>
            <a:ext cx="6408064" cy="30481"/>
          </a:xfrm>
          <a:prstGeom prst="rect">
            <a:avLst/>
          </a:prstGeom>
          <a:solidFill>
            <a:srgbClr val="CC9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 16"/>
          <p:cNvSpPr txBox="1"/>
          <p:nvPr/>
        </p:nvSpPr>
        <p:spPr>
          <a:xfrm>
            <a:off x="7428548" y="5829181"/>
            <a:ext cx="209401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Generate Output</a:t>
            </a:r>
          </a:p>
        </p:txBody>
      </p:sp>
      <p:sp>
        <p:nvSpPr>
          <p:cNvPr id="131" name="Text 17"/>
          <p:cNvSpPr txBox="1"/>
          <p:nvPr/>
        </p:nvSpPr>
        <p:spPr>
          <a:xfrm>
            <a:off x="7428548" y="6319599"/>
            <a:ext cx="6408064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Produce an accurate, geometrically corrected undistorted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0"/>
          <p:cNvSpPr txBox="1"/>
          <p:nvPr/>
        </p:nvSpPr>
        <p:spPr>
          <a:xfrm>
            <a:off x="793790" y="1722120"/>
            <a:ext cx="9165234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Real-World Applications &amp; Motivation</a:t>
            </a:r>
          </a:p>
        </p:txBody>
      </p:sp>
      <p:sp>
        <p:nvSpPr>
          <p:cNvPr id="134" name="Text 1"/>
          <p:cNvSpPr txBox="1"/>
          <p:nvPr/>
        </p:nvSpPr>
        <p:spPr>
          <a:xfrm>
            <a:off x="793789" y="2997874"/>
            <a:ext cx="5573218" cy="41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Why Single-Image Calibration Matters</a:t>
            </a:r>
          </a:p>
        </p:txBody>
      </p:sp>
      <p:sp>
        <p:nvSpPr>
          <p:cNvPr id="135" name="Text 2"/>
          <p:cNvSpPr txBox="1"/>
          <p:nvPr/>
        </p:nvSpPr>
        <p:spPr>
          <a:xfrm>
            <a:off x="793789" y="3649979"/>
            <a:ext cx="6244711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Whilst multi-image calibration methods are common practice, our single-image approach offers a lightweight, practical solution suitable for field deployment and real-time applications.</a:t>
            </a:r>
          </a:p>
        </p:txBody>
      </p:sp>
      <p:sp>
        <p:nvSpPr>
          <p:cNvPr id="136" name="Text 3"/>
          <p:cNvSpPr txBox="1"/>
          <p:nvPr/>
        </p:nvSpPr>
        <p:spPr>
          <a:xfrm>
            <a:off x="793789" y="5305662"/>
            <a:ext cx="6244711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This methodology significantly reduces computational overhead whilst maintaining calibration accuracy.</a:t>
            </a:r>
          </a:p>
        </p:txBody>
      </p:sp>
      <p:sp>
        <p:nvSpPr>
          <p:cNvPr id="137" name="Text 4"/>
          <p:cNvSpPr txBox="1"/>
          <p:nvPr/>
        </p:nvSpPr>
        <p:spPr>
          <a:xfrm>
            <a:off x="7599520" y="2997874"/>
            <a:ext cx="3498988" cy="41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Critical Impact Domains</a:t>
            </a:r>
          </a:p>
        </p:txBody>
      </p:sp>
      <p:sp>
        <p:nvSpPr>
          <p:cNvPr id="138" name="Text 5"/>
          <p:cNvSpPr txBox="1"/>
          <p:nvPr/>
        </p:nvSpPr>
        <p:spPr>
          <a:xfrm>
            <a:off x="7599520" y="3649979"/>
            <a:ext cx="6244710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Robotics:</a:t>
            </a:r>
            <a:r>
              <a:rPr b="0"/>
              <a:t> Precise movement tracking and spatial localisation</a:t>
            </a:r>
          </a:p>
        </p:txBody>
      </p:sp>
      <p:sp>
        <p:nvSpPr>
          <p:cNvPr id="139" name="Text 6"/>
          <p:cNvSpPr txBox="1"/>
          <p:nvPr/>
        </p:nvSpPr>
        <p:spPr>
          <a:xfrm>
            <a:off x="7599520" y="4455081"/>
            <a:ext cx="6244710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3D Reconstruction:</a:t>
            </a:r>
            <a:r>
              <a:rPr b="0"/>
              <a:t> Accurate geometric modelling and augmented reality</a:t>
            </a:r>
          </a:p>
        </p:txBody>
      </p:sp>
      <p:sp>
        <p:nvSpPr>
          <p:cNvPr id="140" name="Text 7"/>
          <p:cNvSpPr txBox="1"/>
          <p:nvPr/>
        </p:nvSpPr>
        <p:spPr>
          <a:xfrm>
            <a:off x="7599520" y="5260180"/>
            <a:ext cx="6244710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Manufacturing:</a:t>
            </a:r>
            <a:r>
              <a:rPr b="0"/>
              <a:t> Machine vision quality control and inspection</a:t>
            </a:r>
          </a:p>
        </p:txBody>
      </p:sp>
      <p:sp>
        <p:nvSpPr>
          <p:cNvPr id="141" name="Text 8"/>
          <p:cNvSpPr txBox="1"/>
          <p:nvPr/>
        </p:nvSpPr>
        <p:spPr>
          <a:xfrm>
            <a:off x="7599520" y="6065282"/>
            <a:ext cx="5775450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Autonomous Systems:</a:t>
            </a:r>
            <a:r>
              <a:rPr b="0"/>
              <a:t> Visual odometry and navigation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0"/>
          <p:cNvSpPr txBox="1"/>
          <p:nvPr/>
        </p:nvSpPr>
        <p:spPr>
          <a:xfrm>
            <a:off x="793790" y="1176575"/>
            <a:ext cx="4515843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Project Objectives</a:t>
            </a:r>
          </a:p>
        </p:txBody>
      </p:sp>
      <p:sp>
        <p:nvSpPr>
          <p:cNvPr id="144" name="Shape 1"/>
          <p:cNvSpPr/>
          <p:nvPr/>
        </p:nvSpPr>
        <p:spPr>
          <a:xfrm>
            <a:off x="793790" y="2338983"/>
            <a:ext cx="4196358" cy="2773799"/>
          </a:xfrm>
          <a:prstGeom prst="roundRect">
            <a:avLst>
              <a:gd name="adj" fmla="val 12266"/>
            </a:avLst>
          </a:prstGeom>
          <a:solidFill>
            <a:srgbClr val="626C3B"/>
          </a:solidFill>
          <a:ln w="7620">
            <a:solidFill>
              <a:srgbClr val="7B855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 2"/>
          <p:cNvSpPr txBox="1"/>
          <p:nvPr/>
        </p:nvSpPr>
        <p:spPr>
          <a:xfrm>
            <a:off x="1028223" y="2573416"/>
            <a:ext cx="251297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Automatic Detection</a:t>
            </a:r>
          </a:p>
        </p:txBody>
      </p:sp>
      <p:sp>
        <p:nvSpPr>
          <p:cNvPr id="146" name="Text 3"/>
          <p:cNvSpPr txBox="1"/>
          <p:nvPr/>
        </p:nvSpPr>
        <p:spPr>
          <a:xfrm>
            <a:off x="1028224" y="3063835"/>
            <a:ext cx="3727490" cy="140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Implement robust checkerboard corner detection algorithms capable of handling varying illumination conditions and image quality</a:t>
            </a:r>
          </a:p>
        </p:txBody>
      </p:sp>
      <p:sp>
        <p:nvSpPr>
          <p:cNvPr id="147" name="Shape 4"/>
          <p:cNvSpPr/>
          <p:nvPr/>
        </p:nvSpPr>
        <p:spPr>
          <a:xfrm>
            <a:off x="5216962" y="2338983"/>
            <a:ext cx="4196358" cy="2773799"/>
          </a:xfrm>
          <a:prstGeom prst="roundRect">
            <a:avLst>
              <a:gd name="adj" fmla="val 12266"/>
            </a:avLst>
          </a:prstGeom>
          <a:solidFill>
            <a:srgbClr val="83792E"/>
          </a:solidFill>
          <a:ln w="7620">
            <a:solidFill>
              <a:srgbClr val="9C924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Text 5"/>
          <p:cNvSpPr txBox="1"/>
          <p:nvPr/>
        </p:nvSpPr>
        <p:spPr>
          <a:xfrm>
            <a:off x="5451395" y="2573416"/>
            <a:ext cx="2699062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Parameter Estimation</a:t>
            </a:r>
          </a:p>
        </p:txBody>
      </p:sp>
      <p:sp>
        <p:nvSpPr>
          <p:cNvPr id="149" name="Text 6"/>
          <p:cNvSpPr txBox="1"/>
          <p:nvPr/>
        </p:nvSpPr>
        <p:spPr>
          <a:xfrm>
            <a:off x="5451395" y="3063835"/>
            <a:ext cx="3727491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Calculate intrinsic camera parameters including focal length, principal point coordinates, and lens characteristics</a:t>
            </a:r>
          </a:p>
        </p:txBody>
      </p:sp>
      <p:sp>
        <p:nvSpPr>
          <p:cNvPr id="150" name="Shape 7"/>
          <p:cNvSpPr/>
          <p:nvPr/>
        </p:nvSpPr>
        <p:spPr>
          <a:xfrm>
            <a:off x="9640133" y="2338983"/>
            <a:ext cx="4196359" cy="2773799"/>
          </a:xfrm>
          <a:prstGeom prst="roundRect">
            <a:avLst>
              <a:gd name="adj" fmla="val 12266"/>
            </a:avLst>
          </a:prstGeom>
          <a:solidFill>
            <a:srgbClr val="E8AF3B"/>
          </a:solidFill>
          <a:ln w="7620">
            <a:solidFill>
              <a:srgbClr val="CE95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Text 8"/>
          <p:cNvSpPr txBox="1"/>
          <p:nvPr/>
        </p:nvSpPr>
        <p:spPr>
          <a:xfrm>
            <a:off x="9874567" y="2573416"/>
            <a:ext cx="246631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Distortion Modelling</a:t>
            </a:r>
          </a:p>
        </p:txBody>
      </p:sp>
      <p:sp>
        <p:nvSpPr>
          <p:cNvPr id="152" name="Text 9"/>
          <p:cNvSpPr txBox="1"/>
          <p:nvPr/>
        </p:nvSpPr>
        <p:spPr>
          <a:xfrm>
            <a:off x="9874567" y="3063835"/>
            <a:ext cx="3727491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Apply polynomial-based radial distortion equations to accurately represent lens aberrations</a:t>
            </a:r>
          </a:p>
        </p:txBody>
      </p:sp>
      <p:sp>
        <p:nvSpPr>
          <p:cNvPr id="153" name="Shape 10"/>
          <p:cNvSpPr/>
          <p:nvPr/>
        </p:nvSpPr>
        <p:spPr>
          <a:xfrm>
            <a:off x="793790" y="5367932"/>
            <a:ext cx="6407945" cy="1685093"/>
          </a:xfrm>
          <a:prstGeom prst="roundRect">
            <a:avLst>
              <a:gd name="adj" fmla="val 20191"/>
            </a:avLst>
          </a:prstGeom>
          <a:solidFill>
            <a:srgbClr val="626C3B"/>
          </a:solidFill>
          <a:ln w="7620">
            <a:solidFill>
              <a:srgbClr val="7B855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 11"/>
          <p:cNvSpPr txBox="1"/>
          <p:nvPr/>
        </p:nvSpPr>
        <p:spPr>
          <a:xfrm>
            <a:off x="1028223" y="5602366"/>
            <a:ext cx="156550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Optimisation</a:t>
            </a:r>
          </a:p>
        </p:txBody>
      </p:sp>
      <p:sp>
        <p:nvSpPr>
          <p:cNvPr id="155" name="Text 12"/>
          <p:cNvSpPr txBox="1"/>
          <p:nvPr/>
        </p:nvSpPr>
        <p:spPr>
          <a:xfrm>
            <a:off x="1028223" y="6092785"/>
            <a:ext cx="5939078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Perform non-linear minimisation to refine parameters and reduce reprojection error to sub-pixel accuracy</a:t>
            </a:r>
          </a:p>
        </p:txBody>
      </p:sp>
      <p:sp>
        <p:nvSpPr>
          <p:cNvPr id="156" name="Shape 13"/>
          <p:cNvSpPr/>
          <p:nvPr/>
        </p:nvSpPr>
        <p:spPr>
          <a:xfrm>
            <a:off x="7428548" y="5367932"/>
            <a:ext cx="6408064" cy="1685093"/>
          </a:xfrm>
          <a:prstGeom prst="roundRect">
            <a:avLst>
              <a:gd name="adj" fmla="val 20191"/>
            </a:avLst>
          </a:prstGeom>
          <a:solidFill>
            <a:srgbClr val="83792E"/>
          </a:solidFill>
          <a:ln w="7620">
            <a:solidFill>
              <a:srgbClr val="9C924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Text 14"/>
          <p:cNvSpPr txBox="1"/>
          <p:nvPr/>
        </p:nvSpPr>
        <p:spPr>
          <a:xfrm>
            <a:off x="7662981" y="5602366"/>
            <a:ext cx="215567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Image Correction</a:t>
            </a:r>
          </a:p>
        </p:txBody>
      </p:sp>
      <p:sp>
        <p:nvSpPr>
          <p:cNvPr id="158" name="Text 15"/>
          <p:cNvSpPr txBox="1"/>
          <p:nvPr/>
        </p:nvSpPr>
        <p:spPr>
          <a:xfrm>
            <a:off x="7662981" y="6092785"/>
            <a:ext cx="593919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Generate undistorted output images and quantitatively evaluate residual errors for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 0"/>
          <p:cNvSpPr txBox="1"/>
          <p:nvPr/>
        </p:nvSpPr>
        <p:spPr>
          <a:xfrm>
            <a:off x="686275" y="539233"/>
            <a:ext cx="6853462" cy="59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800"/>
              </a:lnSpc>
              <a:defRPr sz="3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Calibration Pipeline Architecture</a:t>
            </a:r>
          </a:p>
        </p:txBody>
      </p:sp>
      <p:pic>
        <p:nvPicPr>
          <p:cNvPr id="16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6275" y="1544001"/>
            <a:ext cx="980362" cy="144339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 1"/>
          <p:cNvSpPr txBox="1"/>
          <p:nvPr/>
        </p:nvSpPr>
        <p:spPr>
          <a:xfrm>
            <a:off x="1862614" y="1739979"/>
            <a:ext cx="1836707" cy="29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Corner Detection</a:t>
            </a:r>
          </a:p>
        </p:txBody>
      </p:sp>
      <p:sp>
        <p:nvSpPr>
          <p:cNvPr id="163" name="Text 2"/>
          <p:cNvSpPr txBox="1"/>
          <p:nvPr/>
        </p:nvSpPr>
        <p:spPr>
          <a:xfrm>
            <a:off x="1862614" y="2163960"/>
            <a:ext cx="12081510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Identify checkerboard intersections using sub-pixel accuracy refinement, even under challenging lighting conditions and partial occlusions</a:t>
            </a:r>
          </a:p>
        </p:txBody>
      </p:sp>
      <p:pic>
        <p:nvPicPr>
          <p:cNvPr id="16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275" y="2987396"/>
            <a:ext cx="980362" cy="117645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 3"/>
          <p:cNvSpPr txBox="1"/>
          <p:nvPr/>
        </p:nvSpPr>
        <p:spPr>
          <a:xfrm>
            <a:off x="1862614" y="3183373"/>
            <a:ext cx="1796530" cy="29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Initial Calibration</a:t>
            </a:r>
          </a:p>
        </p:txBody>
      </p:sp>
      <p:sp>
        <p:nvSpPr>
          <p:cNvPr id="166" name="Text 4"/>
          <p:cNvSpPr txBox="1"/>
          <p:nvPr/>
        </p:nvSpPr>
        <p:spPr>
          <a:xfrm>
            <a:off x="1862614" y="3607356"/>
            <a:ext cx="8691613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Estimate intrinsic matrix (K) and preliminary distortion coefficients using homography-based techniques</a:t>
            </a:r>
          </a:p>
        </p:txBody>
      </p:sp>
      <p:pic>
        <p:nvPicPr>
          <p:cNvPr id="16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275" y="4163853"/>
            <a:ext cx="980362" cy="117645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 5"/>
          <p:cNvSpPr txBox="1"/>
          <p:nvPr/>
        </p:nvSpPr>
        <p:spPr>
          <a:xfrm>
            <a:off x="1862614" y="4359831"/>
            <a:ext cx="1943572" cy="29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RANSAC Filtering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1862614" y="4783811"/>
            <a:ext cx="9341713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Apply Random Sample Consensus to eliminate outlier corner detections and improve robustness against noise</a:t>
            </a:r>
          </a:p>
        </p:txBody>
      </p:sp>
      <p:pic>
        <p:nvPicPr>
          <p:cNvPr id="170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6275" y="5340310"/>
            <a:ext cx="980362" cy="117645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ext 7"/>
          <p:cNvSpPr txBox="1"/>
          <p:nvPr/>
        </p:nvSpPr>
        <p:spPr>
          <a:xfrm>
            <a:off x="1862613" y="5536286"/>
            <a:ext cx="2426880" cy="29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Non-linear Refinement</a:t>
            </a:r>
          </a:p>
        </p:txBody>
      </p:sp>
      <p:sp>
        <p:nvSpPr>
          <p:cNvPr id="172" name="Text 8"/>
          <p:cNvSpPr txBox="1"/>
          <p:nvPr/>
        </p:nvSpPr>
        <p:spPr>
          <a:xfrm>
            <a:off x="1862614" y="5960269"/>
            <a:ext cx="8334611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Utilise least-squares optimisation to iteratively refine all parameters and minimise reprojection error</a:t>
            </a:r>
          </a:p>
        </p:txBody>
      </p:sp>
      <p:pic>
        <p:nvPicPr>
          <p:cNvPr id="173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6275" y="6516767"/>
            <a:ext cx="980362" cy="1176458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 9"/>
          <p:cNvSpPr txBox="1"/>
          <p:nvPr/>
        </p:nvSpPr>
        <p:spPr>
          <a:xfrm>
            <a:off x="1862614" y="6712743"/>
            <a:ext cx="1300262" cy="29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Undistortion</a:t>
            </a:r>
          </a:p>
        </p:txBody>
      </p:sp>
      <p:sp>
        <p:nvSpPr>
          <p:cNvPr id="175" name="Text 10"/>
          <p:cNvSpPr txBox="1"/>
          <p:nvPr/>
        </p:nvSpPr>
        <p:spPr>
          <a:xfrm>
            <a:off x="1862614" y="7136724"/>
            <a:ext cx="8399258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Apply corrected parameters to reconstruct true image geometry and generate final calibrated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0"/>
          <p:cNvSpPr txBox="1"/>
          <p:nvPr/>
        </p:nvSpPr>
        <p:spPr>
          <a:xfrm>
            <a:off x="691158" y="681870"/>
            <a:ext cx="8005763" cy="598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800"/>
              </a:lnSpc>
              <a:defRPr sz="3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Radial Distortion Mathematical Model</a:t>
            </a:r>
          </a:p>
        </p:txBody>
      </p:sp>
      <p:sp>
        <p:nvSpPr>
          <p:cNvPr id="178" name="Text 1"/>
          <p:cNvSpPr txBox="1"/>
          <p:nvPr/>
        </p:nvSpPr>
        <p:spPr>
          <a:xfrm>
            <a:off x="691157" y="1693902"/>
            <a:ext cx="13248086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distortion transformation is modelled using a polynomial expansion that relates distorted pixel coordinates to their undistorted counterparts:</a:t>
            </a:r>
          </a:p>
        </p:txBody>
      </p:sp>
      <p:sp>
        <p:nvSpPr>
          <p:cNvPr id="179" name="Shape 2"/>
          <p:cNvSpPr/>
          <p:nvPr/>
        </p:nvSpPr>
        <p:spPr>
          <a:xfrm>
            <a:off x="691158" y="2548057"/>
            <a:ext cx="13248085" cy="2156104"/>
          </a:xfrm>
          <a:prstGeom prst="roundRect">
            <a:avLst>
              <a:gd name="adj" fmla="val 13739"/>
            </a:avLst>
          </a:prstGeom>
          <a:solidFill>
            <a:srgbClr val="DFE4C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8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563" y="2842973"/>
            <a:ext cx="246818" cy="197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2785" y="2819518"/>
            <a:ext cx="12409053" cy="34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2785" y="3414831"/>
            <a:ext cx="12409053" cy="34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2785" y="4010143"/>
            <a:ext cx="12409053" cy="34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 6"/>
          <p:cNvSpPr txBox="1"/>
          <p:nvPr/>
        </p:nvSpPr>
        <p:spPr>
          <a:xfrm>
            <a:off x="691157" y="5123736"/>
            <a:ext cx="2821311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Parameter Definitions</a:t>
            </a:r>
          </a:p>
        </p:txBody>
      </p:sp>
      <p:sp>
        <p:nvSpPr>
          <p:cNvPr id="185" name="Text 7"/>
          <p:cNvSpPr txBox="1"/>
          <p:nvPr/>
        </p:nvSpPr>
        <p:spPr>
          <a:xfrm>
            <a:off x="691158" y="5691425"/>
            <a:ext cx="6383179" cy="287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400"/>
              </a:lnSpc>
              <a:buSzPct val="100000"/>
              <a:buChar char="•"/>
              <a:defRPr b="1"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(xd, yd):</a:t>
            </a:r>
            <a:r>
              <a:rPr b="0"/>
              <a:t> Distorted pixel coordinates as observed in the captured image</a:t>
            </a:r>
          </a:p>
        </p:txBody>
      </p:sp>
      <p:sp>
        <p:nvSpPr>
          <p:cNvPr id="186" name="Text 8"/>
          <p:cNvSpPr txBox="1"/>
          <p:nvPr/>
        </p:nvSpPr>
        <p:spPr>
          <a:xfrm>
            <a:off x="691158" y="6392466"/>
            <a:ext cx="5936283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400"/>
              </a:lnSpc>
              <a:buSzPct val="100000"/>
              <a:buChar char="•"/>
              <a:defRPr b="1"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(xu, yu):</a:t>
            </a:r>
            <a:r>
              <a:rPr b="0"/>
              <a:t> True undistorted coordinates in the ideal projection plane</a:t>
            </a:r>
          </a:p>
        </p:txBody>
      </p:sp>
      <p:sp>
        <p:nvSpPr>
          <p:cNvPr id="187" name="Text 9"/>
          <p:cNvSpPr txBox="1"/>
          <p:nvPr/>
        </p:nvSpPr>
        <p:spPr>
          <a:xfrm>
            <a:off x="691158" y="6777514"/>
            <a:ext cx="5141541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400"/>
              </a:lnSpc>
              <a:buSzPct val="100000"/>
              <a:buChar char="•"/>
              <a:defRPr b="1"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r:</a:t>
            </a:r>
            <a:r>
              <a:rPr b="0"/>
              <a:t> Radial distance from the principal point (optical centre)</a:t>
            </a:r>
          </a:p>
        </p:txBody>
      </p:sp>
      <p:sp>
        <p:nvSpPr>
          <p:cNvPr id="188" name="Text 10"/>
          <p:cNvSpPr txBox="1"/>
          <p:nvPr/>
        </p:nvSpPr>
        <p:spPr>
          <a:xfrm>
            <a:off x="691158" y="7162562"/>
            <a:ext cx="5466823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400"/>
              </a:lnSpc>
              <a:buSzPct val="100000"/>
              <a:buChar char="•"/>
              <a:defRPr b="1"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k₁, k₂:</a:t>
            </a:r>
            <a:r>
              <a:rPr b="0"/>
              <a:t> Radial distortion coefficients (second and fourth order)</a:t>
            </a:r>
          </a:p>
        </p:txBody>
      </p:sp>
      <p:sp>
        <p:nvSpPr>
          <p:cNvPr id="189" name="Text 11"/>
          <p:cNvSpPr txBox="1"/>
          <p:nvPr/>
        </p:nvSpPr>
        <p:spPr>
          <a:xfrm>
            <a:off x="7563683" y="5123736"/>
            <a:ext cx="2691520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sz="23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Mathematical Insight</a:t>
            </a:r>
          </a:p>
        </p:txBody>
      </p:sp>
      <p:sp>
        <p:nvSpPr>
          <p:cNvPr id="190" name="Text 12"/>
          <p:cNvSpPr txBox="1"/>
          <p:nvPr/>
        </p:nvSpPr>
        <p:spPr>
          <a:xfrm>
            <a:off x="7563683" y="5691425"/>
            <a:ext cx="6383180" cy="897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This polynomial formulation effectively captures lens aberrations, enabling precise geometric rectification by mathematically "straightening" curved image lines back to their true linear form.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 0"/>
          <p:cNvSpPr txBox="1"/>
          <p:nvPr/>
        </p:nvSpPr>
        <p:spPr>
          <a:xfrm>
            <a:off x="793790" y="1398031"/>
            <a:ext cx="7280375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Robust Optimisation Strategy</a:t>
            </a:r>
          </a:p>
        </p:txBody>
      </p:sp>
      <p:sp>
        <p:nvSpPr>
          <p:cNvPr id="193" name="Shape 1"/>
          <p:cNvSpPr/>
          <p:nvPr/>
        </p:nvSpPr>
        <p:spPr>
          <a:xfrm>
            <a:off x="793790" y="2560439"/>
            <a:ext cx="4196358" cy="4271129"/>
          </a:xfrm>
          <a:prstGeom prst="roundRect">
            <a:avLst>
              <a:gd name="adj" fmla="val 3486"/>
            </a:avLst>
          </a:prstGeom>
          <a:solidFill>
            <a:srgbClr val="F6EBD4"/>
          </a:solidFill>
          <a:ln w="30480">
            <a:solidFill>
              <a:srgbClr val="626C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hape 2"/>
          <p:cNvSpPr/>
          <p:nvPr/>
        </p:nvSpPr>
        <p:spPr>
          <a:xfrm>
            <a:off x="763309" y="2560439"/>
            <a:ext cx="121922" cy="4271129"/>
          </a:xfrm>
          <a:prstGeom prst="roundRect">
            <a:avLst>
              <a:gd name="adj" fmla="val 50000"/>
            </a:avLst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Text 3"/>
          <p:cNvSpPr txBox="1"/>
          <p:nvPr/>
        </p:nvSpPr>
        <p:spPr>
          <a:xfrm>
            <a:off x="1142523" y="2817733"/>
            <a:ext cx="332007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RANSAC Outlier Rejection</a:t>
            </a:r>
          </a:p>
        </p:txBody>
      </p:sp>
      <p:sp>
        <p:nvSpPr>
          <p:cNvPr id="196" name="Text 4"/>
          <p:cNvSpPr txBox="1"/>
          <p:nvPr/>
        </p:nvSpPr>
        <p:spPr>
          <a:xfrm>
            <a:off x="1142523" y="3308151"/>
            <a:ext cx="3590332" cy="246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Random Sample Consensus iteratively selects minimal subsets of corner points, estimating parameters and identifying inliers based on reprojection error thresholds. This ensures robustness against noisy detections and partial occlusions.</a:t>
            </a:r>
          </a:p>
        </p:txBody>
      </p:sp>
      <p:sp>
        <p:nvSpPr>
          <p:cNvPr id="197" name="Shape 5"/>
          <p:cNvSpPr/>
          <p:nvPr/>
        </p:nvSpPr>
        <p:spPr>
          <a:xfrm>
            <a:off x="5216962" y="2560439"/>
            <a:ext cx="4196358" cy="4271129"/>
          </a:xfrm>
          <a:prstGeom prst="roundRect">
            <a:avLst>
              <a:gd name="adj" fmla="val 3486"/>
            </a:avLst>
          </a:prstGeom>
          <a:solidFill>
            <a:srgbClr val="F6EBD4"/>
          </a:solidFill>
          <a:ln w="30480">
            <a:solidFill>
              <a:srgbClr val="83792E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6"/>
          <p:cNvSpPr/>
          <p:nvPr/>
        </p:nvSpPr>
        <p:spPr>
          <a:xfrm>
            <a:off x="5186481" y="2560439"/>
            <a:ext cx="121921" cy="4271129"/>
          </a:xfrm>
          <a:prstGeom prst="roundRect">
            <a:avLst>
              <a:gd name="adj" fmla="val 50000"/>
            </a:avLst>
          </a:pr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Text 7"/>
          <p:cNvSpPr txBox="1"/>
          <p:nvPr/>
        </p:nvSpPr>
        <p:spPr>
          <a:xfrm>
            <a:off x="5565695" y="2817733"/>
            <a:ext cx="318105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Non-linear Least Squares</a:t>
            </a:r>
          </a:p>
        </p:txBody>
      </p:sp>
      <p:sp>
        <p:nvSpPr>
          <p:cNvPr id="200" name="Text 8"/>
          <p:cNvSpPr txBox="1"/>
          <p:nvPr/>
        </p:nvSpPr>
        <p:spPr>
          <a:xfrm>
            <a:off x="5565695" y="3308151"/>
            <a:ext cx="3590331" cy="246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Following RANSAC filtering, remaining inliers undergo refinement through Levenberg-Marquardt optimisation. This minimises reprojection error—the Euclidean distance between detected and predicted corner positions.</a:t>
            </a:r>
          </a:p>
        </p:txBody>
      </p:sp>
      <p:sp>
        <p:nvSpPr>
          <p:cNvPr id="201" name="Shape 9"/>
          <p:cNvSpPr/>
          <p:nvPr/>
        </p:nvSpPr>
        <p:spPr>
          <a:xfrm>
            <a:off x="9640133" y="2560439"/>
            <a:ext cx="4196359" cy="4271129"/>
          </a:xfrm>
          <a:prstGeom prst="roundRect">
            <a:avLst>
              <a:gd name="adj" fmla="val 3486"/>
            </a:avLst>
          </a:prstGeom>
          <a:solidFill>
            <a:srgbClr val="F6EBD4"/>
          </a:solidFill>
          <a:ln w="30480">
            <a:solidFill>
              <a:srgbClr val="E8A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Shape 10"/>
          <p:cNvSpPr/>
          <p:nvPr/>
        </p:nvSpPr>
        <p:spPr>
          <a:xfrm>
            <a:off x="9609652" y="2560439"/>
            <a:ext cx="121921" cy="4271129"/>
          </a:xfrm>
          <a:prstGeom prst="roundRect">
            <a:avLst>
              <a:gd name="adj" fmla="val 50000"/>
            </a:avLst>
          </a:pr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Text 11"/>
          <p:cNvSpPr txBox="1"/>
          <p:nvPr/>
        </p:nvSpPr>
        <p:spPr>
          <a:xfrm>
            <a:off x="9988867" y="2817733"/>
            <a:ext cx="265267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Convergence Criteria</a:t>
            </a:r>
          </a:p>
        </p:txBody>
      </p:sp>
      <p:sp>
        <p:nvSpPr>
          <p:cNvPr id="204" name="Text 12"/>
          <p:cNvSpPr txBox="1"/>
          <p:nvPr/>
        </p:nvSpPr>
        <p:spPr>
          <a:xfrm>
            <a:off x="9988867" y="3308151"/>
            <a:ext cx="3590331" cy="2467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optimisation iterates until parameter changes fall below predefined thresholds or maximum iterations are reached. This guarantees stable convergence whilst preventing overfitting to noise artefacts.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0"/>
          <p:cNvSpPr txBox="1"/>
          <p:nvPr/>
        </p:nvSpPr>
        <p:spPr>
          <a:xfrm>
            <a:off x="793790" y="768190"/>
            <a:ext cx="7674372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Evaluation Metrics &amp; Validation</a:t>
            </a:r>
          </a:p>
        </p:txBody>
      </p:sp>
      <p:sp>
        <p:nvSpPr>
          <p:cNvPr id="207" name="Text 1"/>
          <p:cNvSpPr txBox="1"/>
          <p:nvPr/>
        </p:nvSpPr>
        <p:spPr>
          <a:xfrm>
            <a:off x="2057854" y="2043945"/>
            <a:ext cx="1630487" cy="7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800"/>
              </a:lnSpc>
              <a:defRPr sz="5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&lt;1px</a:t>
            </a:r>
          </a:p>
        </p:txBody>
      </p:sp>
      <p:sp>
        <p:nvSpPr>
          <p:cNvPr id="208" name="Text 2"/>
          <p:cNvSpPr txBox="1"/>
          <p:nvPr/>
        </p:nvSpPr>
        <p:spPr>
          <a:xfrm>
            <a:off x="1344858" y="3075741"/>
            <a:ext cx="305636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Mean Reprojection Error</a:t>
            </a:r>
          </a:p>
        </p:txBody>
      </p:sp>
      <p:sp>
        <p:nvSpPr>
          <p:cNvPr id="209" name="Text 3"/>
          <p:cNvSpPr txBox="1"/>
          <p:nvPr/>
        </p:nvSpPr>
        <p:spPr>
          <a:xfrm>
            <a:off x="793789" y="3566159"/>
            <a:ext cx="4158617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Average pixel error between observed corners and model predictions—target: sub-pixel accuracy</a:t>
            </a:r>
          </a:p>
        </p:txBody>
      </p:sp>
      <p:sp>
        <p:nvSpPr>
          <p:cNvPr id="210" name="Text 4"/>
          <p:cNvSpPr txBox="1"/>
          <p:nvPr/>
        </p:nvSpPr>
        <p:spPr>
          <a:xfrm>
            <a:off x="6571710" y="2043945"/>
            <a:ext cx="1486980" cy="7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800"/>
              </a:lnSpc>
              <a:defRPr sz="5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95%</a:t>
            </a:r>
          </a:p>
        </p:txBody>
      </p:sp>
      <p:sp>
        <p:nvSpPr>
          <p:cNvPr id="211" name="Text 5"/>
          <p:cNvSpPr txBox="1"/>
          <p:nvPr/>
        </p:nvSpPr>
        <p:spPr>
          <a:xfrm>
            <a:off x="6641054" y="3075741"/>
            <a:ext cx="1348173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Inlier Ratio</a:t>
            </a:r>
          </a:p>
        </p:txBody>
      </p:sp>
      <p:sp>
        <p:nvSpPr>
          <p:cNvPr id="212" name="Text 6"/>
          <p:cNvSpPr txBox="1"/>
          <p:nvPr/>
        </p:nvSpPr>
        <p:spPr>
          <a:xfrm>
            <a:off x="5235892" y="3566159"/>
            <a:ext cx="415861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Percentage of valid detected corners retained after RANSAC filtering process</a:t>
            </a:r>
          </a:p>
        </p:txBody>
      </p:sp>
      <p:sp>
        <p:nvSpPr>
          <p:cNvPr id="213" name="Text 7"/>
          <p:cNvSpPr txBox="1"/>
          <p:nvPr/>
        </p:nvSpPr>
        <p:spPr>
          <a:xfrm>
            <a:off x="11546121" y="2043945"/>
            <a:ext cx="422363" cy="7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800"/>
              </a:lnSpc>
              <a:defRPr sz="5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4" name="Text 8"/>
          <p:cNvSpPr txBox="1"/>
          <p:nvPr/>
        </p:nvSpPr>
        <p:spPr>
          <a:xfrm>
            <a:off x="10834589" y="3075741"/>
            <a:ext cx="184530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Output Images</a:t>
            </a:r>
          </a:p>
        </p:txBody>
      </p:sp>
      <p:sp>
        <p:nvSpPr>
          <p:cNvPr id="215" name="Text 9"/>
          <p:cNvSpPr txBox="1"/>
          <p:nvPr/>
        </p:nvSpPr>
        <p:spPr>
          <a:xfrm>
            <a:off x="9677995" y="3566159"/>
            <a:ext cx="415861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Comprehensive visualisation suite for qualitative assessment</a:t>
            </a:r>
          </a:p>
        </p:txBody>
      </p:sp>
      <p:sp>
        <p:nvSpPr>
          <p:cNvPr id="216" name="Text 10"/>
          <p:cNvSpPr txBox="1"/>
          <p:nvPr/>
        </p:nvSpPr>
        <p:spPr>
          <a:xfrm>
            <a:off x="793790" y="4995028"/>
            <a:ext cx="3163789" cy="41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Visualisation Scheme</a:t>
            </a:r>
          </a:p>
        </p:txBody>
      </p:sp>
      <p:sp>
        <p:nvSpPr>
          <p:cNvPr id="217" name="Text 11"/>
          <p:cNvSpPr txBox="1"/>
          <p:nvPr/>
        </p:nvSpPr>
        <p:spPr>
          <a:xfrm>
            <a:off x="793789" y="5964554"/>
            <a:ext cx="1715233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83792E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● Green Markers</a:t>
            </a:r>
          </a:p>
        </p:txBody>
      </p:sp>
      <p:sp>
        <p:nvSpPr>
          <p:cNvPr id="218" name="Text 12"/>
          <p:cNvSpPr txBox="1"/>
          <p:nvPr/>
        </p:nvSpPr>
        <p:spPr>
          <a:xfrm>
            <a:off x="793789" y="6531530"/>
            <a:ext cx="3933351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Inlier corner points successfully fitted by the model</a:t>
            </a:r>
          </a:p>
        </p:txBody>
      </p:sp>
      <p:sp>
        <p:nvSpPr>
          <p:cNvPr id="219" name="Text 13"/>
          <p:cNvSpPr txBox="1"/>
          <p:nvPr/>
        </p:nvSpPr>
        <p:spPr>
          <a:xfrm>
            <a:off x="5288160" y="5964554"/>
            <a:ext cx="1499122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CC914D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● Red Markers</a:t>
            </a:r>
          </a:p>
        </p:txBody>
      </p:sp>
      <p:sp>
        <p:nvSpPr>
          <p:cNvPr id="220" name="Text 14"/>
          <p:cNvSpPr txBox="1"/>
          <p:nvPr/>
        </p:nvSpPr>
        <p:spPr>
          <a:xfrm>
            <a:off x="5288160" y="6531530"/>
            <a:ext cx="3933350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Outlier detections rejected by RANSAC algorithm</a:t>
            </a:r>
          </a:p>
        </p:txBody>
      </p:sp>
      <p:sp>
        <p:nvSpPr>
          <p:cNvPr id="221" name="Text 15"/>
          <p:cNvSpPr txBox="1"/>
          <p:nvPr/>
        </p:nvSpPr>
        <p:spPr>
          <a:xfrm>
            <a:off x="9782532" y="5964554"/>
            <a:ext cx="1294818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626C3B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● Blue Lines</a:t>
            </a:r>
          </a:p>
        </p:txBody>
      </p:sp>
      <p:sp>
        <p:nvSpPr>
          <p:cNvPr id="222" name="Text 16"/>
          <p:cNvSpPr txBox="1"/>
          <p:nvPr/>
        </p:nvSpPr>
        <p:spPr>
          <a:xfrm>
            <a:off x="9782532" y="6531530"/>
            <a:ext cx="4069200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Projection residual vectors showing error magnitude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0"/>
          <p:cNvSpPr txBox="1"/>
          <p:nvPr/>
        </p:nvSpPr>
        <p:spPr>
          <a:xfrm>
            <a:off x="725566" y="570904"/>
            <a:ext cx="7240787" cy="634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100"/>
              </a:lnSpc>
              <a:defRPr sz="40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Results &amp; Performance Analysis</a:t>
            </a:r>
          </a:p>
        </p:txBody>
      </p:sp>
      <p:sp>
        <p:nvSpPr>
          <p:cNvPr id="225" name="Shape 1"/>
          <p:cNvSpPr/>
          <p:nvPr/>
        </p:nvSpPr>
        <p:spPr>
          <a:xfrm>
            <a:off x="725567" y="1944172"/>
            <a:ext cx="6485931" cy="2315767"/>
          </a:xfrm>
          <a:prstGeom prst="roundRect">
            <a:avLst>
              <a:gd name="adj" fmla="val 4738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hape 2"/>
          <p:cNvSpPr/>
          <p:nvPr/>
        </p:nvSpPr>
        <p:spPr>
          <a:xfrm>
            <a:off x="725567" y="1921311"/>
            <a:ext cx="6485931" cy="91441"/>
          </a:xfrm>
          <a:prstGeom prst="roundRect">
            <a:avLst>
              <a:gd name="adj" fmla="val 50000"/>
            </a:avLst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hape 3"/>
          <p:cNvSpPr/>
          <p:nvPr/>
        </p:nvSpPr>
        <p:spPr>
          <a:xfrm>
            <a:off x="3657539" y="1633298"/>
            <a:ext cx="621864" cy="621864"/>
          </a:xfrm>
          <a:prstGeom prst="roundRect">
            <a:avLst>
              <a:gd name="adj" fmla="val 50000"/>
            </a:avLst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Text 4"/>
          <p:cNvSpPr txBox="1"/>
          <p:nvPr/>
        </p:nvSpPr>
        <p:spPr>
          <a:xfrm>
            <a:off x="3882211" y="1725295"/>
            <a:ext cx="146900" cy="37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9" name="Text 5"/>
          <p:cNvSpPr txBox="1"/>
          <p:nvPr/>
        </p:nvSpPr>
        <p:spPr>
          <a:xfrm>
            <a:off x="955714" y="2462451"/>
            <a:ext cx="285023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Corner Detection Results</a:t>
            </a:r>
          </a:p>
        </p:txBody>
      </p:sp>
      <p:sp>
        <p:nvSpPr>
          <p:cNvPr id="230" name="Text 6"/>
          <p:cNvSpPr txBox="1"/>
          <p:nvPr/>
        </p:nvSpPr>
        <p:spPr>
          <a:xfrm>
            <a:off x="955714" y="2910720"/>
            <a:ext cx="6025636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Demonstrates automatic identification of checkerboard intersections with sub-pixel refinement accuracy</a:t>
            </a:r>
          </a:p>
        </p:txBody>
      </p:sp>
      <p:sp>
        <p:nvSpPr>
          <p:cNvPr id="231" name="Text 7"/>
          <p:cNvSpPr txBox="1"/>
          <p:nvPr/>
        </p:nvSpPr>
        <p:spPr>
          <a:xfrm>
            <a:off x="955714" y="3698199"/>
            <a:ext cx="2859387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i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Output: 1_detected_corners.jpg</a:t>
            </a:r>
          </a:p>
        </p:txBody>
      </p:sp>
      <p:sp>
        <p:nvSpPr>
          <p:cNvPr id="232" name="Shape 8"/>
          <p:cNvSpPr/>
          <p:nvPr/>
        </p:nvSpPr>
        <p:spPr>
          <a:xfrm>
            <a:off x="7418784" y="1944172"/>
            <a:ext cx="6486050" cy="2315767"/>
          </a:xfrm>
          <a:prstGeom prst="roundRect">
            <a:avLst>
              <a:gd name="adj" fmla="val 4738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Shape 9"/>
          <p:cNvSpPr/>
          <p:nvPr/>
        </p:nvSpPr>
        <p:spPr>
          <a:xfrm>
            <a:off x="7418784" y="1921311"/>
            <a:ext cx="6486050" cy="91441"/>
          </a:xfrm>
          <a:prstGeom prst="roundRect">
            <a:avLst>
              <a:gd name="adj" fmla="val 50000"/>
            </a:avLst>
          </a:pr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hape 10"/>
          <p:cNvSpPr/>
          <p:nvPr/>
        </p:nvSpPr>
        <p:spPr>
          <a:xfrm>
            <a:off x="10350876" y="1633298"/>
            <a:ext cx="621864" cy="621864"/>
          </a:xfrm>
          <a:prstGeom prst="roundRect">
            <a:avLst>
              <a:gd name="adj" fmla="val 50000"/>
            </a:avLst>
          </a:pr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Text 11"/>
          <p:cNvSpPr txBox="1"/>
          <p:nvPr/>
        </p:nvSpPr>
        <p:spPr>
          <a:xfrm>
            <a:off x="10588359" y="1725295"/>
            <a:ext cx="146900" cy="37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6" name="Text 12"/>
          <p:cNvSpPr txBox="1"/>
          <p:nvPr/>
        </p:nvSpPr>
        <p:spPr>
          <a:xfrm>
            <a:off x="7648932" y="2462451"/>
            <a:ext cx="287863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Reprojection Comparison</a:t>
            </a:r>
          </a:p>
        </p:txBody>
      </p:sp>
      <p:sp>
        <p:nvSpPr>
          <p:cNvPr id="237" name="Text 13"/>
          <p:cNvSpPr txBox="1"/>
          <p:nvPr/>
        </p:nvSpPr>
        <p:spPr>
          <a:xfrm>
            <a:off x="7648932" y="2910720"/>
            <a:ext cx="6025754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Visualises alignment between detected corners and model predictions, highlighting calibration quality</a:t>
            </a:r>
          </a:p>
        </p:txBody>
      </p:sp>
      <p:sp>
        <p:nvSpPr>
          <p:cNvPr id="238" name="Text 14"/>
          <p:cNvSpPr txBox="1"/>
          <p:nvPr/>
        </p:nvSpPr>
        <p:spPr>
          <a:xfrm>
            <a:off x="7648932" y="3698199"/>
            <a:ext cx="2350989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i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Output: 2_reprojection.jpg</a:t>
            </a:r>
          </a:p>
        </p:txBody>
      </p:sp>
      <p:sp>
        <p:nvSpPr>
          <p:cNvPr id="239" name="Shape 15"/>
          <p:cNvSpPr/>
          <p:nvPr/>
        </p:nvSpPr>
        <p:spPr>
          <a:xfrm>
            <a:off x="725567" y="4778097"/>
            <a:ext cx="6485931" cy="2315767"/>
          </a:xfrm>
          <a:prstGeom prst="roundRect">
            <a:avLst>
              <a:gd name="adj" fmla="val 4738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Shape 16"/>
          <p:cNvSpPr/>
          <p:nvPr/>
        </p:nvSpPr>
        <p:spPr>
          <a:xfrm>
            <a:off x="725567" y="4755236"/>
            <a:ext cx="6485931" cy="91441"/>
          </a:xfrm>
          <a:prstGeom prst="roundRect">
            <a:avLst>
              <a:gd name="adj" fmla="val 50000"/>
            </a:avLst>
          </a:pr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17"/>
          <p:cNvSpPr/>
          <p:nvPr/>
        </p:nvSpPr>
        <p:spPr>
          <a:xfrm>
            <a:off x="3657539" y="4467225"/>
            <a:ext cx="621864" cy="621864"/>
          </a:xfrm>
          <a:prstGeom prst="roundRect">
            <a:avLst>
              <a:gd name="adj" fmla="val 50000"/>
            </a:avLst>
          </a:pr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Text 18"/>
          <p:cNvSpPr txBox="1"/>
          <p:nvPr/>
        </p:nvSpPr>
        <p:spPr>
          <a:xfrm>
            <a:off x="3882211" y="4592929"/>
            <a:ext cx="146900" cy="37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43" name="Text 19"/>
          <p:cNvSpPr txBox="1"/>
          <p:nvPr/>
        </p:nvSpPr>
        <p:spPr>
          <a:xfrm>
            <a:off x="955714" y="5296375"/>
            <a:ext cx="2088110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Undistorted Image</a:t>
            </a:r>
          </a:p>
        </p:txBody>
      </p:sp>
      <p:sp>
        <p:nvSpPr>
          <p:cNvPr id="244" name="Text 20"/>
          <p:cNvSpPr txBox="1"/>
          <p:nvPr/>
        </p:nvSpPr>
        <p:spPr>
          <a:xfrm>
            <a:off x="955714" y="5744647"/>
            <a:ext cx="6025636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Final geometrically corrected output with straight lines and proper grid alignment restored</a:t>
            </a:r>
          </a:p>
        </p:txBody>
      </p:sp>
      <p:sp>
        <p:nvSpPr>
          <p:cNvPr id="245" name="Text 21"/>
          <p:cNvSpPr txBox="1"/>
          <p:nvPr/>
        </p:nvSpPr>
        <p:spPr>
          <a:xfrm>
            <a:off x="955714" y="6532126"/>
            <a:ext cx="2294633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i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Output: 3_undistorted.jpg</a:t>
            </a:r>
          </a:p>
        </p:txBody>
      </p:sp>
      <p:sp>
        <p:nvSpPr>
          <p:cNvPr id="246" name="Shape 22"/>
          <p:cNvSpPr/>
          <p:nvPr/>
        </p:nvSpPr>
        <p:spPr>
          <a:xfrm>
            <a:off x="7418784" y="4778097"/>
            <a:ext cx="6486050" cy="2315767"/>
          </a:xfrm>
          <a:prstGeom prst="roundRect">
            <a:avLst>
              <a:gd name="adj" fmla="val 4738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23"/>
          <p:cNvSpPr/>
          <p:nvPr/>
        </p:nvSpPr>
        <p:spPr>
          <a:xfrm>
            <a:off x="7418784" y="4755236"/>
            <a:ext cx="6486050" cy="91441"/>
          </a:xfrm>
          <a:prstGeom prst="roundRect">
            <a:avLst>
              <a:gd name="adj" fmla="val 50000"/>
            </a:avLst>
          </a:prstGeom>
          <a:solidFill>
            <a:srgbClr val="CC9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hape 24"/>
          <p:cNvSpPr/>
          <p:nvPr/>
        </p:nvSpPr>
        <p:spPr>
          <a:xfrm>
            <a:off x="10350876" y="4467225"/>
            <a:ext cx="621864" cy="621864"/>
          </a:xfrm>
          <a:prstGeom prst="roundRect">
            <a:avLst>
              <a:gd name="adj" fmla="val 50000"/>
            </a:avLst>
          </a:prstGeom>
          <a:solidFill>
            <a:srgbClr val="CC9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Text 25"/>
          <p:cNvSpPr txBox="1"/>
          <p:nvPr/>
        </p:nvSpPr>
        <p:spPr>
          <a:xfrm>
            <a:off x="10588359" y="4592929"/>
            <a:ext cx="146900" cy="370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0" name="Text 26"/>
          <p:cNvSpPr txBox="1"/>
          <p:nvPr/>
        </p:nvSpPr>
        <p:spPr>
          <a:xfrm>
            <a:off x="7648932" y="5296375"/>
            <a:ext cx="2087985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Combined Results</a:t>
            </a:r>
          </a:p>
        </p:txBody>
      </p:sp>
      <p:sp>
        <p:nvSpPr>
          <p:cNvPr id="251" name="Text 27"/>
          <p:cNvSpPr txBox="1"/>
          <p:nvPr/>
        </p:nvSpPr>
        <p:spPr>
          <a:xfrm>
            <a:off x="7648932" y="5744647"/>
            <a:ext cx="6025754" cy="641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Comprehensive side-by-side comparison showing complete calibration pipeline effectiveness</a:t>
            </a:r>
          </a:p>
        </p:txBody>
      </p:sp>
      <p:sp>
        <p:nvSpPr>
          <p:cNvPr id="252" name="Text 28"/>
          <p:cNvSpPr txBox="1"/>
          <p:nvPr/>
        </p:nvSpPr>
        <p:spPr>
          <a:xfrm>
            <a:off x="7648932" y="6532126"/>
            <a:ext cx="2881809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i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Output: 4_combined_results.jpg</a:t>
            </a:r>
          </a:p>
        </p:txBody>
      </p:sp>
      <p:sp>
        <p:nvSpPr>
          <p:cNvPr id="253" name="Text 29"/>
          <p:cNvSpPr txBox="1"/>
          <p:nvPr/>
        </p:nvSpPr>
        <p:spPr>
          <a:xfrm>
            <a:off x="725566" y="7326986"/>
            <a:ext cx="12244290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algorithm successfully recovers straight line geometry and achieves sub-pixel reprojection accuracy across diverse input conditions.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