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1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8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7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6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5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4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2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731520" y="110489"/>
            <a:ext cx="13167361" cy="180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731520" y="1920239"/>
            <a:ext cx="13167361" cy="63093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7071359" y="7408545"/>
            <a:ext cx="3413761" cy="43815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Helvet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1"/>
          <p:cNvSpPr txBox="1"/>
          <p:nvPr/>
        </p:nvSpPr>
        <p:spPr>
          <a:xfrm>
            <a:off x="793790" y="2688550"/>
            <a:ext cx="13042821" cy="27974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11100"/>
              </a:lnSpc>
              <a:defRPr sz="89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Deep Learning Transliteration Model</a:t>
            </a:r>
          </a:p>
        </p:txBody>
      </p:sp>
      <p:sp>
        <p:nvSpPr>
          <p:cNvPr id="111" name="Text 2"/>
          <p:cNvSpPr txBox="1"/>
          <p:nvPr/>
        </p:nvSpPr>
        <p:spPr>
          <a:xfrm>
            <a:off x="793790" y="5864066"/>
            <a:ext cx="13042821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A sophisticated sequence-to-sequence architecture built with PyTorch, designed for multilingual transliteration with attention mechanisms and beam search decoding.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 0"/>
          <p:cNvSpPr txBox="1"/>
          <p:nvPr/>
        </p:nvSpPr>
        <p:spPr>
          <a:xfrm>
            <a:off x="739734" y="581977"/>
            <a:ext cx="6841041" cy="6480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200"/>
              </a:lnSpc>
              <a:defRPr sz="41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System Complexity Summary</a:t>
            </a:r>
          </a:p>
        </p:txBody>
      </p:sp>
      <p:pic>
        <p:nvPicPr>
          <p:cNvPr id="211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6493" y="1665089"/>
            <a:ext cx="1301830" cy="760810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Text 1"/>
          <p:cNvSpPr txBox="1"/>
          <p:nvPr/>
        </p:nvSpPr>
        <p:spPr>
          <a:xfrm>
            <a:off x="3939712" y="1942147"/>
            <a:ext cx="175153" cy="443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700"/>
              </a:lnSpc>
              <a:defRPr sz="2300">
                <a:solidFill>
                  <a:srgbClr val="FFFFFF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3" name="Text 2"/>
          <p:cNvSpPr txBox="1"/>
          <p:nvPr/>
        </p:nvSpPr>
        <p:spPr>
          <a:xfrm>
            <a:off x="4889658" y="1876424"/>
            <a:ext cx="2971305" cy="3108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b="1"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Research-Level Sophistication</a:t>
            </a:r>
          </a:p>
        </p:txBody>
      </p:sp>
      <p:sp>
        <p:nvSpPr>
          <p:cNvPr id="214" name="Shape 3"/>
          <p:cNvSpPr/>
          <p:nvPr/>
        </p:nvSpPr>
        <p:spPr>
          <a:xfrm>
            <a:off x="4731067" y="2442050"/>
            <a:ext cx="9106854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6" y="0"/>
                  <a:pt x="14" y="0"/>
                </a:cubicBezTo>
                <a:lnTo>
                  <a:pt x="21586" y="0"/>
                </a:lnTo>
                <a:cubicBezTo>
                  <a:pt x="21594" y="0"/>
                  <a:pt x="21600" y="4835"/>
                  <a:pt x="21600" y="10800"/>
                </a:cubicBezTo>
                <a:cubicBezTo>
                  <a:pt x="21600" y="16765"/>
                  <a:pt x="21594" y="21600"/>
                  <a:pt x="21586" y="21600"/>
                </a:cubicBezTo>
                <a:lnTo>
                  <a:pt x="14" y="21600"/>
                </a:lnTo>
                <a:cubicBezTo>
                  <a:pt x="6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626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15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25459" y="2478643"/>
            <a:ext cx="2603780" cy="760810"/>
          </a:xfrm>
          <a:prstGeom prst="rect">
            <a:avLst/>
          </a:prstGeom>
          <a:ln w="12700">
            <a:miter lim="400000"/>
          </a:ln>
        </p:spPr>
      </p:pic>
      <p:sp>
        <p:nvSpPr>
          <p:cNvPr id="216" name="Text 4"/>
          <p:cNvSpPr txBox="1"/>
          <p:nvPr/>
        </p:nvSpPr>
        <p:spPr>
          <a:xfrm>
            <a:off x="3939712" y="2673310"/>
            <a:ext cx="175153" cy="443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700"/>
              </a:lnSpc>
              <a:defRPr sz="2300">
                <a:solidFill>
                  <a:srgbClr val="FFFFFF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17" name="Text 5"/>
          <p:cNvSpPr txBox="1"/>
          <p:nvPr/>
        </p:nvSpPr>
        <p:spPr>
          <a:xfrm>
            <a:off x="5540573" y="2689979"/>
            <a:ext cx="2564012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b="1"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Attention-Based Decoding</a:t>
            </a:r>
          </a:p>
        </p:txBody>
      </p:sp>
      <p:sp>
        <p:nvSpPr>
          <p:cNvPr id="218" name="Shape 6"/>
          <p:cNvSpPr/>
          <p:nvPr/>
        </p:nvSpPr>
        <p:spPr>
          <a:xfrm>
            <a:off x="5381981" y="3255605"/>
            <a:ext cx="8455940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7" y="0"/>
                  <a:pt x="15" y="0"/>
                </a:cubicBezTo>
                <a:lnTo>
                  <a:pt x="21585" y="0"/>
                </a:lnTo>
                <a:cubicBezTo>
                  <a:pt x="21593" y="0"/>
                  <a:pt x="21600" y="4835"/>
                  <a:pt x="21600" y="10800"/>
                </a:cubicBezTo>
                <a:cubicBezTo>
                  <a:pt x="21600" y="16765"/>
                  <a:pt x="21593" y="21600"/>
                  <a:pt x="21585" y="21600"/>
                </a:cubicBezTo>
                <a:lnTo>
                  <a:pt x="15" y="21600"/>
                </a:lnTo>
                <a:cubicBezTo>
                  <a:pt x="7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83792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19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74545" y="3292197"/>
            <a:ext cx="3905727" cy="760810"/>
          </a:xfrm>
          <a:prstGeom prst="rect">
            <a:avLst/>
          </a:prstGeom>
          <a:ln w="12700">
            <a:miter lim="400000"/>
          </a:ln>
        </p:spPr>
      </p:pic>
      <p:sp>
        <p:nvSpPr>
          <p:cNvPr id="220" name="Text 7"/>
          <p:cNvSpPr txBox="1"/>
          <p:nvPr/>
        </p:nvSpPr>
        <p:spPr>
          <a:xfrm>
            <a:off x="3939712" y="3486863"/>
            <a:ext cx="175153" cy="4430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700"/>
              </a:lnSpc>
              <a:defRPr sz="2300"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21" name="Text 8"/>
          <p:cNvSpPr txBox="1"/>
          <p:nvPr/>
        </p:nvSpPr>
        <p:spPr>
          <a:xfrm>
            <a:off x="6191606" y="3503533"/>
            <a:ext cx="3554315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b="1"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Cross-Language Token Management</a:t>
            </a:r>
          </a:p>
        </p:txBody>
      </p:sp>
      <p:sp>
        <p:nvSpPr>
          <p:cNvPr id="222" name="Shape 9"/>
          <p:cNvSpPr/>
          <p:nvPr/>
        </p:nvSpPr>
        <p:spPr>
          <a:xfrm>
            <a:off x="6033015" y="4069158"/>
            <a:ext cx="7804905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7" y="0"/>
                  <a:pt x="16" y="0"/>
                </a:cubicBezTo>
                <a:lnTo>
                  <a:pt x="21584" y="0"/>
                </a:lnTo>
                <a:cubicBezTo>
                  <a:pt x="21593" y="0"/>
                  <a:pt x="21600" y="4835"/>
                  <a:pt x="21600" y="10800"/>
                </a:cubicBezTo>
                <a:cubicBezTo>
                  <a:pt x="21600" y="16765"/>
                  <a:pt x="21593" y="21600"/>
                  <a:pt x="21584" y="21600"/>
                </a:cubicBezTo>
                <a:lnTo>
                  <a:pt x="16" y="21600"/>
                </a:lnTo>
                <a:cubicBezTo>
                  <a:pt x="7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E8AF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3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423510" y="4105750"/>
            <a:ext cx="5207677" cy="760810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Text 10"/>
          <p:cNvSpPr txBox="1"/>
          <p:nvPr/>
        </p:nvSpPr>
        <p:spPr>
          <a:xfrm>
            <a:off x="3939712" y="4300418"/>
            <a:ext cx="175153" cy="443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700"/>
              </a:lnSpc>
              <a:defRPr sz="2300"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225" name="Text 11"/>
          <p:cNvSpPr txBox="1"/>
          <p:nvPr/>
        </p:nvSpPr>
        <p:spPr>
          <a:xfrm>
            <a:off x="6842521" y="4317086"/>
            <a:ext cx="3004643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b="1"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Multi-Class Sequence Mapping</a:t>
            </a:r>
          </a:p>
        </p:txBody>
      </p:sp>
      <p:sp>
        <p:nvSpPr>
          <p:cNvPr id="226" name="Shape 12"/>
          <p:cNvSpPr/>
          <p:nvPr/>
        </p:nvSpPr>
        <p:spPr>
          <a:xfrm>
            <a:off x="6683930" y="4882713"/>
            <a:ext cx="7153990" cy="12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800"/>
                </a:moveTo>
                <a:cubicBezTo>
                  <a:pt x="0" y="4835"/>
                  <a:pt x="8" y="0"/>
                  <a:pt x="17" y="0"/>
                </a:cubicBezTo>
                <a:lnTo>
                  <a:pt x="21583" y="0"/>
                </a:lnTo>
                <a:cubicBezTo>
                  <a:pt x="21592" y="0"/>
                  <a:pt x="21600" y="4835"/>
                  <a:pt x="21600" y="10800"/>
                </a:cubicBezTo>
                <a:cubicBezTo>
                  <a:pt x="21600" y="16765"/>
                  <a:pt x="21592" y="21600"/>
                  <a:pt x="21583" y="21600"/>
                </a:cubicBezTo>
                <a:lnTo>
                  <a:pt x="17" y="21600"/>
                </a:lnTo>
                <a:cubicBezTo>
                  <a:pt x="8" y="21600"/>
                  <a:pt x="0" y="16765"/>
                  <a:pt x="0" y="10800"/>
                </a:cubicBezTo>
                <a:close/>
              </a:path>
            </a:pathLst>
          </a:custGeom>
          <a:solidFill>
            <a:srgbClr val="CC914D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pic>
        <p:nvPicPr>
          <p:cNvPr id="227" name="Image 4" descr="Imag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72596" y="4919305"/>
            <a:ext cx="6509624" cy="760810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Text 13"/>
          <p:cNvSpPr txBox="1"/>
          <p:nvPr/>
        </p:nvSpPr>
        <p:spPr>
          <a:xfrm>
            <a:off x="3939712" y="5113973"/>
            <a:ext cx="175153" cy="443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3700"/>
              </a:lnSpc>
              <a:defRPr sz="2300">
                <a:solidFill>
                  <a:srgbClr val="FFFFFF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5</a:t>
            </a:r>
          </a:p>
        </p:txBody>
      </p:sp>
      <p:sp>
        <p:nvSpPr>
          <p:cNvPr id="229" name="Text 14"/>
          <p:cNvSpPr txBox="1"/>
          <p:nvPr/>
        </p:nvSpPr>
        <p:spPr>
          <a:xfrm>
            <a:off x="7493555" y="5130641"/>
            <a:ext cx="2982120" cy="310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600"/>
              </a:lnSpc>
              <a:defRPr b="1"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GPU-Accelerated Computation</a:t>
            </a:r>
          </a:p>
        </p:txBody>
      </p:sp>
      <p:sp>
        <p:nvSpPr>
          <p:cNvPr id="230" name="Shape 15"/>
          <p:cNvSpPr/>
          <p:nvPr/>
        </p:nvSpPr>
        <p:spPr>
          <a:xfrm>
            <a:off x="739734" y="6023469"/>
            <a:ext cx="13150931" cy="33934"/>
          </a:xfrm>
          <a:prstGeom prst="rect">
            <a:avLst/>
          </a:prstGeom>
          <a:solidFill>
            <a:srgbClr val="403011">
              <a:alpha val="50000"/>
            </a:srgbClr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231" name="Text 16"/>
          <p:cNvSpPr txBox="1"/>
          <p:nvPr/>
        </p:nvSpPr>
        <p:spPr>
          <a:xfrm>
            <a:off x="739734" y="6295073"/>
            <a:ext cx="13150931" cy="971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600"/>
              </a:lnSpc>
              <a:defRPr sz="16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This transliteration system stands as a medium-to-high complexity deep learning project, integrating data engineering, neural network design, optimisation theory, and systems-level efficiency into one cohesive pipeline. Despite its depth, the design remains transparent, well-commented, and logically structured—making it approachable for learners whilst maintaining research-level sophistication.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 0"/>
          <p:cNvSpPr txBox="1"/>
          <p:nvPr/>
        </p:nvSpPr>
        <p:spPr>
          <a:xfrm>
            <a:off x="793789" y="1965245"/>
            <a:ext cx="8119940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Modular Design and Architecture</a:t>
            </a:r>
          </a:p>
        </p:txBody>
      </p:sp>
      <p:sp>
        <p:nvSpPr>
          <p:cNvPr id="114" name="Shape 1"/>
          <p:cNvSpPr/>
          <p:nvPr/>
        </p:nvSpPr>
        <p:spPr>
          <a:xfrm>
            <a:off x="793790" y="3127653"/>
            <a:ext cx="4196358" cy="3136703"/>
          </a:xfrm>
          <a:prstGeom prst="roundRect">
            <a:avLst>
              <a:gd name="adj" fmla="val 10847"/>
            </a:avLst>
          </a:prstGeom>
          <a:solidFill>
            <a:srgbClr val="626C3B"/>
          </a:solidFill>
          <a:ln w="7620">
            <a:solidFill>
              <a:srgbClr val="7B8554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Text 2"/>
          <p:cNvSpPr txBox="1"/>
          <p:nvPr/>
        </p:nvSpPr>
        <p:spPr>
          <a:xfrm>
            <a:off x="1028223" y="3362087"/>
            <a:ext cx="2295650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FFFFF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Scalable Structure</a:t>
            </a:r>
          </a:p>
        </p:txBody>
      </p:sp>
      <p:sp>
        <p:nvSpPr>
          <p:cNvPr id="116" name="Text 3"/>
          <p:cNvSpPr txBox="1"/>
          <p:nvPr/>
        </p:nvSpPr>
        <p:spPr>
          <a:xfrm>
            <a:off x="1028224" y="3852505"/>
            <a:ext cx="3727490" cy="1756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FFFFFF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Every major function—data loading, preprocessing, training, evaluation, and inference—is encapsulated in its own block, making the system scalable and debug-friendly.</a:t>
            </a:r>
          </a:p>
        </p:txBody>
      </p:sp>
      <p:sp>
        <p:nvSpPr>
          <p:cNvPr id="117" name="Shape 4"/>
          <p:cNvSpPr/>
          <p:nvPr/>
        </p:nvSpPr>
        <p:spPr>
          <a:xfrm>
            <a:off x="5216962" y="3127653"/>
            <a:ext cx="4196358" cy="3136703"/>
          </a:xfrm>
          <a:prstGeom prst="roundRect">
            <a:avLst>
              <a:gd name="adj" fmla="val 10847"/>
            </a:avLst>
          </a:prstGeom>
          <a:solidFill>
            <a:srgbClr val="83792E"/>
          </a:solidFill>
          <a:ln w="7620">
            <a:solidFill>
              <a:srgbClr val="9C9247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18" name="Text 5"/>
          <p:cNvSpPr txBox="1"/>
          <p:nvPr/>
        </p:nvSpPr>
        <p:spPr>
          <a:xfrm>
            <a:off x="5451395" y="3362087"/>
            <a:ext cx="2958134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FFFFF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Real-World Architecture</a:t>
            </a:r>
          </a:p>
        </p:txBody>
      </p:sp>
      <p:sp>
        <p:nvSpPr>
          <p:cNvPr id="119" name="Text 6"/>
          <p:cNvSpPr txBox="1"/>
          <p:nvPr/>
        </p:nvSpPr>
        <p:spPr>
          <a:xfrm>
            <a:off x="5451395" y="3852505"/>
            <a:ext cx="3727491" cy="1756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FFFFFF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The code is organised around classes and helper functions (Encoder, Decoder, Attention, Dataset) that mirror professional deep learning project architecture.</a:t>
            </a:r>
          </a:p>
        </p:txBody>
      </p:sp>
      <p:sp>
        <p:nvSpPr>
          <p:cNvPr id="120" name="Shape 7"/>
          <p:cNvSpPr/>
          <p:nvPr/>
        </p:nvSpPr>
        <p:spPr>
          <a:xfrm>
            <a:off x="9640133" y="3127653"/>
            <a:ext cx="4196359" cy="3136703"/>
          </a:xfrm>
          <a:prstGeom prst="roundRect">
            <a:avLst>
              <a:gd name="adj" fmla="val 10847"/>
            </a:avLst>
          </a:prstGeom>
          <a:solidFill>
            <a:srgbClr val="E8AF3B"/>
          </a:solidFill>
          <a:ln w="7620">
            <a:solidFill>
              <a:srgbClr val="CE9521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Text 8"/>
          <p:cNvSpPr txBox="1"/>
          <p:nvPr/>
        </p:nvSpPr>
        <p:spPr>
          <a:xfrm>
            <a:off x="9874567" y="3362087"/>
            <a:ext cx="2916933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Experimentation Ready</a:t>
            </a:r>
          </a:p>
        </p:txBody>
      </p:sp>
      <p:sp>
        <p:nvSpPr>
          <p:cNvPr id="122" name="Text 9"/>
          <p:cNvSpPr txBox="1"/>
          <p:nvPr/>
        </p:nvSpPr>
        <p:spPr>
          <a:xfrm>
            <a:off x="9874567" y="3852505"/>
            <a:ext cx="3727491" cy="140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Instead of monolithic scripts, this modular approach enables rapid experimentation with multiple languages and architectural variations.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 0"/>
          <p:cNvSpPr txBox="1"/>
          <p:nvPr/>
        </p:nvSpPr>
        <p:spPr>
          <a:xfrm>
            <a:off x="793790" y="1893570"/>
            <a:ext cx="8865097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Data Management &amp; Preprocessing</a:t>
            </a:r>
          </a:p>
        </p:txBody>
      </p:sp>
      <p:sp>
        <p:nvSpPr>
          <p:cNvPr id="125" name="Text 1"/>
          <p:cNvSpPr txBox="1"/>
          <p:nvPr/>
        </p:nvSpPr>
        <p:spPr>
          <a:xfrm>
            <a:off x="793789" y="3169324"/>
            <a:ext cx="3631395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Multilingual Dataset Handling</a:t>
            </a:r>
          </a:p>
        </p:txBody>
      </p:sp>
      <p:sp>
        <p:nvSpPr>
          <p:cNvPr id="126" name="Text 2"/>
          <p:cNvSpPr txBox="1"/>
          <p:nvPr/>
        </p:nvSpPr>
        <p:spPr>
          <a:xfrm>
            <a:off x="793789" y="3750469"/>
            <a:ext cx="6244711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The system intelligently navigates through multiple language folders—Hindi, Tamil, Bengali, and more—treating them as a unified multilingual dataset.</a:t>
            </a:r>
          </a:p>
        </p:txBody>
      </p:sp>
      <p:sp>
        <p:nvSpPr>
          <p:cNvPr id="127" name="Text 3"/>
          <p:cNvSpPr txBox="1"/>
          <p:nvPr/>
        </p:nvSpPr>
        <p:spPr>
          <a:xfrm>
            <a:off x="793789" y="5043249"/>
            <a:ext cx="6244711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Each language maintains separate train/validation/test files whilst sharing common preprocessing logic.</a:t>
            </a:r>
          </a:p>
        </p:txBody>
      </p:sp>
      <p:sp>
        <p:nvSpPr>
          <p:cNvPr id="128" name="Text 4"/>
          <p:cNvSpPr txBox="1"/>
          <p:nvPr/>
        </p:nvSpPr>
        <p:spPr>
          <a:xfrm>
            <a:off x="7599520" y="3169324"/>
            <a:ext cx="2621435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Smart Preprocessing</a:t>
            </a:r>
          </a:p>
        </p:txBody>
      </p:sp>
      <p:sp>
        <p:nvSpPr>
          <p:cNvPr id="129" name="Text 5"/>
          <p:cNvSpPr txBox="1"/>
          <p:nvPr/>
        </p:nvSpPr>
        <p:spPr>
          <a:xfrm>
            <a:off x="7599520" y="3750469"/>
            <a:ext cx="6244710" cy="140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Text cleaning, character normalisation, and language tagging happen automatically. A language tag is attached before every word, adding slight computational overhead but enabling zero-shot generalisation.</a:t>
            </a:r>
          </a:p>
        </p:txBody>
      </p:sp>
      <p:sp>
        <p:nvSpPr>
          <p:cNvPr id="130" name="Text 6"/>
          <p:cNvSpPr txBox="1"/>
          <p:nvPr/>
        </p:nvSpPr>
        <p:spPr>
          <a:xfrm>
            <a:off x="7599520" y="5406152"/>
            <a:ext cx="6244710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This allows the model to transliterate unseen languages if they share character similarities.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 0"/>
          <p:cNvSpPr txBox="1"/>
          <p:nvPr/>
        </p:nvSpPr>
        <p:spPr>
          <a:xfrm>
            <a:off x="793789" y="1028818"/>
            <a:ext cx="8701114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Vocabulary Building &amp; Tokenization</a:t>
            </a:r>
          </a:p>
        </p:txBody>
      </p:sp>
      <p:pic>
        <p:nvPicPr>
          <p:cNvPr id="133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90" y="2191225"/>
            <a:ext cx="1134071" cy="1669853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ext 1"/>
          <p:cNvSpPr txBox="1"/>
          <p:nvPr/>
        </p:nvSpPr>
        <p:spPr>
          <a:xfrm>
            <a:off x="2154673" y="2418040"/>
            <a:ext cx="3149812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Character-Level Mapping</a:t>
            </a:r>
          </a:p>
        </p:txBody>
      </p:sp>
      <p:sp>
        <p:nvSpPr>
          <p:cNvPr id="135" name="Text 2"/>
          <p:cNvSpPr txBox="1"/>
          <p:nvPr/>
        </p:nvSpPr>
        <p:spPr>
          <a:xfrm>
            <a:off x="2154674" y="2908458"/>
            <a:ext cx="11681936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Vocabulary creation runs across all datasets, building character-level mappings. Each unique character gets converted into an integer index.</a:t>
            </a:r>
          </a:p>
        </p:txBody>
      </p:sp>
      <p:pic>
        <p:nvPicPr>
          <p:cNvPr id="136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90" y="3861077"/>
            <a:ext cx="1134071" cy="1669853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 3"/>
          <p:cNvSpPr txBox="1"/>
          <p:nvPr/>
        </p:nvSpPr>
        <p:spPr>
          <a:xfrm>
            <a:off x="2154673" y="4087891"/>
            <a:ext cx="2388556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Dictionary Creation</a:t>
            </a:r>
          </a:p>
        </p:txBody>
      </p:sp>
      <p:sp>
        <p:nvSpPr>
          <p:cNvPr id="138" name="Text 4"/>
          <p:cNvSpPr txBox="1"/>
          <p:nvPr/>
        </p:nvSpPr>
        <p:spPr>
          <a:xfrm>
            <a:off x="2154674" y="4578310"/>
            <a:ext cx="11681936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The system creates a dictionary of thousands of symbols across scripts. Special tokens (&lt;SOS&gt;, &lt;EOS&gt;, &lt;PAD&gt;, &lt;UNK&gt;) are reserved for sequence control.</a:t>
            </a:r>
          </a:p>
        </p:txBody>
      </p:sp>
      <p:pic>
        <p:nvPicPr>
          <p:cNvPr id="139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3790" y="5530929"/>
            <a:ext cx="1134071" cy="1669853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xt 5"/>
          <p:cNvSpPr txBox="1"/>
          <p:nvPr/>
        </p:nvSpPr>
        <p:spPr>
          <a:xfrm>
            <a:off x="2154673" y="5757743"/>
            <a:ext cx="2342172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Dynamic Encoding</a:t>
            </a:r>
          </a:p>
        </p:txBody>
      </p:sp>
      <p:sp>
        <p:nvSpPr>
          <p:cNvPr id="141" name="Text 6"/>
          <p:cNvSpPr txBox="1"/>
          <p:nvPr/>
        </p:nvSpPr>
        <p:spPr>
          <a:xfrm>
            <a:off x="2154674" y="6248162"/>
            <a:ext cx="11681936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Large lookup tables encode/decode strings dynamically for every mini-batch during training, ensuring the model understands text as sequences of signals.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 0"/>
          <p:cNvSpPr txBox="1"/>
          <p:nvPr/>
        </p:nvSpPr>
        <p:spPr>
          <a:xfrm>
            <a:off x="793789" y="1617463"/>
            <a:ext cx="10067281" cy="6873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Dataset Engineering &amp; Efficient Batching</a:t>
            </a:r>
          </a:p>
        </p:txBody>
      </p:sp>
      <p:sp>
        <p:nvSpPr>
          <p:cNvPr id="144" name="Shape 1"/>
          <p:cNvSpPr/>
          <p:nvPr/>
        </p:nvSpPr>
        <p:spPr>
          <a:xfrm>
            <a:off x="793790" y="3120033"/>
            <a:ext cx="4196358" cy="3492104"/>
          </a:xfrm>
          <a:prstGeom prst="roundRect">
            <a:avLst>
              <a:gd name="adj" fmla="val 4190"/>
            </a:avLst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Shape 2"/>
          <p:cNvSpPr/>
          <p:nvPr/>
        </p:nvSpPr>
        <p:spPr>
          <a:xfrm>
            <a:off x="793790" y="3089553"/>
            <a:ext cx="4196358" cy="121921"/>
          </a:xfrm>
          <a:prstGeom prst="roundRect">
            <a:avLst>
              <a:gd name="adj" fmla="val 50000"/>
            </a:avLst>
          </a:prstGeom>
          <a:solidFill>
            <a:srgbClr val="626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6" name="Shape 3"/>
          <p:cNvSpPr/>
          <p:nvPr/>
        </p:nvSpPr>
        <p:spPr>
          <a:xfrm>
            <a:off x="2551688" y="2779871"/>
            <a:ext cx="680443" cy="680443"/>
          </a:xfrm>
          <a:prstGeom prst="roundRect">
            <a:avLst>
              <a:gd name="adj" fmla="val 50000"/>
            </a:avLst>
          </a:prstGeom>
          <a:solidFill>
            <a:srgbClr val="626C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7" name="Text 4"/>
          <p:cNvSpPr txBox="1"/>
          <p:nvPr/>
        </p:nvSpPr>
        <p:spPr>
          <a:xfrm>
            <a:off x="2811456" y="2916704"/>
            <a:ext cx="161026" cy="40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400"/>
              </a:lnSpc>
              <a:defRPr sz="2100">
                <a:solidFill>
                  <a:srgbClr val="FFFFFF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8" name="Text 5"/>
          <p:cNvSpPr txBox="1"/>
          <p:nvPr/>
        </p:nvSpPr>
        <p:spPr>
          <a:xfrm>
            <a:off x="1051083" y="3687007"/>
            <a:ext cx="2792104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Custom Dataset Class</a:t>
            </a:r>
          </a:p>
        </p:txBody>
      </p:sp>
      <p:sp>
        <p:nvSpPr>
          <p:cNvPr id="149" name="Text 6"/>
          <p:cNvSpPr txBox="1"/>
          <p:nvPr/>
        </p:nvSpPr>
        <p:spPr>
          <a:xfrm>
            <a:off x="1051083" y="4177427"/>
            <a:ext cx="3681771" cy="140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TransliterationDataset handles individual word pairs and converts them into tensor sequences automatically.</a:t>
            </a:r>
          </a:p>
        </p:txBody>
      </p:sp>
      <p:sp>
        <p:nvSpPr>
          <p:cNvPr id="150" name="Shape 7"/>
          <p:cNvSpPr/>
          <p:nvPr/>
        </p:nvSpPr>
        <p:spPr>
          <a:xfrm>
            <a:off x="5216962" y="3120033"/>
            <a:ext cx="4196358" cy="3492104"/>
          </a:xfrm>
          <a:prstGeom prst="roundRect">
            <a:avLst>
              <a:gd name="adj" fmla="val 4190"/>
            </a:avLst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1" name="Shape 8"/>
          <p:cNvSpPr/>
          <p:nvPr/>
        </p:nvSpPr>
        <p:spPr>
          <a:xfrm>
            <a:off x="5216962" y="3089553"/>
            <a:ext cx="4196358" cy="121921"/>
          </a:xfrm>
          <a:prstGeom prst="roundRect">
            <a:avLst>
              <a:gd name="adj" fmla="val 50000"/>
            </a:avLst>
          </a:prstGeom>
          <a:solidFill>
            <a:srgbClr val="83792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2" name="Shape 9"/>
          <p:cNvSpPr/>
          <p:nvPr/>
        </p:nvSpPr>
        <p:spPr>
          <a:xfrm>
            <a:off x="6974860" y="2779871"/>
            <a:ext cx="680443" cy="680443"/>
          </a:xfrm>
          <a:prstGeom prst="roundRect">
            <a:avLst>
              <a:gd name="adj" fmla="val 50000"/>
            </a:avLst>
          </a:prstGeom>
          <a:solidFill>
            <a:srgbClr val="83792E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3" name="Text 10"/>
          <p:cNvSpPr txBox="1"/>
          <p:nvPr/>
        </p:nvSpPr>
        <p:spPr>
          <a:xfrm>
            <a:off x="7234687" y="2916704"/>
            <a:ext cx="161026" cy="40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400"/>
              </a:lnSpc>
              <a:defRPr sz="2100">
                <a:solidFill>
                  <a:srgbClr val="FFFFFF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54" name="Text 11"/>
          <p:cNvSpPr txBox="1"/>
          <p:nvPr/>
        </p:nvSpPr>
        <p:spPr>
          <a:xfrm>
            <a:off x="5474256" y="3687007"/>
            <a:ext cx="2202471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Dynamic Padding</a:t>
            </a:r>
          </a:p>
        </p:txBody>
      </p:sp>
      <p:sp>
        <p:nvSpPr>
          <p:cNvPr id="155" name="Text 12"/>
          <p:cNvSpPr txBox="1"/>
          <p:nvPr/>
        </p:nvSpPr>
        <p:spPr>
          <a:xfrm>
            <a:off x="5474256" y="4177427"/>
            <a:ext cx="3681770" cy="1756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A collate function merges samples into uniform batches by dynamically padding sequences to match the longest sample—balancing memory efficiency and processing speed.</a:t>
            </a:r>
          </a:p>
        </p:txBody>
      </p:sp>
      <p:sp>
        <p:nvSpPr>
          <p:cNvPr id="156" name="Shape 13"/>
          <p:cNvSpPr/>
          <p:nvPr/>
        </p:nvSpPr>
        <p:spPr>
          <a:xfrm>
            <a:off x="9640133" y="3120033"/>
            <a:ext cx="4196359" cy="3492104"/>
          </a:xfrm>
          <a:prstGeom prst="roundRect">
            <a:avLst>
              <a:gd name="adj" fmla="val 4190"/>
            </a:avLst>
          </a:prstGeom>
          <a:solidFill>
            <a:srgbClr val="F6EBD4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7" name="Shape 14"/>
          <p:cNvSpPr/>
          <p:nvPr/>
        </p:nvSpPr>
        <p:spPr>
          <a:xfrm>
            <a:off x="9640133" y="3089553"/>
            <a:ext cx="4196359" cy="121921"/>
          </a:xfrm>
          <a:prstGeom prst="roundRect">
            <a:avLst>
              <a:gd name="adj" fmla="val 50000"/>
            </a:avLst>
          </a:prstGeom>
          <a:solidFill>
            <a:srgbClr val="E8AF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8" name="Shape 15"/>
          <p:cNvSpPr/>
          <p:nvPr/>
        </p:nvSpPr>
        <p:spPr>
          <a:xfrm>
            <a:off x="11398032" y="2779871"/>
            <a:ext cx="680443" cy="680443"/>
          </a:xfrm>
          <a:prstGeom prst="roundRect">
            <a:avLst>
              <a:gd name="adj" fmla="val 50000"/>
            </a:avLst>
          </a:prstGeom>
          <a:solidFill>
            <a:srgbClr val="E8AF3B"/>
          </a:solid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59" name="Text 16"/>
          <p:cNvSpPr txBox="1"/>
          <p:nvPr/>
        </p:nvSpPr>
        <p:spPr>
          <a:xfrm>
            <a:off x="11657799" y="2916704"/>
            <a:ext cx="161027" cy="406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400"/>
              </a:lnSpc>
              <a:defRPr sz="2100"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60" name="Text 17"/>
          <p:cNvSpPr txBox="1"/>
          <p:nvPr/>
        </p:nvSpPr>
        <p:spPr>
          <a:xfrm>
            <a:off x="9897426" y="3687007"/>
            <a:ext cx="2404245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Parallel Processing</a:t>
            </a:r>
          </a:p>
        </p:txBody>
      </p:sp>
      <p:sp>
        <p:nvSpPr>
          <p:cNvPr id="161" name="Text 18"/>
          <p:cNvSpPr txBox="1"/>
          <p:nvPr/>
        </p:nvSpPr>
        <p:spPr>
          <a:xfrm>
            <a:off x="9897426" y="4177427"/>
            <a:ext cx="3681770" cy="1400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PyTorch DataLoader enables multi-threaded parallelism, ensuring the GPU remains fully utilised even with large datasets.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 0"/>
          <p:cNvSpPr txBox="1"/>
          <p:nvPr/>
        </p:nvSpPr>
        <p:spPr>
          <a:xfrm>
            <a:off x="793790" y="760571"/>
            <a:ext cx="11972330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Core Architecture: Encoder, Decoder &amp; Attention</a:t>
            </a:r>
          </a:p>
        </p:txBody>
      </p:sp>
      <p:sp>
        <p:nvSpPr>
          <p:cNvPr id="164" name="Text 1"/>
          <p:cNvSpPr txBox="1"/>
          <p:nvPr/>
        </p:nvSpPr>
        <p:spPr>
          <a:xfrm>
            <a:off x="1926076" y="3234451"/>
            <a:ext cx="2652950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r"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Bidirectional Encoder</a:t>
            </a:r>
          </a:p>
        </p:txBody>
      </p:sp>
      <p:sp>
        <p:nvSpPr>
          <p:cNvPr id="165" name="Text 2"/>
          <p:cNvSpPr txBox="1"/>
          <p:nvPr/>
        </p:nvSpPr>
        <p:spPr>
          <a:xfrm>
            <a:off x="793789" y="3724869"/>
            <a:ext cx="3785236" cy="1400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Uses Bidirectional LSTM to read Romanised text in both directions, extracting contextual meaning from the input sequence.</a:t>
            </a:r>
          </a:p>
        </p:txBody>
      </p:sp>
      <p:pic>
        <p:nvPicPr>
          <p:cNvPr id="166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2652" y="1922977"/>
            <a:ext cx="4564976" cy="45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 3"/>
          <p:cNvSpPr txBox="1"/>
          <p:nvPr/>
        </p:nvSpPr>
        <p:spPr>
          <a:xfrm>
            <a:off x="9937790" y="2008108"/>
            <a:ext cx="2621707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Attention Mechanism</a:t>
            </a:r>
          </a:p>
        </p:txBody>
      </p:sp>
      <p:sp>
        <p:nvSpPr>
          <p:cNvPr id="168" name="Text 4"/>
          <p:cNvSpPr txBox="1"/>
          <p:nvPr/>
        </p:nvSpPr>
        <p:spPr>
          <a:xfrm>
            <a:off x="9937790" y="2498526"/>
            <a:ext cx="3898822" cy="1400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Computes alignment scores at each decoding step—deciding which characters of the input to focus on for accurate transliteration.</a:t>
            </a:r>
          </a:p>
        </p:txBody>
      </p:sp>
      <p:pic>
        <p:nvPicPr>
          <p:cNvPr id="169" name="Image 2" descr="Imag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2652" y="1922977"/>
            <a:ext cx="4564976" cy="45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ext 5"/>
          <p:cNvSpPr txBox="1"/>
          <p:nvPr/>
        </p:nvSpPr>
        <p:spPr>
          <a:xfrm>
            <a:off x="9937790" y="4460676"/>
            <a:ext cx="2466864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Sequential Decoder</a:t>
            </a:r>
          </a:p>
        </p:txBody>
      </p:sp>
      <p:sp>
        <p:nvSpPr>
          <p:cNvPr id="171" name="Text 6"/>
          <p:cNvSpPr txBox="1"/>
          <p:nvPr/>
        </p:nvSpPr>
        <p:spPr>
          <a:xfrm>
            <a:off x="9937790" y="4951095"/>
            <a:ext cx="3898822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Another LSTM that uses context vectors to predict one native-script character at a time, building the output sequence.</a:t>
            </a:r>
          </a:p>
        </p:txBody>
      </p:sp>
      <p:pic>
        <p:nvPicPr>
          <p:cNvPr id="172" name="Image 4" descr="Imag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32652" y="1922977"/>
            <a:ext cx="4564976" cy="4564976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ext 7"/>
          <p:cNvSpPr txBox="1"/>
          <p:nvPr/>
        </p:nvSpPr>
        <p:spPr>
          <a:xfrm>
            <a:off x="793790" y="6743104"/>
            <a:ext cx="13042821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This multi-component setup requires careful tensor shape management, ensuring hidden states, context vectors, and outputs align correctly across time steps.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0"/>
          <p:cNvSpPr txBox="1"/>
          <p:nvPr/>
        </p:nvSpPr>
        <p:spPr>
          <a:xfrm>
            <a:off x="793790" y="1393269"/>
            <a:ext cx="10263461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Training Logic &amp; Optimisation Techniques</a:t>
            </a:r>
          </a:p>
        </p:txBody>
      </p:sp>
      <p:sp>
        <p:nvSpPr>
          <p:cNvPr id="176" name="Text 1"/>
          <p:cNvSpPr txBox="1"/>
          <p:nvPr/>
        </p:nvSpPr>
        <p:spPr>
          <a:xfrm>
            <a:off x="793790" y="2669023"/>
            <a:ext cx="3056633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Manual Gradient Control</a:t>
            </a:r>
          </a:p>
        </p:txBody>
      </p:sp>
      <p:sp>
        <p:nvSpPr>
          <p:cNvPr id="177" name="Text 2"/>
          <p:cNvSpPr txBox="1"/>
          <p:nvPr/>
        </p:nvSpPr>
        <p:spPr>
          <a:xfrm>
            <a:off x="793790" y="3250168"/>
            <a:ext cx="7604284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The training loop uses PyTorch's autograd engine with manual gradient control. Each epoch includes forward propagation, loss computation, backward propagation, and optimiser stepping.</a:t>
            </a:r>
          </a:p>
        </p:txBody>
      </p:sp>
      <p:sp>
        <p:nvSpPr>
          <p:cNvPr id="178" name="Text 3"/>
          <p:cNvSpPr txBox="1"/>
          <p:nvPr/>
        </p:nvSpPr>
        <p:spPr>
          <a:xfrm>
            <a:off x="793789" y="4565689"/>
            <a:ext cx="3005474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Stabilisation Techniques</a:t>
            </a:r>
          </a:p>
        </p:txBody>
      </p:sp>
      <p:sp>
        <p:nvSpPr>
          <p:cNvPr id="179" name="Text 4"/>
          <p:cNvSpPr txBox="1"/>
          <p:nvPr/>
        </p:nvSpPr>
        <p:spPr>
          <a:xfrm>
            <a:off x="793790" y="5146833"/>
            <a:ext cx="6594879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2800"/>
              </a:lnSpc>
              <a:buSzPct val="100000"/>
              <a:buChar char="•"/>
              <a:defRPr b="1"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Gradient clipping</a:t>
            </a:r>
            <a:r>
              <a:rPr b="0"/>
              <a:t> prevents unstable gradients common in RNNs</a:t>
            </a:r>
          </a:p>
        </p:txBody>
      </p:sp>
      <p:sp>
        <p:nvSpPr>
          <p:cNvPr id="180" name="Text 5"/>
          <p:cNvSpPr txBox="1"/>
          <p:nvPr/>
        </p:nvSpPr>
        <p:spPr>
          <a:xfrm>
            <a:off x="793790" y="5589032"/>
            <a:ext cx="7604284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342900" indent="-342900">
              <a:lnSpc>
                <a:spcPts val="2800"/>
              </a:lnSpc>
              <a:buSzPct val="100000"/>
              <a:buChar char="•"/>
              <a:defRPr b="1"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Teacher forcing</a:t>
            </a:r>
            <a:r>
              <a:rPr b="0"/>
              <a:t> introduces controlled randomness—sometimes feeding the model's own predictions instead of ground truth</a:t>
            </a:r>
          </a:p>
        </p:txBody>
      </p:sp>
      <p:sp>
        <p:nvSpPr>
          <p:cNvPr id="181" name="Text 6"/>
          <p:cNvSpPr txBox="1"/>
          <p:nvPr/>
        </p:nvSpPr>
        <p:spPr>
          <a:xfrm>
            <a:off x="793790" y="6394132"/>
            <a:ext cx="6300546" cy="334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342900" indent="-342900">
              <a:lnSpc>
                <a:spcPts val="2800"/>
              </a:lnSpc>
              <a:buSzPct val="100000"/>
              <a:buChar char="•"/>
              <a:defRPr b="1"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pPr>
            <a:r>
              <a:t>Early stopping</a:t>
            </a:r>
            <a:r>
              <a:rPr b="0"/>
              <a:t> halts training if validation loss doesn't improve</a:t>
            </a:r>
          </a:p>
        </p:txBody>
      </p:sp>
      <p:sp>
        <p:nvSpPr>
          <p:cNvPr id="182" name="Shape 7"/>
          <p:cNvSpPr/>
          <p:nvPr/>
        </p:nvSpPr>
        <p:spPr>
          <a:xfrm>
            <a:off x="8959095" y="2697360"/>
            <a:ext cx="4885016" cy="3408879"/>
          </a:xfrm>
          <a:prstGeom prst="roundRect">
            <a:avLst>
              <a:gd name="adj" fmla="val 9981"/>
            </a:avLst>
          </a:prstGeom>
          <a:solidFill>
            <a:srgbClr val="626C3B"/>
          </a:solidFill>
          <a:ln w="7620">
            <a:solidFill>
              <a:srgbClr val="626C3B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83" name="Text 9"/>
          <p:cNvSpPr txBox="1"/>
          <p:nvPr/>
        </p:nvSpPr>
        <p:spPr>
          <a:xfrm>
            <a:off x="9221966" y="3455162"/>
            <a:ext cx="2513385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FFFFFF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Hidden State Bridge</a:t>
            </a:r>
          </a:p>
        </p:txBody>
      </p:sp>
      <p:sp>
        <p:nvSpPr>
          <p:cNvPr id="184" name="Text 10"/>
          <p:cNvSpPr txBox="1"/>
          <p:nvPr/>
        </p:nvSpPr>
        <p:spPr>
          <a:xfrm>
            <a:off x="9193530" y="4212311"/>
            <a:ext cx="4416148" cy="104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FFFFFF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Linearly transforms encoder's bidirectional states into unidirectional format for decoder compatibility—preventing information loss.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 0"/>
          <p:cNvSpPr txBox="1"/>
          <p:nvPr/>
        </p:nvSpPr>
        <p:spPr>
          <a:xfrm>
            <a:off x="793790" y="1346240"/>
            <a:ext cx="9579695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Intelligent Inference with Beam Search</a:t>
            </a:r>
          </a:p>
        </p:txBody>
      </p:sp>
      <p:pic>
        <p:nvPicPr>
          <p:cNvPr id="187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90" y="3189089"/>
            <a:ext cx="4196358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Text 1"/>
          <p:cNvSpPr txBox="1"/>
          <p:nvPr/>
        </p:nvSpPr>
        <p:spPr>
          <a:xfrm>
            <a:off x="1020603" y="4096344"/>
            <a:ext cx="3103291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Hypothesis Management</a:t>
            </a:r>
          </a:p>
        </p:txBody>
      </p:sp>
      <p:sp>
        <p:nvSpPr>
          <p:cNvPr id="189" name="Text 2"/>
          <p:cNvSpPr txBox="1"/>
          <p:nvPr/>
        </p:nvSpPr>
        <p:spPr>
          <a:xfrm>
            <a:off x="1020603" y="4586763"/>
            <a:ext cx="3742732" cy="1045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Maintains multiple decoding hypotheses in parallel instead of greedy selection.</a:t>
            </a:r>
          </a:p>
        </p:txBody>
      </p:sp>
      <p:pic>
        <p:nvPicPr>
          <p:cNvPr id="190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16962" y="2848808"/>
            <a:ext cx="4196358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Text 3"/>
          <p:cNvSpPr txBox="1"/>
          <p:nvPr/>
        </p:nvSpPr>
        <p:spPr>
          <a:xfrm>
            <a:off x="5443775" y="3756064"/>
            <a:ext cx="2901381" cy="3385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Probabilistic Expansion</a:t>
            </a:r>
          </a:p>
        </p:txBody>
      </p:sp>
      <p:sp>
        <p:nvSpPr>
          <p:cNvPr id="192" name="Text 4"/>
          <p:cNvSpPr txBox="1"/>
          <p:nvPr/>
        </p:nvSpPr>
        <p:spPr>
          <a:xfrm>
            <a:off x="5443775" y="4246483"/>
            <a:ext cx="3742731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Keeps top-N most likely sequences based on cumulative probabilities at each step.</a:t>
            </a:r>
          </a:p>
        </p:txBody>
      </p:sp>
      <p:pic>
        <p:nvPicPr>
          <p:cNvPr id="193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640133" y="2508647"/>
            <a:ext cx="4196359" cy="1143001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Text 5"/>
          <p:cNvSpPr txBox="1"/>
          <p:nvPr/>
        </p:nvSpPr>
        <p:spPr>
          <a:xfrm>
            <a:off x="9866948" y="3415903"/>
            <a:ext cx="1891693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Optimal Output</a:t>
            </a:r>
          </a:p>
        </p:txBody>
      </p:sp>
      <p:sp>
        <p:nvSpPr>
          <p:cNvPr id="195" name="Text 6"/>
          <p:cNvSpPr txBox="1"/>
          <p:nvPr/>
        </p:nvSpPr>
        <p:spPr>
          <a:xfrm>
            <a:off x="9866948" y="3906322"/>
            <a:ext cx="3742731" cy="1045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Produces more natural and context-aware transliterations by exploring multiple paths simultaneously.</a:t>
            </a:r>
          </a:p>
        </p:txBody>
      </p:sp>
      <p:sp>
        <p:nvSpPr>
          <p:cNvPr id="196" name="Text 7"/>
          <p:cNvSpPr txBox="1"/>
          <p:nvPr/>
        </p:nvSpPr>
        <p:spPr>
          <a:xfrm>
            <a:off x="793790" y="6157436"/>
            <a:ext cx="13042821" cy="689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The logic for managing partial sequences, sorting scores, and pruning beams showcases advanced implementation skills in sequence decoding.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 0"/>
          <p:cNvSpPr txBox="1"/>
          <p:nvPr/>
        </p:nvSpPr>
        <p:spPr>
          <a:xfrm>
            <a:off x="793790" y="1862376"/>
            <a:ext cx="8460185" cy="687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sz="44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Evaluation &amp; Performance Metrics</a:t>
            </a:r>
          </a:p>
        </p:txBody>
      </p:sp>
      <p:sp>
        <p:nvSpPr>
          <p:cNvPr id="199" name="Text 1"/>
          <p:cNvSpPr txBox="1"/>
          <p:nvPr/>
        </p:nvSpPr>
        <p:spPr>
          <a:xfrm>
            <a:off x="2661916" y="3138129"/>
            <a:ext cx="422363" cy="758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5800"/>
              </a:lnSpc>
              <a:defRPr sz="58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200" name="Text 2"/>
          <p:cNvSpPr txBox="1"/>
          <p:nvPr/>
        </p:nvSpPr>
        <p:spPr>
          <a:xfrm>
            <a:off x="2074940" y="4169926"/>
            <a:ext cx="1596195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Core Metrics</a:t>
            </a:r>
          </a:p>
        </p:txBody>
      </p:sp>
      <p:sp>
        <p:nvSpPr>
          <p:cNvPr id="201" name="Text 3"/>
          <p:cNvSpPr txBox="1"/>
          <p:nvPr/>
        </p:nvSpPr>
        <p:spPr>
          <a:xfrm>
            <a:off x="793789" y="4660343"/>
            <a:ext cx="4158617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Word Accuracy, Character Accuracy, and Character Error Rate (CER)</a:t>
            </a:r>
          </a:p>
        </p:txBody>
      </p:sp>
      <p:sp>
        <p:nvSpPr>
          <p:cNvPr id="202" name="Text 4"/>
          <p:cNvSpPr txBox="1"/>
          <p:nvPr/>
        </p:nvSpPr>
        <p:spPr>
          <a:xfrm>
            <a:off x="6305376" y="3138129"/>
            <a:ext cx="2019648" cy="758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5800"/>
              </a:lnSpc>
              <a:defRPr sz="58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1000s</a:t>
            </a:r>
          </a:p>
        </p:txBody>
      </p:sp>
      <p:sp>
        <p:nvSpPr>
          <p:cNvPr id="203" name="Text 5"/>
          <p:cNvSpPr txBox="1"/>
          <p:nvPr/>
        </p:nvSpPr>
        <p:spPr>
          <a:xfrm>
            <a:off x="6252650" y="4169926"/>
            <a:ext cx="2124981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Scale of Analysis</a:t>
            </a:r>
          </a:p>
        </p:txBody>
      </p:sp>
      <p:sp>
        <p:nvSpPr>
          <p:cNvPr id="204" name="Text 6"/>
          <p:cNvSpPr txBox="1"/>
          <p:nvPr/>
        </p:nvSpPr>
        <p:spPr>
          <a:xfrm>
            <a:off x="5235892" y="4660343"/>
            <a:ext cx="4158616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String-level comparisons across thousands of predictions</a:t>
            </a:r>
          </a:p>
        </p:txBody>
      </p:sp>
      <p:sp>
        <p:nvSpPr>
          <p:cNvPr id="205" name="Text 7"/>
          <p:cNvSpPr txBox="1"/>
          <p:nvPr/>
        </p:nvSpPr>
        <p:spPr>
          <a:xfrm>
            <a:off x="10808982" y="3138129"/>
            <a:ext cx="1896642" cy="758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5800"/>
              </a:lnSpc>
              <a:defRPr sz="58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100%</a:t>
            </a:r>
          </a:p>
        </p:txBody>
      </p:sp>
      <p:sp>
        <p:nvSpPr>
          <p:cNvPr id="206" name="Text 8"/>
          <p:cNvSpPr txBox="1"/>
          <p:nvPr/>
        </p:nvSpPr>
        <p:spPr>
          <a:xfrm>
            <a:off x="10539364" y="4169926"/>
            <a:ext cx="2435759" cy="338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algn="ctr">
              <a:lnSpc>
                <a:spcPts val="2700"/>
              </a:lnSpc>
              <a:defRPr sz="2200">
                <a:solidFill>
                  <a:srgbClr val="403011"/>
                </a:solidFill>
                <a:latin typeface="Brygada 1918 Semi Bold"/>
                <a:ea typeface="Brygada 1918 Semi Bold"/>
                <a:cs typeface="Brygada 1918 Semi Bold"/>
                <a:sym typeface="Brygada 1918 Semi Bold"/>
              </a:defRPr>
            </a:lvl1pPr>
          </a:lstStyle>
          <a:p>
            <a:pPr/>
            <a:r>
              <a:t>Automated Pipeline</a:t>
            </a:r>
          </a:p>
        </p:txBody>
      </p:sp>
      <p:sp>
        <p:nvSpPr>
          <p:cNvPr id="207" name="Text 9"/>
          <p:cNvSpPr txBox="1"/>
          <p:nvPr/>
        </p:nvSpPr>
        <p:spPr>
          <a:xfrm>
            <a:off x="9677995" y="4660343"/>
            <a:ext cx="4158616" cy="689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Transforms raw model outputs into quantifiable performance indicators</a:t>
            </a:r>
          </a:p>
        </p:txBody>
      </p:sp>
      <p:sp>
        <p:nvSpPr>
          <p:cNvPr id="208" name="Text 10"/>
          <p:cNvSpPr txBox="1"/>
          <p:nvPr/>
        </p:nvSpPr>
        <p:spPr>
          <a:xfrm>
            <a:off x="793790" y="5641299"/>
            <a:ext cx="13042821" cy="334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3011"/>
                </a:solidFill>
                <a:latin typeface="Brygada 1918"/>
                <a:ea typeface="Brygada 1918"/>
                <a:cs typeface="Brygada 1918"/>
                <a:sym typeface="Brygada 1918"/>
              </a:defRPr>
            </a:lvl1pPr>
          </a:lstStyle>
          <a:p>
            <a:pPr/>
            <a:r>
              <a:t>Results are averaged, summarised, and stored—providing detailed insights into how well the model performs on each language subset.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