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12"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52540-BD65-460D-9DC9-C620E96C2CDD}" v="1" dt="2024-06-10T16:34:24.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avaliya" userId="0eb33dd787b2246c" providerId="LiveId" clId="{07752540-BD65-460D-9DC9-C620E96C2CDD}"/>
    <pc:docChg chg="custSel addSld delSld modSld sldOrd">
      <pc:chgData name="nikhil savaliya" userId="0eb33dd787b2246c" providerId="LiveId" clId="{07752540-BD65-460D-9DC9-C620E96C2CDD}" dt="2024-06-10T16:36:27.434" v="6" actId="21"/>
      <pc:docMkLst>
        <pc:docMk/>
      </pc:docMkLst>
      <pc:sldChg chg="delSp mod">
        <pc:chgData name="nikhil savaliya" userId="0eb33dd787b2246c" providerId="LiveId" clId="{07752540-BD65-460D-9DC9-C620E96C2CDD}" dt="2024-06-10T16:36:27.434" v="6" actId="21"/>
        <pc:sldMkLst>
          <pc:docMk/>
          <pc:sldMk cId="0" sldId="256"/>
        </pc:sldMkLst>
        <pc:spChg chg="del">
          <ac:chgData name="nikhil savaliya" userId="0eb33dd787b2246c" providerId="LiveId" clId="{07752540-BD65-460D-9DC9-C620E96C2CDD}" dt="2024-06-10T16:36:18.434" v="5" actId="21"/>
          <ac:spMkLst>
            <pc:docMk/>
            <pc:sldMk cId="0" sldId="256"/>
            <ac:spMk id="9" creationId="{00000000-0000-0000-0000-000000000000}"/>
          </ac:spMkLst>
        </pc:spChg>
        <pc:picChg chg="del">
          <ac:chgData name="nikhil savaliya" userId="0eb33dd787b2246c" providerId="LiveId" clId="{07752540-BD65-460D-9DC9-C620E96C2CDD}" dt="2024-06-10T16:36:27.434" v="6" actId="21"/>
          <ac:picMkLst>
            <pc:docMk/>
            <pc:sldMk cId="0" sldId="256"/>
            <ac:picMk id="8" creationId="{00000000-0000-0000-0000-000000000000}"/>
          </ac:picMkLst>
        </pc:picChg>
      </pc:sldChg>
      <pc:sldChg chg="new del ord">
        <pc:chgData name="nikhil savaliya" userId="0eb33dd787b2246c" providerId="LiveId" clId="{07752540-BD65-460D-9DC9-C620E96C2CDD}" dt="2024-06-10T16:34:30.293" v="4" actId="2696"/>
        <pc:sldMkLst>
          <pc:docMk/>
          <pc:sldMk cId="3862743646" sldId="268"/>
        </pc:sldMkLst>
      </pc:sldChg>
      <pc:sldChg chg="add">
        <pc:chgData name="nikhil savaliya" userId="0eb33dd787b2246c" providerId="LiveId" clId="{07752540-BD65-460D-9DC9-C620E96C2CDD}" dt="2024-06-10T16:34:24.121" v="3"/>
        <pc:sldMkLst>
          <pc:docMk/>
          <pc:sldMk cId="2202437675"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932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6355080" cy="825246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sz="2160"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800226" y="1407727"/>
            <a:ext cx="11029950" cy="6845726"/>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lvl="0"/>
            <a:endParaRPr lang="en-US" sz="2160"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3233315" y="0"/>
            <a:ext cx="8163770" cy="6475769"/>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lvl="0"/>
            <a:endParaRPr lang="en-US" sz="2160" dirty="0">
              <a:solidFill>
                <a:schemeClr val="tx1"/>
              </a:solidFill>
            </a:endParaRPr>
          </a:p>
        </p:txBody>
      </p:sp>
      <p:sp>
        <p:nvSpPr>
          <p:cNvPr id="2" name="Title 1"/>
          <p:cNvSpPr>
            <a:spLocks noGrp="1"/>
          </p:cNvSpPr>
          <p:nvPr>
            <p:ph type="ctrTitle" hasCustomPrompt="1"/>
          </p:nvPr>
        </p:nvSpPr>
        <p:spPr>
          <a:xfrm>
            <a:off x="3479749" y="972273"/>
            <a:ext cx="7670905" cy="4597465"/>
          </a:xfrm>
        </p:spPr>
        <p:txBody>
          <a:bodyPr tIns="0" bIns="0" anchor="ctr" anchorCtr="0">
            <a:noAutofit/>
          </a:bodyPr>
          <a:lstStyle>
            <a:lvl1pPr algn="ctr">
              <a:lnSpc>
                <a:spcPct val="100000"/>
              </a:lnSpc>
              <a:defRPr sz="4320"/>
            </a:lvl1pPr>
          </a:lstStyle>
          <a:p>
            <a:r>
              <a:rPr lang="en-US" dirty="0"/>
              <a:t>Click to add title</a:t>
            </a:r>
          </a:p>
        </p:txBody>
      </p:sp>
    </p:spTree>
    <p:extLst>
      <p:ext uri="{BB962C8B-B14F-4D97-AF65-F5344CB8AC3E}">
        <p14:creationId xmlns:p14="http://schemas.microsoft.com/office/powerpoint/2010/main" val="2768243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1DC62B5-66D3-B549-2B31-427603DA6216}"/>
              </a:ext>
            </a:extLst>
          </p:cNvPr>
          <p:cNvSpPr txBox="1">
            <a:spLocks/>
          </p:cNvSpPr>
          <p:nvPr/>
        </p:nvSpPr>
        <p:spPr>
          <a:xfrm>
            <a:off x="4772722" y="758283"/>
            <a:ext cx="5642517" cy="442703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200000"/>
              </a:lnSpc>
              <a:buFont typeface="Wingdings" panose="05000000000000000000" pitchFamily="2" charset="2"/>
              <a:buChar char="v"/>
            </a:pPr>
            <a:r>
              <a:rPr lang="en-US" dirty="0">
                <a:solidFill>
                  <a:schemeClr val="accent3">
                    <a:lumMod val="50000"/>
                  </a:schemeClr>
                </a:solidFill>
              </a:rPr>
              <a:t>  </a:t>
            </a:r>
            <a:r>
              <a:rPr lang="en-US" sz="3200" b="1" dirty="0">
                <a:solidFill>
                  <a:schemeClr val="accent3">
                    <a:lumMod val="50000"/>
                  </a:schemeClr>
                </a:solidFill>
                <a:latin typeface="Arial Black" panose="020B0A04020102020204" pitchFamily="34" charset="0"/>
              </a:rPr>
              <a:t>Student Name</a:t>
            </a:r>
            <a:endParaRPr lang="en-US" dirty="0">
              <a:solidFill>
                <a:schemeClr val="accent3">
                  <a:lumMod val="50000"/>
                </a:schemeClr>
              </a:solidFill>
            </a:endParaRPr>
          </a:p>
          <a:p>
            <a:pPr algn="just">
              <a:lnSpc>
                <a:spcPct val="200000"/>
              </a:lnSpc>
              <a:buFont typeface="Wingdings" panose="05000000000000000000" pitchFamily="2" charset="2"/>
              <a:buChar char="Ø"/>
            </a:pPr>
            <a:r>
              <a:rPr lang="en-US" dirty="0">
                <a:solidFill>
                  <a:schemeClr val="accent3">
                    <a:lumMod val="50000"/>
                  </a:schemeClr>
                </a:solidFill>
                <a:latin typeface="Arial Black" panose="020B0A04020102020204" pitchFamily="34" charset="0"/>
              </a:rPr>
              <a:t>  Nikhil Savaliya</a:t>
            </a:r>
          </a:p>
          <a:p>
            <a:pPr algn="just">
              <a:lnSpc>
                <a:spcPct val="200000"/>
              </a:lnSpc>
              <a:buFont typeface="Wingdings" panose="05000000000000000000" pitchFamily="2" charset="2"/>
              <a:buChar char="v"/>
            </a:pPr>
            <a:r>
              <a:rPr lang="en-US" dirty="0">
                <a:solidFill>
                  <a:schemeClr val="accent3">
                    <a:lumMod val="50000"/>
                  </a:schemeClr>
                </a:solidFill>
                <a:latin typeface="Arial Black" panose="020B0A04020102020204" pitchFamily="34" charset="0"/>
              </a:rPr>
              <a:t>  Institute Name</a:t>
            </a:r>
          </a:p>
          <a:p>
            <a:pPr algn="just">
              <a:lnSpc>
                <a:spcPct val="200000"/>
              </a:lnSpc>
              <a:buFont typeface="Wingdings" panose="05000000000000000000" pitchFamily="2" charset="2"/>
              <a:buChar char="Ø"/>
            </a:pPr>
            <a:r>
              <a:rPr lang="en-IN" dirty="0">
                <a:solidFill>
                  <a:schemeClr val="accent3">
                    <a:lumMod val="50000"/>
                  </a:schemeClr>
                </a:solidFill>
                <a:latin typeface="Arial Black" panose="020B0A04020102020204" pitchFamily="34" charset="0"/>
              </a:rPr>
              <a:t>  Digicrome Academy</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617226"/>
            <a:ext cx="7454741"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Recommendations and Insights</a:t>
            </a:r>
            <a:endParaRPr lang="en-US" sz="4117" dirty="0"/>
          </a:p>
        </p:txBody>
      </p:sp>
      <p:sp>
        <p:nvSpPr>
          <p:cNvPr id="5" name="Shape 3"/>
          <p:cNvSpPr/>
          <p:nvPr/>
        </p:nvSpPr>
        <p:spPr>
          <a:xfrm>
            <a:off x="2348389" y="2714982"/>
            <a:ext cx="3163014" cy="3897273"/>
          </a:xfrm>
          <a:prstGeom prst="roundRect">
            <a:avLst>
              <a:gd name="adj" fmla="val 2107"/>
            </a:avLst>
          </a:prstGeom>
          <a:solidFill>
            <a:srgbClr val="234A49"/>
          </a:solidFill>
          <a:ln/>
        </p:spPr>
      </p:sp>
      <p:sp>
        <p:nvSpPr>
          <p:cNvPr id="6" name="Text 4"/>
          <p:cNvSpPr/>
          <p:nvPr/>
        </p:nvSpPr>
        <p:spPr>
          <a:xfrm>
            <a:off x="2570559" y="2937153"/>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Pricing Strategies</a:t>
            </a:r>
            <a:endParaRPr lang="en-US" sz="2058" dirty="0"/>
          </a:p>
        </p:txBody>
      </p:sp>
      <p:sp>
        <p:nvSpPr>
          <p:cNvPr id="7" name="Text 5"/>
          <p:cNvSpPr/>
          <p:nvPr/>
        </p:nvSpPr>
        <p:spPr>
          <a:xfrm>
            <a:off x="2570559" y="3397210"/>
            <a:ext cx="2718673" cy="266604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Provide actionable recommendations to the real estate company on how to strategically price properties based on the insights gained from the comprehensive exploratory data analysis.</a:t>
            </a:r>
            <a:endParaRPr lang="en-US" sz="1750" dirty="0"/>
          </a:p>
        </p:txBody>
      </p:sp>
      <p:sp>
        <p:nvSpPr>
          <p:cNvPr id="8" name="Shape 6"/>
          <p:cNvSpPr/>
          <p:nvPr/>
        </p:nvSpPr>
        <p:spPr>
          <a:xfrm>
            <a:off x="5733574" y="2714982"/>
            <a:ext cx="3163014" cy="3897273"/>
          </a:xfrm>
          <a:prstGeom prst="roundRect">
            <a:avLst>
              <a:gd name="adj" fmla="val 2107"/>
            </a:avLst>
          </a:prstGeom>
          <a:solidFill>
            <a:srgbClr val="234A49"/>
          </a:solidFill>
          <a:ln/>
        </p:spPr>
      </p:sp>
      <p:sp>
        <p:nvSpPr>
          <p:cNvPr id="9" name="Text 7"/>
          <p:cNvSpPr/>
          <p:nvPr/>
        </p:nvSpPr>
        <p:spPr>
          <a:xfrm>
            <a:off x="5955744" y="2937153"/>
            <a:ext cx="2718673"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Competitive Positioning</a:t>
            </a:r>
            <a:endParaRPr lang="en-US" sz="2058" dirty="0"/>
          </a:p>
        </p:txBody>
      </p:sp>
      <p:sp>
        <p:nvSpPr>
          <p:cNvPr id="10" name="Text 8"/>
          <p:cNvSpPr/>
          <p:nvPr/>
        </p:nvSpPr>
        <p:spPr>
          <a:xfrm>
            <a:off x="5955744" y="3724037"/>
            <a:ext cx="2718673" cy="266604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Suggest ways the company can leverage the identified market trends, customer preferences, and pricing dynamics to gain a competitive edge in the dynamic real estate landscape.</a:t>
            </a:r>
            <a:endParaRPr lang="en-US" sz="1750" dirty="0"/>
          </a:p>
        </p:txBody>
      </p:sp>
      <p:sp>
        <p:nvSpPr>
          <p:cNvPr id="11" name="Shape 9"/>
          <p:cNvSpPr/>
          <p:nvPr/>
        </p:nvSpPr>
        <p:spPr>
          <a:xfrm>
            <a:off x="9118759" y="2714982"/>
            <a:ext cx="3163014" cy="3897273"/>
          </a:xfrm>
          <a:prstGeom prst="roundRect">
            <a:avLst>
              <a:gd name="adj" fmla="val 2107"/>
            </a:avLst>
          </a:prstGeom>
          <a:solidFill>
            <a:srgbClr val="234A49"/>
          </a:solidFill>
          <a:ln/>
        </p:spPr>
      </p:sp>
      <p:sp>
        <p:nvSpPr>
          <p:cNvPr id="12" name="Text 10"/>
          <p:cNvSpPr/>
          <p:nvPr/>
        </p:nvSpPr>
        <p:spPr>
          <a:xfrm>
            <a:off x="9340929" y="2937153"/>
            <a:ext cx="2718673"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Optimizing Property Values</a:t>
            </a:r>
            <a:endParaRPr lang="en-US" sz="2058" dirty="0"/>
          </a:p>
        </p:txBody>
      </p:sp>
      <p:sp>
        <p:nvSpPr>
          <p:cNvPr id="13" name="Text 11"/>
          <p:cNvSpPr/>
          <p:nvPr/>
        </p:nvSpPr>
        <p:spPr>
          <a:xfrm>
            <a:off x="9340929" y="3724037"/>
            <a:ext cx="2718673" cy="266604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Offer insights on how the company can enhance property values and improve customer satisfaction by focusing on the key factors that significantly influence house prices.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816298"/>
            <a:ext cx="5762387"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Historical Pricing Trends</a:t>
            </a:r>
            <a:endParaRPr lang="en-US" sz="4117" dirty="0"/>
          </a:p>
        </p:txBody>
      </p:sp>
      <p:sp>
        <p:nvSpPr>
          <p:cNvPr id="5" name="Text 3"/>
          <p:cNvSpPr/>
          <p:nvPr/>
        </p:nvSpPr>
        <p:spPr>
          <a:xfrm>
            <a:off x="2348389" y="2914055"/>
            <a:ext cx="9933503" cy="99976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Examining how house prices have changed over different time periods is crucial for understanding the real estate market dynamics. By analyzing historical pricing data, we can identify key patterns and trends that inform more effective pricing strategies.</a:t>
            </a:r>
            <a:endParaRPr lang="en-US" sz="1750" dirty="0"/>
          </a:p>
        </p:txBody>
      </p:sp>
      <p:sp>
        <p:nvSpPr>
          <p:cNvPr id="6" name="Text 4"/>
          <p:cNvSpPr/>
          <p:nvPr/>
        </p:nvSpPr>
        <p:spPr>
          <a:xfrm>
            <a:off x="2348389" y="4163735"/>
            <a:ext cx="9933503" cy="99976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Utilizing time-series visualizations, we can uncover how external factors like economic indicators have influenced house price fluctuations over time. This temporal analysis provides valuable insights into market cycles and allows us to predict future valuation trends more accurately.</a:t>
            </a:r>
            <a:endParaRPr lang="en-US" sz="1750" dirty="0"/>
          </a:p>
        </p:txBody>
      </p:sp>
      <p:sp>
        <p:nvSpPr>
          <p:cNvPr id="7" name="Text 5"/>
          <p:cNvSpPr/>
          <p:nvPr/>
        </p:nvSpPr>
        <p:spPr>
          <a:xfrm>
            <a:off x="2348389" y="5413415"/>
            <a:ext cx="9933503" cy="99976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By leveraging the insights gained from historical pricing data, the real estate company can develop more informed and adaptable pricing strategies. This helps them stay ahead of market changes and make data-driven decisions to maximize property values and profitability.</a:t>
            </a:r>
            <a:endParaRPr lang="en-US" sz="1750"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712470" y="950238"/>
            <a:ext cx="6169462" cy="771168"/>
          </a:xfrm>
          <a:prstGeom prst="rect">
            <a:avLst/>
          </a:prstGeom>
          <a:noFill/>
          <a:ln/>
        </p:spPr>
        <p:txBody>
          <a:bodyPr wrap="none" rtlCol="0" anchor="t"/>
          <a:lstStyle/>
          <a:p>
            <a:pPr marL="0" indent="0">
              <a:lnSpc>
                <a:spcPts val="6072"/>
              </a:lnSpc>
              <a:buNone/>
            </a:pPr>
            <a:r>
              <a:rPr lang="en-US" sz="4858" dirty="0">
                <a:solidFill>
                  <a:srgbClr val="FFD9BE"/>
                </a:solidFill>
                <a:latin typeface="Quattrocento" pitchFamily="34" charset="0"/>
                <a:ea typeface="Quattrocento" pitchFamily="34" charset="-122"/>
                <a:cs typeface="Quattrocento" pitchFamily="34" charset="-120"/>
              </a:rPr>
              <a:t>Conclusion</a:t>
            </a:r>
            <a:endParaRPr lang="en-US" sz="4858" dirty="0"/>
          </a:p>
        </p:txBody>
      </p:sp>
      <p:sp>
        <p:nvSpPr>
          <p:cNvPr id="6" name="Text 3"/>
          <p:cNvSpPr/>
          <p:nvPr/>
        </p:nvSpPr>
        <p:spPr>
          <a:xfrm>
            <a:off x="712470" y="2006322"/>
            <a:ext cx="7719060" cy="1710214"/>
          </a:xfrm>
          <a:prstGeom prst="rect">
            <a:avLst/>
          </a:prstGeom>
          <a:noFill/>
          <a:ln/>
        </p:spPr>
        <p:txBody>
          <a:bodyPr wrap="square" rtlCol="0" anchor="t"/>
          <a:lstStyle/>
          <a:p>
            <a:pPr marL="0" indent="0">
              <a:lnSpc>
                <a:spcPts val="2244"/>
              </a:lnSpc>
              <a:buNone/>
            </a:pPr>
            <a:r>
              <a:rPr lang="en-US" sz="1496" dirty="0">
                <a:solidFill>
                  <a:srgbClr val="F9EEE7"/>
                </a:solidFill>
                <a:latin typeface="Quattrocento" pitchFamily="34" charset="0"/>
                <a:ea typeface="Quattrocento" pitchFamily="34" charset="-122"/>
                <a:cs typeface="Quattrocento" pitchFamily="34" charset="-120"/>
              </a:rPr>
              <a:t>In conclusion, our comprehensive exploratory data analysis has provided invaluable insights to help the real estate company optimize their pricing strategies and stay competitive in the dynamic market. By deeply understanding the historical pricing trends, analyzing customer preferences, and uncovering the key drivers of property values, we have developed a robust set of recommendations to guide the company's future decision making.</a:t>
            </a:r>
            <a:endParaRPr lang="en-US" sz="1496" dirty="0"/>
          </a:p>
        </p:txBody>
      </p:sp>
      <p:sp>
        <p:nvSpPr>
          <p:cNvPr id="7" name="Text 4"/>
          <p:cNvSpPr/>
          <p:nvPr/>
        </p:nvSpPr>
        <p:spPr>
          <a:xfrm>
            <a:off x="712470" y="3930253"/>
            <a:ext cx="7719060" cy="1425178"/>
          </a:xfrm>
          <a:prstGeom prst="rect">
            <a:avLst/>
          </a:prstGeom>
          <a:noFill/>
          <a:ln/>
        </p:spPr>
        <p:txBody>
          <a:bodyPr wrap="square" rtlCol="0" anchor="t"/>
          <a:lstStyle/>
          <a:p>
            <a:pPr marL="0" indent="0">
              <a:lnSpc>
                <a:spcPts val="2244"/>
              </a:lnSpc>
              <a:buNone/>
            </a:pPr>
            <a:r>
              <a:rPr lang="en-US" sz="1496" dirty="0">
                <a:solidFill>
                  <a:srgbClr val="F9EEE7"/>
                </a:solidFill>
                <a:latin typeface="Quattrocento" pitchFamily="34" charset="0"/>
                <a:ea typeface="Quattrocento" pitchFamily="34" charset="-122"/>
                <a:cs typeface="Quattrocento" pitchFamily="34" charset="-120"/>
              </a:rPr>
              <a:t>The insights gained from examining market cycles and external factors impacting house prices will enable the company to anticipate and adapt to changes more effectively. Similarly, the sentiment analysis and segmentation insights on customer preferences will allow them to tailor their offerings and marketing to better meet the evolving needs of different buyer profiles.</a:t>
            </a:r>
            <a:endParaRPr lang="en-US" sz="1496" dirty="0"/>
          </a:p>
        </p:txBody>
      </p:sp>
      <p:sp>
        <p:nvSpPr>
          <p:cNvPr id="8" name="Text 5"/>
          <p:cNvSpPr/>
          <p:nvPr/>
        </p:nvSpPr>
        <p:spPr>
          <a:xfrm>
            <a:off x="712470" y="5569148"/>
            <a:ext cx="7719060" cy="1710214"/>
          </a:xfrm>
          <a:prstGeom prst="rect">
            <a:avLst/>
          </a:prstGeom>
          <a:noFill/>
          <a:ln/>
        </p:spPr>
        <p:txBody>
          <a:bodyPr wrap="square" rtlCol="0" anchor="t"/>
          <a:lstStyle/>
          <a:p>
            <a:pPr marL="0" indent="0">
              <a:lnSpc>
                <a:spcPts val="2244"/>
              </a:lnSpc>
              <a:buNone/>
            </a:pPr>
            <a:r>
              <a:rPr lang="en-US" sz="1496" dirty="0">
                <a:solidFill>
                  <a:srgbClr val="F9EEE7"/>
                </a:solidFill>
                <a:latin typeface="Quattrocento" pitchFamily="34" charset="0"/>
                <a:ea typeface="Quattrocento" pitchFamily="34" charset="-122"/>
                <a:cs typeface="Quattrocento" pitchFamily="34" charset="-120"/>
              </a:rPr>
              <a:t>Ultimately, the combination of data-driven pricing strategies, targeted positioning, and optimized property values will empower the real estate company to solidify its competitive edge and continue delivering exceptional value to its clients. This conclusion summarizes the key takeaways from our in-depth exploration, setting the stage for the company to capitalize on the opportunities identified and drive sustained growth in the years ahead.</a:t>
            </a:r>
            <a:endParaRPr lang="en-US" sz="1496"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3651171" y="450771"/>
            <a:ext cx="7328059" cy="7328059"/>
          </a:xfrm>
          <a:prstGeom prst="rect">
            <a:avLst/>
          </a:prstGeom>
        </p:spPr>
      </p:pic>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42348"/>
            <a:ext cx="7477601" cy="1306830"/>
          </a:xfrm>
          <a:prstGeom prst="rect">
            <a:avLst/>
          </a:prstGeom>
          <a:noFill/>
          <a:ln/>
        </p:spPr>
        <p:txBody>
          <a:bodyPr wrap="squar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Exploratory Data Analysis (EDA) for Real Estate Pricing</a:t>
            </a:r>
            <a:endParaRPr lang="en-US" sz="4117" dirty="0"/>
          </a:p>
        </p:txBody>
      </p:sp>
      <p:sp>
        <p:nvSpPr>
          <p:cNvPr id="6" name="Text 3"/>
          <p:cNvSpPr/>
          <p:nvPr/>
        </p:nvSpPr>
        <p:spPr>
          <a:xfrm>
            <a:off x="833199" y="3282434"/>
            <a:ext cx="7477601" cy="266604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Uncovering the Dynamics of House Valuation in a Dynamic Market. As a key member of the analytics team in a leading real estate company, this comprehensive analysis aims to identify and understand the myriad variables that significantly influence house prices. By leveraging advanced data analytics techniques and visualization tools, the goal is to uncover patterns, correlations, and trends within the dataset, enabling the company to make informed decisions and strategically position properties for better business opportunities.</a:t>
            </a:r>
            <a:endParaRPr lang="en-US" sz="1750" dirty="0"/>
          </a:p>
        </p:txBody>
      </p:sp>
      <p:sp>
        <p:nvSpPr>
          <p:cNvPr id="7" name="Shape 4"/>
          <p:cNvSpPr/>
          <p:nvPr/>
        </p:nvSpPr>
        <p:spPr>
          <a:xfrm>
            <a:off x="833199" y="6215062"/>
            <a:ext cx="355402" cy="355402"/>
          </a:xfrm>
          <a:prstGeom prst="roundRect">
            <a:avLst>
              <a:gd name="adj" fmla="val 25726039"/>
            </a:avLst>
          </a:prstGeom>
          <a:noFill/>
          <a:ln w="7620">
            <a:solidFill>
              <a:srgbClr val="FFFFFF"/>
            </a:solidFill>
            <a:prstDash val="solid"/>
          </a:ln>
        </p:spPr>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321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2765465" y="559713"/>
            <a:ext cx="9099471" cy="7112675"/>
          </a:xfrm>
          <a:prstGeom prst="rect">
            <a:avLst/>
          </a:prstGeom>
        </p:spPr>
      </p:pic>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436495"/>
            <a:ext cx="5228153"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Cleaning the Data</a:t>
            </a:r>
            <a:endParaRPr lang="en-US" sz="4117" dirty="0"/>
          </a:p>
        </p:txBody>
      </p:sp>
      <p:sp>
        <p:nvSpPr>
          <p:cNvPr id="5" name="Shape 3"/>
          <p:cNvSpPr/>
          <p:nvPr/>
        </p:nvSpPr>
        <p:spPr>
          <a:xfrm>
            <a:off x="2348389" y="3673078"/>
            <a:ext cx="499943" cy="499943"/>
          </a:xfrm>
          <a:prstGeom prst="roundRect">
            <a:avLst>
              <a:gd name="adj" fmla="val 13333"/>
            </a:avLst>
          </a:prstGeom>
          <a:solidFill>
            <a:srgbClr val="234A49"/>
          </a:solidFill>
          <a:ln/>
        </p:spPr>
      </p:sp>
      <p:sp>
        <p:nvSpPr>
          <p:cNvPr id="6" name="Text 4"/>
          <p:cNvSpPr/>
          <p:nvPr/>
        </p:nvSpPr>
        <p:spPr>
          <a:xfrm>
            <a:off x="2542818" y="3727013"/>
            <a:ext cx="111085"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1</a:t>
            </a:r>
            <a:endParaRPr lang="en-US" sz="2470" dirty="0"/>
          </a:p>
        </p:txBody>
      </p:sp>
      <p:sp>
        <p:nvSpPr>
          <p:cNvPr id="7" name="Text 5"/>
          <p:cNvSpPr/>
          <p:nvPr/>
        </p:nvSpPr>
        <p:spPr>
          <a:xfrm>
            <a:off x="3070503" y="3673078"/>
            <a:ext cx="2440900"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Handling Missing Values</a:t>
            </a:r>
            <a:endParaRPr lang="en-US" sz="2058" dirty="0"/>
          </a:p>
        </p:txBody>
      </p:sp>
      <p:sp>
        <p:nvSpPr>
          <p:cNvPr id="8" name="Text 6"/>
          <p:cNvSpPr/>
          <p:nvPr/>
        </p:nvSpPr>
        <p:spPr>
          <a:xfrm>
            <a:off x="3070503" y="4459962"/>
            <a:ext cx="2440900" cy="99976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Addressing missing data points to ensure data quality and integrity.</a:t>
            </a:r>
            <a:endParaRPr lang="en-US" sz="1750" dirty="0"/>
          </a:p>
        </p:txBody>
      </p:sp>
      <p:sp>
        <p:nvSpPr>
          <p:cNvPr id="9" name="Shape 7"/>
          <p:cNvSpPr/>
          <p:nvPr/>
        </p:nvSpPr>
        <p:spPr>
          <a:xfrm>
            <a:off x="5733574" y="3673078"/>
            <a:ext cx="499943" cy="499943"/>
          </a:xfrm>
          <a:prstGeom prst="roundRect">
            <a:avLst>
              <a:gd name="adj" fmla="val 13333"/>
            </a:avLst>
          </a:prstGeom>
          <a:solidFill>
            <a:srgbClr val="234A49"/>
          </a:solidFill>
          <a:ln/>
        </p:spPr>
      </p:sp>
      <p:sp>
        <p:nvSpPr>
          <p:cNvPr id="10" name="Text 8"/>
          <p:cNvSpPr/>
          <p:nvPr/>
        </p:nvSpPr>
        <p:spPr>
          <a:xfrm>
            <a:off x="5899428" y="3727013"/>
            <a:ext cx="168116"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2</a:t>
            </a:r>
            <a:endParaRPr lang="en-US" sz="2470" dirty="0"/>
          </a:p>
        </p:txBody>
      </p:sp>
      <p:sp>
        <p:nvSpPr>
          <p:cNvPr id="11" name="Text 9"/>
          <p:cNvSpPr/>
          <p:nvPr/>
        </p:nvSpPr>
        <p:spPr>
          <a:xfrm>
            <a:off x="6455688" y="3673078"/>
            <a:ext cx="2440900"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Removing Duplicates</a:t>
            </a:r>
            <a:endParaRPr lang="en-US" sz="2058" dirty="0"/>
          </a:p>
        </p:txBody>
      </p:sp>
      <p:sp>
        <p:nvSpPr>
          <p:cNvPr id="12" name="Text 10"/>
          <p:cNvSpPr/>
          <p:nvPr/>
        </p:nvSpPr>
        <p:spPr>
          <a:xfrm>
            <a:off x="6455688" y="4459962"/>
            <a:ext cx="2440900" cy="99976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Eliminating duplicate entries to avoid skewing the analysis.</a:t>
            </a:r>
            <a:endParaRPr lang="en-US" sz="1750" dirty="0"/>
          </a:p>
        </p:txBody>
      </p:sp>
      <p:sp>
        <p:nvSpPr>
          <p:cNvPr id="13" name="Shape 11"/>
          <p:cNvSpPr/>
          <p:nvPr/>
        </p:nvSpPr>
        <p:spPr>
          <a:xfrm>
            <a:off x="9118759" y="3673078"/>
            <a:ext cx="499943" cy="499943"/>
          </a:xfrm>
          <a:prstGeom prst="roundRect">
            <a:avLst>
              <a:gd name="adj" fmla="val 13333"/>
            </a:avLst>
          </a:prstGeom>
          <a:solidFill>
            <a:srgbClr val="234A49"/>
          </a:solidFill>
          <a:ln/>
        </p:spPr>
      </p:sp>
      <p:sp>
        <p:nvSpPr>
          <p:cNvPr id="14" name="Text 12"/>
          <p:cNvSpPr/>
          <p:nvPr/>
        </p:nvSpPr>
        <p:spPr>
          <a:xfrm>
            <a:off x="9283422" y="3727013"/>
            <a:ext cx="170617"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3</a:t>
            </a:r>
            <a:endParaRPr lang="en-US" sz="2470" dirty="0"/>
          </a:p>
        </p:txBody>
      </p:sp>
      <p:sp>
        <p:nvSpPr>
          <p:cNvPr id="15" name="Text 13"/>
          <p:cNvSpPr/>
          <p:nvPr/>
        </p:nvSpPr>
        <p:spPr>
          <a:xfrm>
            <a:off x="9840873" y="3673078"/>
            <a:ext cx="2440900"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Addressing Anomalies</a:t>
            </a:r>
            <a:endParaRPr lang="en-US" sz="2058" dirty="0"/>
          </a:p>
        </p:txBody>
      </p:sp>
      <p:sp>
        <p:nvSpPr>
          <p:cNvPr id="16" name="Text 14"/>
          <p:cNvSpPr/>
          <p:nvPr/>
        </p:nvSpPr>
        <p:spPr>
          <a:xfrm>
            <a:off x="9840873" y="4459962"/>
            <a:ext cx="2440900" cy="1333024"/>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Identifying and resolving any inconsistencies or outliers in the dataset.</a:t>
            </a:r>
            <a:endParaRPr lang="en-US" sz="1750"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339340"/>
            <a:ext cx="5228153"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Univariate Analysis</a:t>
            </a:r>
            <a:endParaRPr lang="en-US" sz="4117" dirty="0"/>
          </a:p>
        </p:txBody>
      </p:sp>
      <p:sp>
        <p:nvSpPr>
          <p:cNvPr id="5" name="Shape 3"/>
          <p:cNvSpPr/>
          <p:nvPr/>
        </p:nvSpPr>
        <p:spPr>
          <a:xfrm>
            <a:off x="2348389" y="3326011"/>
            <a:ext cx="3163014" cy="2564249"/>
          </a:xfrm>
          <a:prstGeom prst="roundRect">
            <a:avLst>
              <a:gd name="adj" fmla="val 2600"/>
            </a:avLst>
          </a:prstGeom>
          <a:solidFill>
            <a:srgbClr val="234A49"/>
          </a:solidFill>
          <a:ln/>
        </p:spPr>
      </p:sp>
      <p:sp>
        <p:nvSpPr>
          <p:cNvPr id="6" name="Text 4"/>
          <p:cNvSpPr/>
          <p:nvPr/>
        </p:nvSpPr>
        <p:spPr>
          <a:xfrm>
            <a:off x="2570559" y="3548182"/>
            <a:ext cx="2718673" cy="653653"/>
          </a:xfrm>
          <a:prstGeom prst="rect">
            <a:avLst/>
          </a:prstGeom>
          <a:noFill/>
          <a:ln/>
        </p:spPr>
        <p:txBody>
          <a:bodyPr wrap="squar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Exploring Distributions</a:t>
            </a:r>
            <a:endParaRPr lang="en-US" sz="2058" dirty="0"/>
          </a:p>
        </p:txBody>
      </p:sp>
      <p:sp>
        <p:nvSpPr>
          <p:cNvPr id="7" name="Text 5"/>
          <p:cNvSpPr/>
          <p:nvPr/>
        </p:nvSpPr>
        <p:spPr>
          <a:xfrm>
            <a:off x="2570559" y="4335066"/>
            <a:ext cx="2718673" cy="1333024"/>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Analyzing the individual variables to understand their characteristics and patterns.</a:t>
            </a:r>
            <a:endParaRPr lang="en-US" sz="1750" dirty="0"/>
          </a:p>
        </p:txBody>
      </p:sp>
      <p:sp>
        <p:nvSpPr>
          <p:cNvPr id="8" name="Shape 6"/>
          <p:cNvSpPr/>
          <p:nvPr/>
        </p:nvSpPr>
        <p:spPr>
          <a:xfrm>
            <a:off x="5733574" y="3326011"/>
            <a:ext cx="3163014" cy="2564249"/>
          </a:xfrm>
          <a:prstGeom prst="roundRect">
            <a:avLst>
              <a:gd name="adj" fmla="val 2600"/>
            </a:avLst>
          </a:prstGeom>
          <a:solidFill>
            <a:srgbClr val="234A49"/>
          </a:solidFill>
          <a:ln/>
        </p:spPr>
      </p:sp>
      <p:sp>
        <p:nvSpPr>
          <p:cNvPr id="9" name="Text 7"/>
          <p:cNvSpPr/>
          <p:nvPr/>
        </p:nvSpPr>
        <p:spPr>
          <a:xfrm>
            <a:off x="5955744" y="3548182"/>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Visualizing Trends</a:t>
            </a:r>
            <a:endParaRPr lang="en-US" sz="2058" dirty="0"/>
          </a:p>
        </p:txBody>
      </p:sp>
      <p:sp>
        <p:nvSpPr>
          <p:cNvPr id="10" name="Text 8"/>
          <p:cNvSpPr/>
          <p:nvPr/>
        </p:nvSpPr>
        <p:spPr>
          <a:xfrm>
            <a:off x="5955744" y="4008239"/>
            <a:ext cx="2718673" cy="1333024"/>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Utilizing histograms, kernel density plots, and other visualizations to gain insights.</a:t>
            </a:r>
            <a:endParaRPr lang="en-US" sz="1750" dirty="0"/>
          </a:p>
        </p:txBody>
      </p:sp>
      <p:sp>
        <p:nvSpPr>
          <p:cNvPr id="11" name="Shape 9"/>
          <p:cNvSpPr/>
          <p:nvPr/>
        </p:nvSpPr>
        <p:spPr>
          <a:xfrm>
            <a:off x="9118759" y="3326011"/>
            <a:ext cx="3163014" cy="2564249"/>
          </a:xfrm>
          <a:prstGeom prst="roundRect">
            <a:avLst>
              <a:gd name="adj" fmla="val 2600"/>
            </a:avLst>
          </a:prstGeom>
          <a:solidFill>
            <a:srgbClr val="234A49"/>
          </a:solidFill>
          <a:ln/>
        </p:spPr>
      </p:sp>
      <p:sp>
        <p:nvSpPr>
          <p:cNvPr id="12" name="Text 10"/>
          <p:cNvSpPr/>
          <p:nvPr/>
        </p:nvSpPr>
        <p:spPr>
          <a:xfrm>
            <a:off x="9340929" y="3548182"/>
            <a:ext cx="2688550"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Identifying Key Drivers</a:t>
            </a:r>
            <a:endParaRPr lang="en-US" sz="2058" dirty="0"/>
          </a:p>
        </p:txBody>
      </p:sp>
      <p:sp>
        <p:nvSpPr>
          <p:cNvPr id="13" name="Text 11"/>
          <p:cNvSpPr/>
          <p:nvPr/>
        </p:nvSpPr>
        <p:spPr>
          <a:xfrm>
            <a:off x="9340929" y="4008239"/>
            <a:ext cx="2718673" cy="1333024"/>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Pinpointing the variables that have the most significant impact on house prices.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469356"/>
            <a:ext cx="5228153"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Multivariate Analysis</a:t>
            </a:r>
            <a:endParaRPr lang="en-US" sz="4117" dirty="0"/>
          </a:p>
        </p:txBody>
      </p:sp>
      <p:sp>
        <p:nvSpPr>
          <p:cNvPr id="5" name="Text 3"/>
          <p:cNvSpPr/>
          <p:nvPr/>
        </p:nvSpPr>
        <p:spPr>
          <a:xfrm>
            <a:off x="2348389" y="3678198"/>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Correlation Matrices</a:t>
            </a:r>
            <a:endParaRPr lang="en-US" sz="2058" dirty="0"/>
          </a:p>
        </p:txBody>
      </p:sp>
      <p:sp>
        <p:nvSpPr>
          <p:cNvPr id="6" name="Text 4"/>
          <p:cNvSpPr/>
          <p:nvPr/>
        </p:nvSpPr>
        <p:spPr>
          <a:xfrm>
            <a:off x="2348389" y="4227195"/>
            <a:ext cx="2949416" cy="99976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Examining the relationships and dependencies between multiple variables.</a:t>
            </a:r>
            <a:endParaRPr lang="en-US" sz="1750" dirty="0"/>
          </a:p>
        </p:txBody>
      </p:sp>
      <p:sp>
        <p:nvSpPr>
          <p:cNvPr id="7" name="Text 5"/>
          <p:cNvSpPr/>
          <p:nvPr/>
        </p:nvSpPr>
        <p:spPr>
          <a:xfrm>
            <a:off x="5847398" y="3678198"/>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Scatterplot Matrices</a:t>
            </a:r>
            <a:endParaRPr lang="en-US" sz="2058" dirty="0"/>
          </a:p>
        </p:txBody>
      </p:sp>
      <p:sp>
        <p:nvSpPr>
          <p:cNvPr id="8" name="Text 6"/>
          <p:cNvSpPr/>
          <p:nvPr/>
        </p:nvSpPr>
        <p:spPr>
          <a:xfrm>
            <a:off x="5847398" y="4227195"/>
            <a:ext cx="2949416" cy="999768"/>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Visualizing the interplay of various features and their influence on house prices.</a:t>
            </a:r>
            <a:endParaRPr lang="en-US" sz="1750" dirty="0"/>
          </a:p>
        </p:txBody>
      </p:sp>
      <p:sp>
        <p:nvSpPr>
          <p:cNvPr id="9" name="Text 7"/>
          <p:cNvSpPr/>
          <p:nvPr/>
        </p:nvSpPr>
        <p:spPr>
          <a:xfrm>
            <a:off x="9346406" y="3678198"/>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Identifying Patterns</a:t>
            </a:r>
            <a:endParaRPr lang="en-US" sz="2058" dirty="0"/>
          </a:p>
        </p:txBody>
      </p:sp>
      <p:sp>
        <p:nvSpPr>
          <p:cNvPr id="10" name="Text 8"/>
          <p:cNvSpPr/>
          <p:nvPr/>
        </p:nvSpPr>
        <p:spPr>
          <a:xfrm>
            <a:off x="9346406" y="4227195"/>
            <a:ext cx="2949416" cy="1333024"/>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Uncovering hidden connections and trends that may impact pricing strategies.</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042868"/>
            <a:ext cx="5228153"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Feature Engineering</a:t>
            </a:r>
            <a:endParaRPr lang="en-US" sz="4117" dirty="0"/>
          </a:p>
        </p:txBody>
      </p:sp>
      <p:sp>
        <p:nvSpPr>
          <p:cNvPr id="5" name="Shape 3"/>
          <p:cNvSpPr/>
          <p:nvPr/>
        </p:nvSpPr>
        <p:spPr>
          <a:xfrm>
            <a:off x="2667833" y="2029539"/>
            <a:ext cx="27742" cy="5157073"/>
          </a:xfrm>
          <a:prstGeom prst="rect">
            <a:avLst/>
          </a:prstGeom>
          <a:solidFill>
            <a:srgbClr val="EF9C82"/>
          </a:solidFill>
          <a:ln/>
        </p:spPr>
      </p:sp>
      <p:sp>
        <p:nvSpPr>
          <p:cNvPr id="6" name="Shape 4"/>
          <p:cNvSpPr/>
          <p:nvPr/>
        </p:nvSpPr>
        <p:spPr>
          <a:xfrm>
            <a:off x="2931616" y="2515493"/>
            <a:ext cx="777597" cy="27742"/>
          </a:xfrm>
          <a:prstGeom prst="rect">
            <a:avLst/>
          </a:prstGeom>
          <a:solidFill>
            <a:srgbClr val="EF9C82"/>
          </a:solidFill>
          <a:ln/>
        </p:spPr>
      </p:sp>
      <p:sp>
        <p:nvSpPr>
          <p:cNvPr id="7" name="Shape 5"/>
          <p:cNvSpPr/>
          <p:nvPr/>
        </p:nvSpPr>
        <p:spPr>
          <a:xfrm>
            <a:off x="2431673" y="2279452"/>
            <a:ext cx="499943" cy="499943"/>
          </a:xfrm>
          <a:prstGeom prst="roundRect">
            <a:avLst>
              <a:gd name="adj" fmla="val 13333"/>
            </a:avLst>
          </a:prstGeom>
          <a:solidFill>
            <a:srgbClr val="234A49"/>
          </a:solidFill>
          <a:ln/>
        </p:spPr>
      </p:sp>
      <p:sp>
        <p:nvSpPr>
          <p:cNvPr id="8" name="Text 6"/>
          <p:cNvSpPr/>
          <p:nvPr/>
        </p:nvSpPr>
        <p:spPr>
          <a:xfrm>
            <a:off x="2626102" y="2333387"/>
            <a:ext cx="111085"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1</a:t>
            </a:r>
            <a:endParaRPr lang="en-US" sz="2470" dirty="0"/>
          </a:p>
        </p:txBody>
      </p:sp>
      <p:sp>
        <p:nvSpPr>
          <p:cNvPr id="9" name="Text 7"/>
          <p:cNvSpPr/>
          <p:nvPr/>
        </p:nvSpPr>
        <p:spPr>
          <a:xfrm>
            <a:off x="3903702" y="2251710"/>
            <a:ext cx="2710696"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Creating New Variables</a:t>
            </a:r>
            <a:endParaRPr lang="en-US" sz="2058" dirty="0"/>
          </a:p>
        </p:txBody>
      </p:sp>
      <p:sp>
        <p:nvSpPr>
          <p:cNvPr id="10" name="Text 8"/>
          <p:cNvSpPr/>
          <p:nvPr/>
        </p:nvSpPr>
        <p:spPr>
          <a:xfrm>
            <a:off x="3903702" y="2711768"/>
            <a:ext cx="8378190" cy="666512"/>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Introducing features that capture relevant information for pricing analysis, such as price per square foot or property age.</a:t>
            </a:r>
            <a:endParaRPr lang="en-US" sz="1750" dirty="0"/>
          </a:p>
        </p:txBody>
      </p:sp>
      <p:sp>
        <p:nvSpPr>
          <p:cNvPr id="11" name="Shape 9"/>
          <p:cNvSpPr/>
          <p:nvPr/>
        </p:nvSpPr>
        <p:spPr>
          <a:xfrm>
            <a:off x="2931616" y="4308574"/>
            <a:ext cx="777597" cy="27742"/>
          </a:xfrm>
          <a:prstGeom prst="rect">
            <a:avLst/>
          </a:prstGeom>
          <a:solidFill>
            <a:srgbClr val="EF9C82"/>
          </a:solidFill>
          <a:ln/>
        </p:spPr>
      </p:sp>
      <p:sp>
        <p:nvSpPr>
          <p:cNvPr id="12" name="Shape 10"/>
          <p:cNvSpPr/>
          <p:nvPr/>
        </p:nvSpPr>
        <p:spPr>
          <a:xfrm>
            <a:off x="2431673" y="4072533"/>
            <a:ext cx="499943" cy="499943"/>
          </a:xfrm>
          <a:prstGeom prst="roundRect">
            <a:avLst>
              <a:gd name="adj" fmla="val 13333"/>
            </a:avLst>
          </a:prstGeom>
          <a:solidFill>
            <a:srgbClr val="234A49"/>
          </a:solidFill>
          <a:ln/>
        </p:spPr>
      </p:sp>
      <p:sp>
        <p:nvSpPr>
          <p:cNvPr id="13" name="Text 11"/>
          <p:cNvSpPr/>
          <p:nvPr/>
        </p:nvSpPr>
        <p:spPr>
          <a:xfrm>
            <a:off x="2597527" y="4126468"/>
            <a:ext cx="168116"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2</a:t>
            </a:r>
            <a:endParaRPr lang="en-US" sz="2470" dirty="0"/>
          </a:p>
        </p:txBody>
      </p:sp>
      <p:sp>
        <p:nvSpPr>
          <p:cNvPr id="14" name="Text 12"/>
          <p:cNvSpPr/>
          <p:nvPr/>
        </p:nvSpPr>
        <p:spPr>
          <a:xfrm>
            <a:off x="3903702" y="4044791"/>
            <a:ext cx="3295293"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Enhancing Predictive Power</a:t>
            </a:r>
            <a:endParaRPr lang="en-US" sz="2058" dirty="0"/>
          </a:p>
        </p:txBody>
      </p:sp>
      <p:sp>
        <p:nvSpPr>
          <p:cNvPr id="15" name="Text 13"/>
          <p:cNvSpPr/>
          <p:nvPr/>
        </p:nvSpPr>
        <p:spPr>
          <a:xfrm>
            <a:off x="3903702" y="4504849"/>
            <a:ext cx="8378190" cy="666512"/>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Developing new variables that can improve the model's ability to predict house prices accurately.</a:t>
            </a:r>
            <a:endParaRPr lang="en-US" sz="1750" dirty="0"/>
          </a:p>
        </p:txBody>
      </p:sp>
      <p:sp>
        <p:nvSpPr>
          <p:cNvPr id="16" name="Shape 14"/>
          <p:cNvSpPr/>
          <p:nvPr/>
        </p:nvSpPr>
        <p:spPr>
          <a:xfrm>
            <a:off x="2931616" y="6101655"/>
            <a:ext cx="777597" cy="27742"/>
          </a:xfrm>
          <a:prstGeom prst="rect">
            <a:avLst/>
          </a:prstGeom>
          <a:solidFill>
            <a:srgbClr val="EF9C82"/>
          </a:solidFill>
          <a:ln/>
        </p:spPr>
      </p:sp>
      <p:sp>
        <p:nvSpPr>
          <p:cNvPr id="17" name="Shape 15"/>
          <p:cNvSpPr/>
          <p:nvPr/>
        </p:nvSpPr>
        <p:spPr>
          <a:xfrm>
            <a:off x="2431673" y="5865614"/>
            <a:ext cx="499943" cy="499943"/>
          </a:xfrm>
          <a:prstGeom prst="roundRect">
            <a:avLst>
              <a:gd name="adj" fmla="val 13333"/>
            </a:avLst>
          </a:prstGeom>
          <a:solidFill>
            <a:srgbClr val="234A49"/>
          </a:solidFill>
          <a:ln/>
        </p:spPr>
      </p:sp>
      <p:sp>
        <p:nvSpPr>
          <p:cNvPr id="18" name="Text 16"/>
          <p:cNvSpPr/>
          <p:nvPr/>
        </p:nvSpPr>
        <p:spPr>
          <a:xfrm>
            <a:off x="2596336" y="5919549"/>
            <a:ext cx="170617"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3</a:t>
            </a:r>
            <a:endParaRPr lang="en-US" sz="2470" dirty="0"/>
          </a:p>
        </p:txBody>
      </p:sp>
      <p:sp>
        <p:nvSpPr>
          <p:cNvPr id="19" name="Text 17"/>
          <p:cNvSpPr/>
          <p:nvPr/>
        </p:nvSpPr>
        <p:spPr>
          <a:xfrm>
            <a:off x="3903702" y="5837873"/>
            <a:ext cx="2614017"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Improving Insights</a:t>
            </a:r>
            <a:endParaRPr lang="en-US" sz="2058" dirty="0"/>
          </a:p>
        </p:txBody>
      </p:sp>
      <p:sp>
        <p:nvSpPr>
          <p:cNvPr id="20" name="Text 18"/>
          <p:cNvSpPr/>
          <p:nvPr/>
        </p:nvSpPr>
        <p:spPr>
          <a:xfrm>
            <a:off x="3903702" y="6297930"/>
            <a:ext cx="8378190" cy="666512"/>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Leveraging feature engineering to uncover deeper insights and relationships within the dataset.</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136100"/>
            <a:ext cx="5872163"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Size and Amenity Impact</a:t>
            </a:r>
            <a:endParaRPr lang="en-US" sz="4117" dirty="0"/>
          </a:p>
        </p:txBody>
      </p:sp>
      <p:sp>
        <p:nvSpPr>
          <p:cNvPr id="5" name="Text 3"/>
          <p:cNvSpPr/>
          <p:nvPr/>
        </p:nvSpPr>
        <p:spPr>
          <a:xfrm>
            <a:off x="2348389" y="3344942"/>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Size Influence</a:t>
            </a:r>
            <a:endParaRPr lang="en-US" sz="2058" dirty="0"/>
          </a:p>
        </p:txBody>
      </p:sp>
      <p:sp>
        <p:nvSpPr>
          <p:cNvPr id="6" name="Text 4"/>
          <p:cNvSpPr/>
          <p:nvPr/>
        </p:nvSpPr>
        <p:spPr>
          <a:xfrm>
            <a:off x="2348389" y="3893939"/>
            <a:ext cx="2949416" cy="1666280"/>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Analyzing the relationship between key features like bedrooms, bathrooms, and square footage with house prices.</a:t>
            </a:r>
            <a:endParaRPr lang="en-US" sz="1750" dirty="0"/>
          </a:p>
        </p:txBody>
      </p:sp>
      <p:sp>
        <p:nvSpPr>
          <p:cNvPr id="7" name="Text 5"/>
          <p:cNvSpPr/>
          <p:nvPr/>
        </p:nvSpPr>
        <p:spPr>
          <a:xfrm>
            <a:off x="5847398" y="3344942"/>
            <a:ext cx="2614017"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Amenity Preferences</a:t>
            </a:r>
            <a:endParaRPr lang="en-US" sz="2058" dirty="0"/>
          </a:p>
        </p:txBody>
      </p:sp>
      <p:sp>
        <p:nvSpPr>
          <p:cNvPr id="8" name="Text 6"/>
          <p:cNvSpPr/>
          <p:nvPr/>
        </p:nvSpPr>
        <p:spPr>
          <a:xfrm>
            <a:off x="5847398" y="3893939"/>
            <a:ext cx="2949416" cy="1666280"/>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Exploring how specific amenities, such as a swimming pool or garage, impact the perceived value of a property.</a:t>
            </a:r>
            <a:endParaRPr lang="en-US" sz="1750" dirty="0"/>
          </a:p>
        </p:txBody>
      </p:sp>
      <p:sp>
        <p:nvSpPr>
          <p:cNvPr id="9" name="Text 7"/>
          <p:cNvSpPr/>
          <p:nvPr/>
        </p:nvSpPr>
        <p:spPr>
          <a:xfrm>
            <a:off x="9346406" y="3344942"/>
            <a:ext cx="2727722" cy="326827"/>
          </a:xfrm>
          <a:prstGeom prst="rect">
            <a:avLst/>
          </a:prstGeom>
          <a:noFill/>
          <a:ln/>
        </p:spPr>
        <p:txBody>
          <a:bodyPr wrap="none" rtlCol="0" anchor="t"/>
          <a:lstStyle/>
          <a:p>
            <a:pPr marL="0" indent="0">
              <a:lnSpc>
                <a:spcPts val="2573"/>
              </a:lnSpc>
              <a:buNone/>
            </a:pPr>
            <a:r>
              <a:rPr lang="en-US" sz="2058" dirty="0">
                <a:solidFill>
                  <a:srgbClr val="FFD9BE"/>
                </a:solidFill>
                <a:latin typeface="Quattrocento" pitchFamily="34" charset="0"/>
                <a:ea typeface="Quattrocento" pitchFamily="34" charset="-122"/>
                <a:cs typeface="Quattrocento" pitchFamily="34" charset="-120"/>
              </a:rPr>
              <a:t>Segmenting the Market</a:t>
            </a:r>
            <a:endParaRPr lang="en-US" sz="2058" dirty="0"/>
          </a:p>
        </p:txBody>
      </p:sp>
      <p:sp>
        <p:nvSpPr>
          <p:cNvPr id="10" name="Text 8"/>
          <p:cNvSpPr/>
          <p:nvPr/>
        </p:nvSpPr>
        <p:spPr>
          <a:xfrm>
            <a:off x="9346406" y="3893939"/>
            <a:ext cx="2949416" cy="1999536"/>
          </a:xfrm>
          <a:prstGeom prst="rect">
            <a:avLst/>
          </a:prstGeom>
          <a:noFill/>
          <a:ln/>
        </p:spPr>
        <p:txBody>
          <a:bodyPr wrap="square" rtlCol="0" anchor="t"/>
          <a:lstStyle/>
          <a:p>
            <a:pPr marL="0" indent="0">
              <a:lnSpc>
                <a:spcPts val="2624"/>
              </a:lnSpc>
              <a:buNone/>
            </a:pPr>
            <a:r>
              <a:rPr lang="en-US" sz="1750" dirty="0">
                <a:solidFill>
                  <a:srgbClr val="F9EEE7"/>
                </a:solidFill>
                <a:latin typeface="Quattrocento" pitchFamily="34" charset="0"/>
                <a:ea typeface="Quattrocento" pitchFamily="34" charset="-122"/>
                <a:cs typeface="Quattrocento" pitchFamily="34" charset="-120"/>
              </a:rPr>
              <a:t>Applying clustering techniques to group houses with similar amenity profiles, revealing distinct market segments and pricing strategies.</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217414"/>
            <a:ext cx="5762387" cy="653415"/>
          </a:xfrm>
          <a:prstGeom prst="rect">
            <a:avLst/>
          </a:prstGeom>
          <a:noFill/>
          <a:ln/>
        </p:spPr>
        <p:txBody>
          <a:bodyPr wrap="none" rtlCol="0" anchor="t"/>
          <a:lstStyle/>
          <a:p>
            <a:pPr marL="0" indent="0">
              <a:lnSpc>
                <a:spcPts val="5146"/>
              </a:lnSpc>
              <a:buNone/>
            </a:pPr>
            <a:r>
              <a:rPr lang="en-US" sz="4117" dirty="0">
                <a:solidFill>
                  <a:srgbClr val="FFD9BE"/>
                </a:solidFill>
                <a:latin typeface="Quattrocento" pitchFamily="34" charset="0"/>
                <a:ea typeface="Quattrocento" pitchFamily="34" charset="-122"/>
                <a:cs typeface="Quattrocento" pitchFamily="34" charset="-120"/>
              </a:rPr>
              <a:t>Historical Pricing Trends</a:t>
            </a:r>
            <a:endParaRPr lang="en-US" sz="4117" dirty="0"/>
          </a:p>
        </p:txBody>
      </p:sp>
      <p:sp>
        <p:nvSpPr>
          <p:cNvPr id="5" name="Shape 3"/>
          <p:cNvSpPr/>
          <p:nvPr/>
        </p:nvSpPr>
        <p:spPr>
          <a:xfrm>
            <a:off x="7301270" y="2315170"/>
            <a:ext cx="27742" cy="4697016"/>
          </a:xfrm>
          <a:prstGeom prst="rect">
            <a:avLst/>
          </a:prstGeom>
          <a:solidFill>
            <a:srgbClr val="EF9C82"/>
          </a:solidFill>
          <a:ln/>
        </p:spPr>
      </p:sp>
      <p:sp>
        <p:nvSpPr>
          <p:cNvPr id="6" name="Shape 4"/>
          <p:cNvSpPr/>
          <p:nvPr/>
        </p:nvSpPr>
        <p:spPr>
          <a:xfrm>
            <a:off x="6287512" y="2801124"/>
            <a:ext cx="777597" cy="27742"/>
          </a:xfrm>
          <a:prstGeom prst="rect">
            <a:avLst/>
          </a:prstGeom>
          <a:solidFill>
            <a:srgbClr val="EF9C82"/>
          </a:solidFill>
          <a:ln/>
        </p:spPr>
      </p:sp>
      <p:sp>
        <p:nvSpPr>
          <p:cNvPr id="7" name="Shape 5"/>
          <p:cNvSpPr/>
          <p:nvPr/>
        </p:nvSpPr>
        <p:spPr>
          <a:xfrm>
            <a:off x="7065109" y="2565083"/>
            <a:ext cx="499943" cy="499943"/>
          </a:xfrm>
          <a:prstGeom prst="roundRect">
            <a:avLst>
              <a:gd name="adj" fmla="val 13333"/>
            </a:avLst>
          </a:prstGeom>
          <a:solidFill>
            <a:srgbClr val="234A49"/>
          </a:solidFill>
          <a:ln/>
        </p:spPr>
      </p:sp>
      <p:sp>
        <p:nvSpPr>
          <p:cNvPr id="8" name="Text 6"/>
          <p:cNvSpPr/>
          <p:nvPr/>
        </p:nvSpPr>
        <p:spPr>
          <a:xfrm>
            <a:off x="7259538" y="2619018"/>
            <a:ext cx="111085"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1</a:t>
            </a:r>
            <a:endParaRPr lang="en-US" sz="2470" dirty="0"/>
          </a:p>
        </p:txBody>
      </p:sp>
      <p:sp>
        <p:nvSpPr>
          <p:cNvPr id="9" name="Text 7"/>
          <p:cNvSpPr/>
          <p:nvPr/>
        </p:nvSpPr>
        <p:spPr>
          <a:xfrm>
            <a:off x="3479006" y="2537341"/>
            <a:ext cx="2614017" cy="326827"/>
          </a:xfrm>
          <a:prstGeom prst="rect">
            <a:avLst/>
          </a:prstGeom>
          <a:noFill/>
          <a:ln/>
        </p:spPr>
        <p:txBody>
          <a:bodyPr wrap="none" rtlCol="0" anchor="t"/>
          <a:lstStyle/>
          <a:p>
            <a:pPr marL="0" indent="0" algn="r">
              <a:lnSpc>
                <a:spcPts val="2573"/>
              </a:lnSpc>
              <a:buNone/>
            </a:pPr>
            <a:r>
              <a:rPr lang="en-US" sz="2058" dirty="0">
                <a:solidFill>
                  <a:srgbClr val="FFD9BE"/>
                </a:solidFill>
                <a:latin typeface="Quattrocento" pitchFamily="34" charset="0"/>
                <a:ea typeface="Quattrocento" pitchFamily="34" charset="-122"/>
                <a:cs typeface="Quattrocento" pitchFamily="34" charset="-120"/>
              </a:rPr>
              <a:t>Temporal Analysis</a:t>
            </a:r>
            <a:endParaRPr lang="en-US" sz="2058" dirty="0"/>
          </a:p>
        </p:txBody>
      </p:sp>
      <p:sp>
        <p:nvSpPr>
          <p:cNvPr id="10" name="Text 8"/>
          <p:cNvSpPr/>
          <p:nvPr/>
        </p:nvSpPr>
        <p:spPr>
          <a:xfrm>
            <a:off x="2348389" y="2997398"/>
            <a:ext cx="3744635" cy="1333024"/>
          </a:xfrm>
          <a:prstGeom prst="rect">
            <a:avLst/>
          </a:prstGeom>
          <a:noFill/>
          <a:ln/>
        </p:spPr>
        <p:txBody>
          <a:bodyPr wrap="square" rtlCol="0" anchor="t"/>
          <a:lstStyle/>
          <a:p>
            <a:pPr marL="0" indent="0" algn="r">
              <a:lnSpc>
                <a:spcPts val="2624"/>
              </a:lnSpc>
              <a:buNone/>
            </a:pPr>
            <a:r>
              <a:rPr lang="en-US" sz="1750" dirty="0">
                <a:solidFill>
                  <a:srgbClr val="F9EEE7"/>
                </a:solidFill>
                <a:latin typeface="Quattrocento" pitchFamily="34" charset="0"/>
                <a:ea typeface="Quattrocento" pitchFamily="34" charset="-122"/>
                <a:cs typeface="Quattrocento" pitchFamily="34" charset="-120"/>
              </a:rPr>
              <a:t>Examining how house prices have changed over different time periods, considering external factors like economic indicators.</a:t>
            </a:r>
            <a:endParaRPr lang="en-US" sz="1750" dirty="0"/>
          </a:p>
        </p:txBody>
      </p:sp>
      <p:sp>
        <p:nvSpPr>
          <p:cNvPr id="11" name="Shape 9"/>
          <p:cNvSpPr/>
          <p:nvPr/>
        </p:nvSpPr>
        <p:spPr>
          <a:xfrm>
            <a:off x="7565053" y="3911977"/>
            <a:ext cx="777597" cy="27742"/>
          </a:xfrm>
          <a:prstGeom prst="rect">
            <a:avLst/>
          </a:prstGeom>
          <a:solidFill>
            <a:srgbClr val="EF9C82"/>
          </a:solidFill>
          <a:ln/>
        </p:spPr>
      </p:sp>
      <p:sp>
        <p:nvSpPr>
          <p:cNvPr id="12" name="Shape 10"/>
          <p:cNvSpPr/>
          <p:nvPr/>
        </p:nvSpPr>
        <p:spPr>
          <a:xfrm>
            <a:off x="7065109" y="3675936"/>
            <a:ext cx="499943" cy="499943"/>
          </a:xfrm>
          <a:prstGeom prst="roundRect">
            <a:avLst>
              <a:gd name="adj" fmla="val 13333"/>
            </a:avLst>
          </a:prstGeom>
          <a:solidFill>
            <a:srgbClr val="234A49"/>
          </a:solidFill>
          <a:ln/>
        </p:spPr>
      </p:sp>
      <p:sp>
        <p:nvSpPr>
          <p:cNvPr id="13" name="Text 11"/>
          <p:cNvSpPr/>
          <p:nvPr/>
        </p:nvSpPr>
        <p:spPr>
          <a:xfrm>
            <a:off x="7230963" y="3729871"/>
            <a:ext cx="168116"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2</a:t>
            </a:r>
            <a:endParaRPr lang="en-US" sz="2470" dirty="0"/>
          </a:p>
        </p:txBody>
      </p:sp>
      <p:sp>
        <p:nvSpPr>
          <p:cNvPr id="14" name="Text 12"/>
          <p:cNvSpPr/>
          <p:nvPr/>
        </p:nvSpPr>
        <p:spPr>
          <a:xfrm>
            <a:off x="8537138" y="3648194"/>
            <a:ext cx="2614017" cy="326827"/>
          </a:xfrm>
          <a:prstGeom prst="rect">
            <a:avLst/>
          </a:prstGeom>
          <a:noFill/>
          <a:ln/>
        </p:spPr>
        <p:txBody>
          <a:bodyPr wrap="none" rtlCol="0" anchor="t"/>
          <a:lstStyle/>
          <a:p>
            <a:pPr marL="0" indent="0" algn="l">
              <a:lnSpc>
                <a:spcPts val="2573"/>
              </a:lnSpc>
              <a:buNone/>
            </a:pPr>
            <a:r>
              <a:rPr lang="en-US" sz="2058" dirty="0">
                <a:solidFill>
                  <a:srgbClr val="FFD9BE"/>
                </a:solidFill>
                <a:latin typeface="Quattrocento" pitchFamily="34" charset="0"/>
                <a:ea typeface="Quattrocento" pitchFamily="34" charset="-122"/>
                <a:cs typeface="Quattrocento" pitchFamily="34" charset="-120"/>
              </a:rPr>
              <a:t>Identifying Patterns</a:t>
            </a:r>
            <a:endParaRPr lang="en-US" sz="2058" dirty="0"/>
          </a:p>
        </p:txBody>
      </p:sp>
      <p:sp>
        <p:nvSpPr>
          <p:cNvPr id="15" name="Text 13"/>
          <p:cNvSpPr/>
          <p:nvPr/>
        </p:nvSpPr>
        <p:spPr>
          <a:xfrm>
            <a:off x="8537138" y="4108252"/>
            <a:ext cx="3744754" cy="1333024"/>
          </a:xfrm>
          <a:prstGeom prst="rect">
            <a:avLst/>
          </a:prstGeom>
          <a:noFill/>
          <a:ln/>
        </p:spPr>
        <p:txBody>
          <a:bodyPr wrap="square" rtlCol="0" anchor="t"/>
          <a:lstStyle/>
          <a:p>
            <a:pPr marL="0" indent="0" algn="l">
              <a:lnSpc>
                <a:spcPts val="2624"/>
              </a:lnSpc>
              <a:buNone/>
            </a:pPr>
            <a:r>
              <a:rPr lang="en-US" sz="1750" dirty="0">
                <a:solidFill>
                  <a:srgbClr val="F9EEE7"/>
                </a:solidFill>
                <a:latin typeface="Quattrocento" pitchFamily="34" charset="0"/>
                <a:ea typeface="Quattrocento" pitchFamily="34" charset="-122"/>
                <a:cs typeface="Quattrocento" pitchFamily="34" charset="-120"/>
              </a:rPr>
              <a:t>Utilizing time-series visualizations to understand how market trends influence house prices and predict future valuation trends.</a:t>
            </a:r>
            <a:endParaRPr lang="en-US" sz="1750" dirty="0"/>
          </a:p>
        </p:txBody>
      </p:sp>
      <p:sp>
        <p:nvSpPr>
          <p:cNvPr id="16" name="Shape 14"/>
          <p:cNvSpPr/>
          <p:nvPr/>
        </p:nvSpPr>
        <p:spPr>
          <a:xfrm>
            <a:off x="6287512" y="5260717"/>
            <a:ext cx="777597" cy="27742"/>
          </a:xfrm>
          <a:prstGeom prst="rect">
            <a:avLst/>
          </a:prstGeom>
          <a:solidFill>
            <a:srgbClr val="EF9C82"/>
          </a:solidFill>
          <a:ln/>
        </p:spPr>
      </p:sp>
      <p:sp>
        <p:nvSpPr>
          <p:cNvPr id="17" name="Shape 15"/>
          <p:cNvSpPr/>
          <p:nvPr/>
        </p:nvSpPr>
        <p:spPr>
          <a:xfrm>
            <a:off x="7065109" y="5024676"/>
            <a:ext cx="499943" cy="499943"/>
          </a:xfrm>
          <a:prstGeom prst="roundRect">
            <a:avLst>
              <a:gd name="adj" fmla="val 13333"/>
            </a:avLst>
          </a:prstGeom>
          <a:solidFill>
            <a:srgbClr val="234A49"/>
          </a:solidFill>
          <a:ln/>
        </p:spPr>
      </p:sp>
      <p:sp>
        <p:nvSpPr>
          <p:cNvPr id="18" name="Text 16"/>
          <p:cNvSpPr/>
          <p:nvPr/>
        </p:nvSpPr>
        <p:spPr>
          <a:xfrm>
            <a:off x="7229773" y="5078611"/>
            <a:ext cx="170617" cy="392073"/>
          </a:xfrm>
          <a:prstGeom prst="rect">
            <a:avLst/>
          </a:prstGeom>
          <a:noFill/>
          <a:ln/>
        </p:spPr>
        <p:txBody>
          <a:bodyPr wrap="none" rtlCol="0" anchor="t"/>
          <a:lstStyle/>
          <a:p>
            <a:pPr marL="0" indent="0" algn="ctr">
              <a:lnSpc>
                <a:spcPts val="3088"/>
              </a:lnSpc>
              <a:buNone/>
            </a:pPr>
            <a:r>
              <a:rPr lang="en-US" sz="2470" dirty="0">
                <a:solidFill>
                  <a:srgbClr val="FFD9BE"/>
                </a:solidFill>
                <a:latin typeface="Quattrocento" pitchFamily="34" charset="0"/>
                <a:ea typeface="Quattrocento" pitchFamily="34" charset="-122"/>
                <a:cs typeface="Quattrocento" pitchFamily="34" charset="-120"/>
              </a:rPr>
              <a:t>3</a:t>
            </a:r>
            <a:endParaRPr lang="en-US" sz="2470" dirty="0"/>
          </a:p>
        </p:txBody>
      </p:sp>
      <p:sp>
        <p:nvSpPr>
          <p:cNvPr id="19" name="Text 17"/>
          <p:cNvSpPr/>
          <p:nvPr/>
        </p:nvSpPr>
        <p:spPr>
          <a:xfrm>
            <a:off x="3479006" y="4996934"/>
            <a:ext cx="2614017" cy="326827"/>
          </a:xfrm>
          <a:prstGeom prst="rect">
            <a:avLst/>
          </a:prstGeom>
          <a:noFill/>
          <a:ln/>
        </p:spPr>
        <p:txBody>
          <a:bodyPr wrap="none" rtlCol="0" anchor="t"/>
          <a:lstStyle/>
          <a:p>
            <a:pPr marL="0" indent="0" algn="r">
              <a:lnSpc>
                <a:spcPts val="2573"/>
              </a:lnSpc>
              <a:buNone/>
            </a:pPr>
            <a:r>
              <a:rPr lang="en-US" sz="2058" dirty="0">
                <a:solidFill>
                  <a:srgbClr val="FFD9BE"/>
                </a:solidFill>
                <a:latin typeface="Quattrocento" pitchFamily="34" charset="0"/>
                <a:ea typeface="Quattrocento" pitchFamily="34" charset="-122"/>
                <a:cs typeface="Quattrocento" pitchFamily="34" charset="-120"/>
              </a:rPr>
              <a:t>Informing Strategies</a:t>
            </a:r>
            <a:endParaRPr lang="en-US" sz="2058" dirty="0"/>
          </a:p>
        </p:txBody>
      </p:sp>
      <p:sp>
        <p:nvSpPr>
          <p:cNvPr id="20" name="Text 18"/>
          <p:cNvSpPr/>
          <p:nvPr/>
        </p:nvSpPr>
        <p:spPr>
          <a:xfrm>
            <a:off x="2348389" y="5456992"/>
            <a:ext cx="3744635" cy="1333024"/>
          </a:xfrm>
          <a:prstGeom prst="rect">
            <a:avLst/>
          </a:prstGeom>
          <a:noFill/>
          <a:ln/>
        </p:spPr>
        <p:txBody>
          <a:bodyPr wrap="square" rtlCol="0" anchor="t"/>
          <a:lstStyle/>
          <a:p>
            <a:pPr marL="0" indent="0" algn="r">
              <a:lnSpc>
                <a:spcPts val="2624"/>
              </a:lnSpc>
              <a:buNone/>
            </a:pPr>
            <a:r>
              <a:rPr lang="en-US" sz="1750" dirty="0">
                <a:solidFill>
                  <a:srgbClr val="F9EEE7"/>
                </a:solidFill>
                <a:latin typeface="Quattrocento" pitchFamily="34" charset="0"/>
                <a:ea typeface="Quattrocento" pitchFamily="34" charset="-122"/>
                <a:cs typeface="Quattrocento" pitchFamily="34" charset="-120"/>
              </a:rPr>
              <a:t>Leveraging insights from historical pricing data to develop more effective pricing strategies and stay ahead of market dynamics.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856</Words>
  <Application>Microsoft Office PowerPoint</Application>
  <PresentationFormat>Custom</PresentationFormat>
  <Paragraphs>84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Quattrocento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nikhil savaliya</cp:lastModifiedBy>
  <cp:revision>1</cp:revision>
  <dcterms:created xsi:type="dcterms:W3CDTF">2024-06-10T12:53:01Z</dcterms:created>
  <dcterms:modified xsi:type="dcterms:W3CDTF">2024-06-10T16:36:27Z</dcterms:modified>
</cp:coreProperties>
</file>