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0"/>
  </p:notesMasterIdLst>
  <p:handoutMasterIdLst>
    <p:handoutMasterId r:id="rId21"/>
  </p:handoutMasterIdLst>
  <p:sldIdLst>
    <p:sldId id="305" r:id="rId5"/>
    <p:sldId id="317" r:id="rId6"/>
    <p:sldId id="296" r:id="rId7"/>
    <p:sldId id="306" r:id="rId8"/>
    <p:sldId id="318" r:id="rId9"/>
    <p:sldId id="319" r:id="rId10"/>
    <p:sldId id="314" r:id="rId11"/>
    <p:sldId id="307" r:id="rId12"/>
    <p:sldId id="308" r:id="rId13"/>
    <p:sldId id="309" r:id="rId14"/>
    <p:sldId id="315" r:id="rId15"/>
    <p:sldId id="294" r:id="rId16"/>
    <p:sldId id="313" r:id="rId17"/>
    <p:sldId id="310" r:id="rId18"/>
    <p:sldId id="31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FA41D4-0286-45ED-B2A6-EDB3730B0C8B}">
          <p14:sldIdLst>
            <p14:sldId id="305"/>
            <p14:sldId id="317"/>
            <p14:sldId id="296"/>
            <p14:sldId id="306"/>
            <p14:sldId id="318"/>
            <p14:sldId id="319"/>
          </p14:sldIdLst>
        </p14:section>
        <p14:section name="Untitled Section" id="{898B6D1D-819A-48AD-9E05-48C8546818D5}">
          <p14:sldIdLst>
            <p14:sldId id="314"/>
            <p14:sldId id="307"/>
            <p14:sldId id="308"/>
            <p14:sldId id="309"/>
            <p14:sldId id="315"/>
            <p14:sldId id="294"/>
            <p14:sldId id="313"/>
            <p14:sldId id="310"/>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5B3A"/>
    <a:srgbClr val="A9D7D9"/>
    <a:srgbClr val="93D3D9"/>
    <a:srgbClr val="AAD6FF"/>
    <a:srgbClr val="B2C8CD"/>
    <a:srgbClr val="CCD8D6"/>
    <a:srgbClr val="4F5945"/>
    <a:srgbClr val="73292A"/>
    <a:srgbClr val="7F86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3FCF00-DCFF-449D-94DE-E14A5311196A}" v="20" dt="2024-03-05T17:17:54.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879" autoAdjust="0"/>
  </p:normalViewPr>
  <p:slideViewPr>
    <p:cSldViewPr snapToGrid="0">
      <p:cViewPr varScale="1">
        <p:scale>
          <a:sx n="82" d="100"/>
          <a:sy n="82" d="100"/>
        </p:scale>
        <p:origin x="71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Sep 20XX</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Nov 20XX</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Jan 20XX</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Mar 20XX</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May 20XX</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1438" y="105341"/>
          <a:ext cx="1830068" cy="549020"/>
        </a:xfrm>
        <a:prstGeom prst="rect">
          <a:avLst/>
        </a:prstGeom>
        <a:solidFill>
          <a:schemeClr val="accent2"/>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616" tIns="144616" rIns="144616" bIns="144616"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Planning</a:t>
          </a:r>
        </a:p>
      </dsp:txBody>
      <dsp:txXfrm>
        <a:off x="11438" y="105341"/>
        <a:ext cx="1830068" cy="549020"/>
      </dsp:txXfrm>
    </dsp:sp>
    <dsp:sp modelId="{22359DD7-1BFB-4900-BAE6-6084F2F57988}">
      <dsp:nvSpPr>
        <dsp:cNvPr id="0" name=""/>
        <dsp:cNvSpPr/>
      </dsp:nvSpPr>
      <dsp:spPr>
        <a:xfrm>
          <a:off x="11438" y="606100"/>
          <a:ext cx="1830068" cy="2638918"/>
        </a:xfrm>
        <a:prstGeom prst="rect">
          <a:avLst/>
        </a:prstGeom>
        <a:solidFill>
          <a:schemeClr val="bg1">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80770" tIns="180770" rIns="180770" bIns="18077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11438" y="606100"/>
        <a:ext cx="1830068" cy="2638918"/>
      </dsp:txXfrm>
    </dsp:sp>
    <dsp:sp modelId="{C4F84DEA-2002-4D32-8E80-70EEE05E345A}">
      <dsp:nvSpPr>
        <dsp:cNvPr id="0" name=""/>
        <dsp:cNvSpPr/>
      </dsp:nvSpPr>
      <dsp:spPr>
        <a:xfrm>
          <a:off x="1949296" y="105341"/>
          <a:ext cx="1830068" cy="549020"/>
        </a:xfrm>
        <a:prstGeom prst="rect">
          <a:avLst/>
        </a:prstGeom>
        <a:solidFill>
          <a:schemeClr val="accent2"/>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616" tIns="144616" rIns="144616" bIns="144616"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Marketing</a:t>
          </a:r>
        </a:p>
      </dsp:txBody>
      <dsp:txXfrm>
        <a:off x="1949296" y="105341"/>
        <a:ext cx="1830068" cy="549020"/>
      </dsp:txXfrm>
    </dsp:sp>
    <dsp:sp modelId="{4FEB85EB-D046-4CDB-8A62-BBCE260C4490}">
      <dsp:nvSpPr>
        <dsp:cNvPr id="0" name=""/>
        <dsp:cNvSpPr/>
      </dsp:nvSpPr>
      <dsp:spPr>
        <a:xfrm>
          <a:off x="1949296" y="606100"/>
          <a:ext cx="1830068" cy="2638918"/>
        </a:xfrm>
        <a:prstGeom prst="rect">
          <a:avLst/>
        </a:prstGeom>
        <a:solidFill>
          <a:schemeClr val="bg1">
            <a:lumMod val="95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770" tIns="180770" rIns="180770" bIns="18077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1949296" y="606100"/>
        <a:ext cx="1830068" cy="2638918"/>
      </dsp:txXfrm>
    </dsp:sp>
    <dsp:sp modelId="{49B7F8FA-D256-41EF-9327-52A3551D9A60}">
      <dsp:nvSpPr>
        <dsp:cNvPr id="0" name=""/>
        <dsp:cNvSpPr/>
      </dsp:nvSpPr>
      <dsp:spPr>
        <a:xfrm>
          <a:off x="3887153" y="105341"/>
          <a:ext cx="1830068" cy="549020"/>
        </a:xfrm>
        <a:prstGeom prst="rect">
          <a:avLst/>
        </a:prstGeom>
        <a:solidFill>
          <a:schemeClr val="accent2"/>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616" tIns="144616" rIns="144616" bIns="144616"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Design</a:t>
          </a:r>
        </a:p>
      </dsp:txBody>
      <dsp:txXfrm>
        <a:off x="3887153" y="105341"/>
        <a:ext cx="1830068" cy="549020"/>
      </dsp:txXfrm>
    </dsp:sp>
    <dsp:sp modelId="{6B5FE59C-B471-448A-AA7A-B526DCC4D4CA}">
      <dsp:nvSpPr>
        <dsp:cNvPr id="0" name=""/>
        <dsp:cNvSpPr/>
      </dsp:nvSpPr>
      <dsp:spPr>
        <a:xfrm>
          <a:off x="3887153" y="606100"/>
          <a:ext cx="1830068" cy="2638918"/>
        </a:xfrm>
        <a:prstGeom prst="rect">
          <a:avLst/>
        </a:prstGeom>
        <a:solidFill>
          <a:schemeClr val="bg1">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80770" tIns="180770" rIns="180770" bIns="18077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3887153" y="606100"/>
        <a:ext cx="1830068" cy="2638918"/>
      </dsp:txXfrm>
    </dsp:sp>
    <dsp:sp modelId="{4132ECB1-6BEF-4935-AFA3-B2EAA48FDE7E}">
      <dsp:nvSpPr>
        <dsp:cNvPr id="0" name=""/>
        <dsp:cNvSpPr/>
      </dsp:nvSpPr>
      <dsp:spPr>
        <a:xfrm>
          <a:off x="5825010" y="105341"/>
          <a:ext cx="1830068" cy="549020"/>
        </a:xfrm>
        <a:prstGeom prst="rect">
          <a:avLst/>
        </a:prstGeom>
        <a:solidFill>
          <a:schemeClr val="accent2"/>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616" tIns="144616" rIns="144616" bIns="144616"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Strategy</a:t>
          </a:r>
        </a:p>
      </dsp:txBody>
      <dsp:txXfrm>
        <a:off x="5825010" y="105341"/>
        <a:ext cx="1830068" cy="549020"/>
      </dsp:txXfrm>
    </dsp:sp>
    <dsp:sp modelId="{C42A8BDE-B838-475D-AFDE-17B60D744AB6}">
      <dsp:nvSpPr>
        <dsp:cNvPr id="0" name=""/>
        <dsp:cNvSpPr/>
      </dsp:nvSpPr>
      <dsp:spPr>
        <a:xfrm>
          <a:off x="5825010" y="606100"/>
          <a:ext cx="1830068" cy="2638918"/>
        </a:xfrm>
        <a:prstGeom prst="rect">
          <a:avLst/>
        </a:prstGeom>
        <a:solidFill>
          <a:schemeClr val="bg1">
            <a:lumMod val="95000"/>
            <a:alpha val="9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770" tIns="180770" rIns="180770" bIns="180770"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5825010" y="606100"/>
        <a:ext cx="1830068" cy="2638918"/>
      </dsp:txXfrm>
    </dsp:sp>
    <dsp:sp modelId="{59606EB9-9F10-4D12-A33F-A242FDCC0D0F}">
      <dsp:nvSpPr>
        <dsp:cNvPr id="0" name=""/>
        <dsp:cNvSpPr/>
      </dsp:nvSpPr>
      <dsp:spPr>
        <a:xfrm>
          <a:off x="7762868" y="105341"/>
          <a:ext cx="1830068" cy="549020"/>
        </a:xfrm>
        <a:prstGeom prst="rect">
          <a:avLst/>
        </a:prstGeom>
        <a:solidFill>
          <a:schemeClr val="accent2"/>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616" tIns="144616" rIns="144616" bIns="144616"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Launch</a:t>
          </a:r>
        </a:p>
      </dsp:txBody>
      <dsp:txXfrm>
        <a:off x="7762868" y="105341"/>
        <a:ext cx="1830068" cy="549020"/>
      </dsp:txXfrm>
    </dsp:sp>
    <dsp:sp modelId="{C8429E68-36DD-4F6A-A2F4-7CCDADCEFAD1}">
      <dsp:nvSpPr>
        <dsp:cNvPr id="0" name=""/>
        <dsp:cNvSpPr/>
      </dsp:nvSpPr>
      <dsp:spPr>
        <a:xfrm>
          <a:off x="7763627" y="608685"/>
          <a:ext cx="1828549" cy="2633747"/>
        </a:xfrm>
        <a:prstGeom prst="rect">
          <a:avLst/>
        </a:prstGeom>
        <a:solidFill>
          <a:schemeClr val="bg1">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80770" tIns="180770" rIns="180770" bIns="180770"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7763627" y="608685"/>
        <a:ext cx="1828549" cy="26337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5875" cap="flat" cmpd="sng" algn="ctr">
          <a:solidFill>
            <a:srgbClr val="4F5945"/>
          </a:solidFill>
          <a:prstDash val="solid"/>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Sep 20XX</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Nov 20XX</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Jan 20XX</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Mar 20XX</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587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May 20XX</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3/5/2024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descr="A picture containing text, plant&#10;&#10;Description automatically generated">
            <a:extLst>
              <a:ext uri="{FF2B5EF4-FFF2-40B4-BE49-F238E27FC236}">
                <a16:creationId xmlns:a16="http://schemas.microsoft.com/office/drawing/2014/main" id="{28A01865-2B0C-6738-042D-36AB1F8A5B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8" name="Oval 7">
            <a:extLst>
              <a:ext uri="{FF2B5EF4-FFF2-40B4-BE49-F238E27FC236}">
                <a16:creationId xmlns:a16="http://schemas.microsoft.com/office/drawing/2014/main" id="{4A47B6C2-2571-D7DB-5FC6-D777C11437F8}"/>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79C73F5C-E802-466E-1CDC-9096AFC99490}"/>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0" name="Picture 9" descr="A picture containing text&#10;&#10;Description automatically generated">
            <a:extLst>
              <a:ext uri="{FF2B5EF4-FFF2-40B4-BE49-F238E27FC236}">
                <a16:creationId xmlns:a16="http://schemas.microsoft.com/office/drawing/2014/main" id="{499FEFE4-7325-A1A2-FBD3-FAB34AA0AA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1" name="Oval 10">
            <a:extLst>
              <a:ext uri="{FF2B5EF4-FFF2-40B4-BE49-F238E27FC236}">
                <a16:creationId xmlns:a16="http://schemas.microsoft.com/office/drawing/2014/main" id="{5FA57A07-D7A3-DA12-77E1-28F008CE9804}"/>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ceramic ware, porcelain&#10;&#10;Description automatically generated">
            <a:extLst>
              <a:ext uri="{FF2B5EF4-FFF2-40B4-BE49-F238E27FC236}">
                <a16:creationId xmlns:a16="http://schemas.microsoft.com/office/drawing/2014/main" id="{8017BB17-4F59-A5E7-68CE-97CDAF22AE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3" name="Picture 12">
            <a:extLst>
              <a:ext uri="{FF2B5EF4-FFF2-40B4-BE49-F238E27FC236}">
                <a16:creationId xmlns:a16="http://schemas.microsoft.com/office/drawing/2014/main" id="{2C99B5F4-CC4E-B66D-292F-A71FBEBE9CA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374150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48185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17326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7991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47843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017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8936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85079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3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2821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78592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968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7995569D-3196-806E-3D69-8A3587E5E4BB}"/>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plant&#10;&#10;Description automatically generated with low confidence">
            <a:extLst>
              <a:ext uri="{FF2B5EF4-FFF2-40B4-BE49-F238E27FC236}">
                <a16:creationId xmlns:a16="http://schemas.microsoft.com/office/drawing/2014/main" id="{2C247252-33CB-FB53-380F-98E325F381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BD043C23-5968-45F6-B7B2-CEC0CD20CE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0" name="Rectangle 9">
            <a:extLst>
              <a:ext uri="{FF2B5EF4-FFF2-40B4-BE49-F238E27FC236}">
                <a16:creationId xmlns:a16="http://schemas.microsoft.com/office/drawing/2014/main" id="{BFA95FC8-E142-A882-8798-A479AD20C5A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1" name="Picture 10" descr="A picture containing ceramic ware, porcelain&#10;&#10;Description automatically generated">
            <a:extLst>
              <a:ext uri="{FF2B5EF4-FFF2-40B4-BE49-F238E27FC236}">
                <a16:creationId xmlns:a16="http://schemas.microsoft.com/office/drawing/2014/main" id="{0544D6E6-0073-E1CA-26E2-6BD8C3908A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B450288C-2A19-A725-6F6B-10356EEBC18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13" name="Title 1">
            <a:extLst>
              <a:ext uri="{FF2B5EF4-FFF2-40B4-BE49-F238E27FC236}">
                <a16:creationId xmlns:a16="http://schemas.microsoft.com/office/drawing/2014/main" id="{507D58F5-4213-E9AD-2BB0-88B168455D21}"/>
              </a:ext>
            </a:extLst>
          </p:cNvPr>
          <p:cNvSpPr>
            <a:spLocks noGrp="1"/>
          </p:cNvSpPr>
          <p:nvPr>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2238364F-74C0-0B2B-24DD-395AB96E2142}"/>
              </a:ext>
            </a:extLst>
          </p:cNvPr>
          <p:cNvSpPr>
            <a:spLocks noGrp="1"/>
          </p:cNvSpPr>
          <p:nvPr>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1525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207A9F49-B78F-216E-B632-619C6AC8EFC9}"/>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72FA86C-08F4-2A19-46C6-DE925960741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B1FC0596-BD8C-9035-6DF5-71E7249011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412224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644527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F44A1B8C-EC06-1189-70E6-5C8B5FCED47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266B706-1464-3735-C798-D62E9E03EDEF}"/>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ollusk, insect&#10;&#10;Description automatically generated">
            <a:extLst>
              <a:ext uri="{FF2B5EF4-FFF2-40B4-BE49-F238E27FC236}">
                <a16:creationId xmlns:a16="http://schemas.microsoft.com/office/drawing/2014/main" id="{538EB620-1C80-9E21-FEE5-925ACE05CC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262045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3/5/2024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20978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426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365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3356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65" r:id="rId19"/>
    <p:sldLayoutId id="2147483652" r:id="rId20"/>
    <p:sldLayoutId id="2147483654" r:id="rId21"/>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4152122" y="2155370"/>
            <a:ext cx="3974841" cy="1866123"/>
          </a:xfrm>
        </p:spPr>
        <p:txBody>
          <a:bodyPr/>
          <a:lstStyle/>
          <a:p>
            <a:r>
              <a:rPr lang="en-US" sz="4000" dirty="0"/>
              <a:t>PYTHON GUI CALCULATOR USING TKINTER </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Plan for product launch </a:t>
            </a:r>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764463222"/>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1"/>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2"/>
          </p:nvPr>
        </p:nvSpPr>
        <p:spPr>
          <a:xfrm>
            <a:off x="9067797" y="6356350"/>
            <a:ext cx="2743200" cy="365125"/>
          </a:xfrm>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361905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1588025317"/>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normAutofit fontScale="92500"/>
          </a:bodyPr>
          <a:lstStyle/>
          <a:p>
            <a:r>
              <a:rPr lang="en-US" dirty="0"/>
              <a:t>Develop winning strategies to keep ahead of the competition</a:t>
            </a:r>
          </a:p>
          <a:p>
            <a:r>
              <a:rPr lang="en-US" dirty="0"/>
              <a:t>Capitalize </a:t>
            </a:r>
            <a:r>
              <a:rPr lang="en-US"/>
              <a:t>on low-hanging </a:t>
            </a:r>
            <a:r>
              <a:rPr lang="en-US" dirty="0"/>
              <a:t>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normAutofit fontScale="85000" lnSpcReduction="10000"/>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Tree>
    <p:extLst>
      <p:ext uri="{BB962C8B-B14F-4D97-AF65-F5344CB8AC3E}">
        <p14:creationId xmlns:p14="http://schemas.microsoft.com/office/powerpoint/2010/main" val="298561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How we get there</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normAutofit lnSpcReduction="10000"/>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ROI</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Envision multimedia-based expertise and cross-media growth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Visualize quality intellectual capital</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worldwide methodologies with web-enabled technologies</a:t>
            </a: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p:txBody>
          <a:bodyPr>
            <a:normAutofit lnSpcReduction="10000"/>
          </a:bodyPr>
          <a:lstStyle/>
          <a:p>
            <a:pPr marL="0" indent="0">
              <a:buFont typeface="Arial" panose="020B0604020202020204" pitchFamily="34" charset="0"/>
              <a:buNone/>
            </a:pPr>
            <a:r>
              <a:rPr lang="en-US" sz="2000" dirty="0">
                <a:solidFill>
                  <a:schemeClr val="accent3"/>
                </a:solidFill>
                <a:latin typeface="Baskerville Old Face" panose="02020602080505020303" pitchFamily="18" charset="77"/>
                <a:ea typeface="Baskerville" panose="02020502070401020303" pitchFamily="18" charset="0"/>
              </a:rPr>
              <a:t>Niche</a:t>
            </a:r>
            <a:r>
              <a:rPr lang="en-US" sz="2000" dirty="0">
                <a:solidFill>
                  <a:schemeClr val="accent3"/>
                </a:solidFill>
                <a:latin typeface="Baskerville Old Face" panose="02020602080505020303" pitchFamily="18" charset="77"/>
                <a:ea typeface="Baskerville" panose="02020502070401020303" pitchFamily="18" charset="0"/>
                <a:cs typeface="+mn-lt"/>
              </a:rPr>
              <a:t> markets</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Pursue scalable customer service through sustainable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top-line web services with cutting-edge deliverables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p:txBody>
          <a:bodyPr>
            <a:normAutofit lnSpcReduction="10000"/>
          </a:bodyPr>
          <a:lstStyle/>
          <a:p>
            <a:pPr marL="0" indent="0">
              <a:buNone/>
            </a:pPr>
            <a:r>
              <a:rPr lang="en-US" sz="2000" dirty="0">
                <a:solidFill>
                  <a:schemeClr val="accent3"/>
                </a:solidFill>
                <a:latin typeface="Baskerville Old Face" panose="02020602080505020303" pitchFamily="18" charset="77"/>
                <a:ea typeface="Baskerville" panose="02020502070401020303" pitchFamily="18" charset="0"/>
              </a:rPr>
              <a:t>Supply chains</a:t>
            </a: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Cultivate one-to-one customer service with robust ideas</a:t>
            </a:r>
            <a:endParaRPr lang="en-US" sz="1600" dirty="0">
              <a:solidFill>
                <a:schemeClr val="accent3"/>
              </a:solidFill>
              <a:latin typeface="Gill Sans Nova Light" panose="020B0302020104020203" pitchFamily="34" charset="0"/>
              <a:cs typeface="Gill Sans Light" panose="020B0302020104020203" pitchFamily="34" charset="-79"/>
            </a:endParaRPr>
          </a:p>
          <a:p>
            <a:r>
              <a:rPr lang="en-US" sz="1600" dirty="0">
                <a:solidFill>
                  <a:schemeClr val="accent3"/>
                </a:solidFill>
                <a:latin typeface="Gill Sans Nova Light" panose="020B0302020104020203" pitchFamily="34" charset="0"/>
                <a:ea typeface="+mn-lt"/>
                <a:cs typeface="Gill Sans Light" panose="020B0302020104020203" pitchFamily="34" charset="-79"/>
              </a:rPr>
              <a:t>Maximize timely deliverables for real-time schemas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Tree>
    <p:extLst>
      <p:ext uri="{BB962C8B-B14F-4D97-AF65-F5344CB8AC3E}">
        <p14:creationId xmlns:p14="http://schemas.microsoft.com/office/powerpoint/2010/main" val="206812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9041-C2FC-0232-BE4E-F32C54B7D7EC}"/>
              </a:ext>
            </a:extLst>
          </p:cNvPr>
          <p:cNvSpPr>
            <a:spLocks noGrp="1"/>
          </p:cNvSpPr>
          <p:nvPr>
            <p:ph type="title"/>
          </p:nvPr>
        </p:nvSpPr>
        <p:spPr>
          <a:xfrm>
            <a:off x="7436498" y="978408"/>
            <a:ext cx="4496422" cy="1325880"/>
          </a:xfrm>
        </p:spPr>
        <p:txBody>
          <a:bodyPr/>
          <a:lstStyle/>
          <a:p>
            <a:r>
              <a:rPr lang="en-US" dirty="0"/>
              <a:t>Student Name</a:t>
            </a:r>
            <a:endParaRPr lang="en-IN" dirty="0"/>
          </a:p>
        </p:txBody>
      </p:sp>
      <p:sp>
        <p:nvSpPr>
          <p:cNvPr id="3" name="Footer Placeholder 2">
            <a:extLst>
              <a:ext uri="{FF2B5EF4-FFF2-40B4-BE49-F238E27FC236}">
                <a16:creationId xmlns:a16="http://schemas.microsoft.com/office/drawing/2014/main" id="{923B3807-2BE9-DD53-7134-039857EA8BF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AA21BFB-1B9B-7D50-FFE5-177E1861CA1D}"/>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5" name="Content Placeholder 4">
            <a:extLst>
              <a:ext uri="{FF2B5EF4-FFF2-40B4-BE49-F238E27FC236}">
                <a16:creationId xmlns:a16="http://schemas.microsoft.com/office/drawing/2014/main" id="{64DCEC9C-7ED5-2893-37AB-5F21E85A4B42}"/>
              </a:ext>
            </a:extLst>
          </p:cNvPr>
          <p:cNvSpPr>
            <a:spLocks noGrp="1"/>
          </p:cNvSpPr>
          <p:nvPr>
            <p:ph sz="quarter" idx="4"/>
          </p:nvPr>
        </p:nvSpPr>
        <p:spPr>
          <a:xfrm>
            <a:off x="7333861" y="1772816"/>
            <a:ext cx="4629539" cy="4838296"/>
          </a:xfrm>
        </p:spPr>
        <p:txBody>
          <a:bodyPr>
            <a:normAutofit/>
          </a:bodyPr>
          <a:lstStyle/>
          <a:p>
            <a:pPr marL="457200" indent="-457200">
              <a:buFont typeface="Wingdings" panose="05000000000000000000" pitchFamily="2" charset="2"/>
              <a:buChar char="v"/>
            </a:pPr>
            <a:r>
              <a:rPr lang="en-US" sz="3200" dirty="0"/>
              <a:t>  Nikhil</a:t>
            </a:r>
            <a:r>
              <a:rPr lang="en-US" sz="3600" dirty="0"/>
              <a:t> Savaliya</a:t>
            </a:r>
          </a:p>
          <a:p>
            <a:r>
              <a:rPr lang="en-US" sz="4400" dirty="0">
                <a:latin typeface="+mj-lt"/>
              </a:rPr>
              <a:t> Institute</a:t>
            </a:r>
            <a:r>
              <a:rPr lang="en-US" sz="4400" dirty="0"/>
              <a:t> </a:t>
            </a:r>
            <a:r>
              <a:rPr lang="en-US" sz="4400" dirty="0">
                <a:latin typeface="+mj-lt"/>
              </a:rPr>
              <a:t>Name</a:t>
            </a:r>
          </a:p>
          <a:p>
            <a:pPr marL="571500" indent="-571500">
              <a:buFont typeface="Wingdings" panose="05000000000000000000" pitchFamily="2" charset="2"/>
              <a:buChar char="v"/>
            </a:pPr>
            <a:r>
              <a:rPr lang="en-IN" sz="3400" dirty="0">
                <a:latin typeface="+mj-lt"/>
              </a:rPr>
              <a:t>Digicrome Academy</a:t>
            </a:r>
          </a:p>
        </p:txBody>
      </p:sp>
      <p:sp>
        <p:nvSpPr>
          <p:cNvPr id="6" name="Text Placeholder 5">
            <a:extLst>
              <a:ext uri="{FF2B5EF4-FFF2-40B4-BE49-F238E27FC236}">
                <a16:creationId xmlns:a16="http://schemas.microsoft.com/office/drawing/2014/main" id="{886B35AB-0DF4-EF4E-7D07-437006017393}"/>
              </a:ext>
            </a:extLst>
          </p:cNvPr>
          <p:cNvSpPr>
            <a:spLocks noGrp="1"/>
          </p:cNvSpPr>
          <p:nvPr>
            <p:ph type="body" sz="quarter" idx="13"/>
          </p:nvPr>
        </p:nvSpPr>
        <p:spPr/>
        <p:txBody>
          <a:bodyPr>
            <a:normAutofit fontScale="85000" lnSpcReduction="10000"/>
          </a:bodyPr>
          <a:lstStyle/>
          <a:p>
            <a:r>
              <a:rPr lang="en-US" dirty="0"/>
              <a:t>N</a:t>
            </a:r>
            <a:endParaRPr lang="en-IN" dirty="0"/>
          </a:p>
        </p:txBody>
      </p:sp>
    </p:spTree>
    <p:extLst>
      <p:ext uri="{BB962C8B-B14F-4D97-AF65-F5344CB8AC3E}">
        <p14:creationId xmlns:p14="http://schemas.microsoft.com/office/powerpoint/2010/main" val="4761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3</a:t>
            </a:fld>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342900" indent="-342900">
              <a:lnSpc>
                <a:spcPct val="150000"/>
              </a:lnSpc>
              <a:buFont typeface="Wingdings" panose="05000000000000000000" pitchFamily="2" charset="2"/>
              <a:buChar char="Ø"/>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342900" indent="-342900">
              <a:lnSpc>
                <a:spcPct val="150000"/>
              </a:lnSpc>
              <a:buFont typeface="Wingdings" panose="05000000000000000000" pitchFamily="2" charset="2"/>
              <a:buChar char="Ø"/>
            </a:pPr>
            <a:r>
              <a:rPr lang="en-US" sz="2400" dirty="0">
                <a:solidFill>
                  <a:schemeClr val="accent3"/>
                </a:solidFill>
                <a:latin typeface="Gill Sans Nova Light" panose="020B0302020104020203" pitchFamily="34" charset="0"/>
                <a:cs typeface="Gill Sans Light" panose="020B0302020104020203" pitchFamily="34" charset="-79"/>
              </a:rPr>
              <a:t>Project overview</a:t>
            </a:r>
          </a:p>
          <a:p>
            <a:pPr marL="342900" indent="-342900">
              <a:lnSpc>
                <a:spcPct val="150000"/>
              </a:lnSpc>
              <a:buFont typeface="Wingdings" panose="05000000000000000000" pitchFamily="2" charset="2"/>
              <a:buChar char="Ø"/>
            </a:pP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Methodology</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normAutofit fontScale="85000" lnSpcReduction="10000"/>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Tree>
    <p:extLst>
      <p:ext uri="{BB962C8B-B14F-4D97-AF65-F5344CB8AC3E}">
        <p14:creationId xmlns:p14="http://schemas.microsoft.com/office/powerpoint/2010/main" val="185952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br>
              <a:rPr lang="en-US" dirty="0"/>
            </a:br>
            <a:r>
              <a:rPr lang="en-US" dirty="0"/>
              <a:t>INTRODUCTION</a:t>
            </a:r>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25" name="Content Placeholder 24">
            <a:extLst>
              <a:ext uri="{FF2B5EF4-FFF2-40B4-BE49-F238E27FC236}">
                <a16:creationId xmlns:a16="http://schemas.microsoft.com/office/drawing/2014/main" id="{6F0844CA-9C3C-2F47-61E2-1D835C45E42D}"/>
              </a:ext>
            </a:extLst>
          </p:cNvPr>
          <p:cNvSpPr>
            <a:spLocks noGrp="1"/>
          </p:cNvSpPr>
          <p:nvPr>
            <p:ph sz="quarter" idx="12"/>
          </p:nvPr>
        </p:nvSpPr>
        <p:spPr/>
        <p:txBody>
          <a:bodyPr/>
          <a:lstStyle/>
          <a:p>
            <a:pPr>
              <a:buFont typeface="Wingdings" panose="05000000000000000000" pitchFamily="2" charset="2"/>
              <a:buChar char="Ø"/>
            </a:pPr>
            <a:r>
              <a:rPr lang="en-US" dirty="0"/>
              <a:t>  Create manual calculator . </a:t>
            </a:r>
          </a:p>
          <a:p>
            <a:pPr>
              <a:buFont typeface="Wingdings" panose="05000000000000000000" pitchFamily="2" charset="2"/>
              <a:buChar char="Ø"/>
            </a:pPr>
            <a:r>
              <a:rPr lang="en-US" dirty="0"/>
              <a:t>  Create python GUI calculator with the help of tkinter library . </a:t>
            </a:r>
          </a:p>
          <a:p>
            <a:pPr>
              <a:buFont typeface="Wingdings" panose="05000000000000000000" pitchFamily="2" charset="2"/>
              <a:buChar char="Ø"/>
            </a:pPr>
            <a:r>
              <a:rPr lang="en-US" dirty="0"/>
              <a:t>  Create git hub account and add all the </a:t>
            </a:r>
            <a:r>
              <a:rPr lang="en-US" dirty="0" err="1"/>
              <a:t>necessory</a:t>
            </a:r>
            <a:r>
              <a:rPr lang="en-US" dirty="0"/>
              <a:t> files into the new repository . </a:t>
            </a:r>
          </a:p>
          <a:p>
            <a:endParaRPr lang="en-IN" dirty="0"/>
          </a:p>
        </p:txBody>
      </p:sp>
    </p:spTree>
    <p:extLst>
      <p:ext uri="{BB962C8B-B14F-4D97-AF65-F5344CB8AC3E}">
        <p14:creationId xmlns:p14="http://schemas.microsoft.com/office/powerpoint/2010/main" val="173299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3227-E5BA-D61C-043E-2BF95718F8F4}"/>
              </a:ext>
            </a:extLst>
          </p:cNvPr>
          <p:cNvSpPr>
            <a:spLocks noGrp="1"/>
          </p:cNvSpPr>
          <p:nvPr>
            <p:ph type="title"/>
          </p:nvPr>
        </p:nvSpPr>
        <p:spPr>
          <a:xfrm>
            <a:off x="1451579" y="804520"/>
            <a:ext cx="9603275" cy="819008"/>
          </a:xfrm>
        </p:spPr>
        <p:txBody>
          <a:bodyPr/>
          <a:lstStyle/>
          <a:p>
            <a:r>
              <a:rPr lang="en-US" dirty="0"/>
              <a:t>About python GUI</a:t>
            </a:r>
            <a:endParaRPr lang="en-IN" dirty="0"/>
          </a:p>
        </p:txBody>
      </p:sp>
      <p:sp>
        <p:nvSpPr>
          <p:cNvPr id="3" name="Content Placeholder 2">
            <a:extLst>
              <a:ext uri="{FF2B5EF4-FFF2-40B4-BE49-F238E27FC236}">
                <a16:creationId xmlns:a16="http://schemas.microsoft.com/office/drawing/2014/main" id="{B237F1B0-7610-6357-9FFE-8EB65ACDB226}"/>
              </a:ext>
            </a:extLst>
          </p:cNvPr>
          <p:cNvSpPr>
            <a:spLocks noGrp="1"/>
          </p:cNvSpPr>
          <p:nvPr>
            <p:ph idx="1"/>
          </p:nvPr>
        </p:nvSpPr>
        <p:spPr>
          <a:xfrm>
            <a:off x="838200" y="2024744"/>
            <a:ext cx="10515600" cy="4028738"/>
          </a:xfrm>
        </p:spPr>
        <p:txBody>
          <a:bodyPr>
            <a:normAutofit lnSpcReduction="10000"/>
          </a:bodyPr>
          <a:lstStyle/>
          <a:p>
            <a:r>
              <a:rPr lang="en-US" sz="2400" dirty="0"/>
              <a:t>Graphical user interface(GUI) A GUI allows user to interact with a program visually. Guis are built from GUI components. A GUI component is an object.</a:t>
            </a:r>
          </a:p>
          <a:p>
            <a:endParaRPr lang="en-US" sz="2400" dirty="0"/>
          </a:p>
          <a:p>
            <a:r>
              <a:rPr lang="en-US" sz="3000" dirty="0">
                <a:solidFill>
                  <a:srgbClr val="FF0000"/>
                </a:solidFill>
              </a:rPr>
              <a:t>Graphical user interface ( GUI )</a:t>
            </a:r>
          </a:p>
          <a:p>
            <a:r>
              <a:rPr lang="en-US" dirty="0"/>
              <a:t> </a:t>
            </a:r>
            <a:r>
              <a:rPr lang="en-US" sz="2400" dirty="0"/>
              <a:t>A GUI allows user to interact with a program visually.</a:t>
            </a:r>
          </a:p>
          <a:p>
            <a:r>
              <a:rPr lang="en-US" sz="2400" dirty="0"/>
              <a:t>GUIS are built from GUI components.</a:t>
            </a:r>
          </a:p>
          <a:p>
            <a:r>
              <a:rPr lang="en-US" sz="2400" dirty="0"/>
              <a:t>A GUI components is an object with which the user interacts via the mouse and keyboard.</a:t>
            </a:r>
            <a:endParaRPr lang="en-IN" sz="2400" dirty="0"/>
          </a:p>
        </p:txBody>
      </p:sp>
      <p:sp>
        <p:nvSpPr>
          <p:cNvPr id="5" name="Slide Number Placeholder 4">
            <a:extLst>
              <a:ext uri="{FF2B5EF4-FFF2-40B4-BE49-F238E27FC236}">
                <a16:creationId xmlns:a16="http://schemas.microsoft.com/office/drawing/2014/main" id="{852138A5-FE3C-3D9E-EC11-6D2006BFE3DF}"/>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095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529E48-F46A-2C0C-70E4-54CC32C2C663}"/>
              </a:ext>
            </a:extLst>
          </p:cNvPr>
          <p:cNvSpPr>
            <a:spLocks noGrp="1"/>
          </p:cNvSpPr>
          <p:nvPr>
            <p:ph type="title"/>
          </p:nvPr>
        </p:nvSpPr>
        <p:spPr/>
        <p:txBody>
          <a:bodyPr/>
          <a:lstStyle/>
          <a:p>
            <a:r>
              <a:rPr lang="en-US" dirty="0"/>
              <a:t>About  Tkinter</a:t>
            </a:r>
            <a:endParaRPr lang="en-IN" dirty="0"/>
          </a:p>
        </p:txBody>
      </p:sp>
      <p:sp>
        <p:nvSpPr>
          <p:cNvPr id="9" name="Content Placeholder 8">
            <a:extLst>
              <a:ext uri="{FF2B5EF4-FFF2-40B4-BE49-F238E27FC236}">
                <a16:creationId xmlns:a16="http://schemas.microsoft.com/office/drawing/2014/main" id="{7ECB7E8A-AF1A-F128-8E79-3F9791A8337F}"/>
              </a:ext>
            </a:extLst>
          </p:cNvPr>
          <p:cNvSpPr>
            <a:spLocks noGrp="1"/>
          </p:cNvSpPr>
          <p:nvPr>
            <p:ph idx="1"/>
          </p:nvPr>
        </p:nvSpPr>
        <p:spPr/>
        <p:txBody>
          <a:bodyPr/>
          <a:lstStyle/>
          <a:p>
            <a:r>
              <a:rPr lang="en-US" dirty="0"/>
              <a:t>Tkinter is the standard GUI library for python. Python when combined with Tkinter provides a fast and easy way to create GUI applications.</a:t>
            </a:r>
          </a:p>
          <a:p>
            <a:r>
              <a:rPr lang="en-US" dirty="0"/>
              <a:t>Tkinter provides a powerful object-oriented interface to the Tk GUI toolkit.</a:t>
            </a:r>
          </a:p>
          <a:p>
            <a:r>
              <a:rPr lang="en-US" dirty="0"/>
              <a:t>It’s built in library so no need to install  only write from tkinter import * and library ready to use for any user.   </a:t>
            </a:r>
            <a:endParaRPr lang="en-IN" dirty="0"/>
          </a:p>
        </p:txBody>
      </p:sp>
      <p:sp>
        <p:nvSpPr>
          <p:cNvPr id="5" name="Slide Number Placeholder 4">
            <a:extLst>
              <a:ext uri="{FF2B5EF4-FFF2-40B4-BE49-F238E27FC236}">
                <a16:creationId xmlns:a16="http://schemas.microsoft.com/office/drawing/2014/main" id="{C61C7C9A-6C61-F48E-5C83-2845A3B2DEC6}"/>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9581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2A2DD3-1DDB-314E-2976-660DAF88669D}"/>
              </a:ext>
            </a:extLst>
          </p:cNvPr>
          <p:cNvSpPr>
            <a:spLocks noGrp="1"/>
          </p:cNvSpPr>
          <p:nvPr>
            <p:ph type="title"/>
          </p:nvPr>
        </p:nvSpPr>
        <p:spPr>
          <a:xfrm>
            <a:off x="1444671" y="186613"/>
            <a:ext cx="3273099" cy="1418252"/>
          </a:xfrm>
        </p:spPr>
        <p:txBody>
          <a:bodyPr/>
          <a:lstStyle/>
          <a:p>
            <a:r>
              <a:rPr lang="en-US" dirty="0"/>
              <a:t>How it work ?</a:t>
            </a:r>
            <a:endParaRPr lang="en-IN" dirty="0"/>
          </a:p>
        </p:txBody>
      </p:sp>
      <p:sp>
        <p:nvSpPr>
          <p:cNvPr id="3" name="Text Placeholder 2">
            <a:extLst>
              <a:ext uri="{FF2B5EF4-FFF2-40B4-BE49-F238E27FC236}">
                <a16:creationId xmlns:a16="http://schemas.microsoft.com/office/drawing/2014/main" id="{C9CFA000-38C2-F344-E543-42483390408A}"/>
              </a:ext>
            </a:extLst>
          </p:cNvPr>
          <p:cNvSpPr>
            <a:spLocks noGrp="1"/>
          </p:cNvSpPr>
          <p:nvPr>
            <p:ph idx="1"/>
          </p:nvPr>
        </p:nvSpPr>
        <p:spPr/>
        <p:txBody>
          <a:bodyPr>
            <a:normAutofit/>
          </a:bodyPr>
          <a:lstStyle/>
          <a:p>
            <a:r>
              <a:rPr lang="en-US" sz="2400" dirty="0"/>
              <a:t>Tk() – To create a main window, tkinter offers a method Tk()</a:t>
            </a:r>
          </a:p>
          <a:p>
            <a:r>
              <a:rPr lang="en-US" sz="2400" dirty="0"/>
              <a:t>Root – It helps to display the root window and manages all the other components of the tkinter application.</a:t>
            </a:r>
          </a:p>
          <a:p>
            <a:r>
              <a:rPr lang="en-US" sz="2400" dirty="0"/>
              <a:t> </a:t>
            </a:r>
            <a:r>
              <a:rPr lang="en-US" sz="2400" dirty="0" err="1"/>
              <a:t>mainloop</a:t>
            </a:r>
            <a:r>
              <a:rPr lang="en-US" sz="2400" dirty="0"/>
              <a:t>() – is an infinite loop used to run the application ,wait for an event to occur and process the event as long as the window is not closed.</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half" idx="2"/>
          </p:nvPr>
        </p:nvSpPr>
        <p:spPr/>
        <p:txBody>
          <a:bodyPr/>
          <a:lstStyle/>
          <a:p>
            <a:r>
              <a:rPr lang="en-US" dirty="0"/>
              <a:t>“</a:t>
            </a:r>
          </a:p>
        </p:txBody>
      </p:sp>
      <p:pic>
        <p:nvPicPr>
          <p:cNvPr id="12" name="Picture 11">
            <a:extLst>
              <a:ext uri="{FF2B5EF4-FFF2-40B4-BE49-F238E27FC236}">
                <a16:creationId xmlns:a16="http://schemas.microsoft.com/office/drawing/2014/main" id="{EF27713E-27DE-C38B-A81E-B96135D6F56C}"/>
              </a:ext>
            </a:extLst>
          </p:cNvPr>
          <p:cNvPicPr>
            <a:picLocks noChangeAspect="1"/>
          </p:cNvPicPr>
          <p:nvPr/>
        </p:nvPicPr>
        <p:blipFill>
          <a:blip r:embed="rId2"/>
          <a:stretch>
            <a:fillRect/>
          </a:stretch>
        </p:blipFill>
        <p:spPr>
          <a:xfrm>
            <a:off x="571835" y="1848356"/>
            <a:ext cx="4145935" cy="3423440"/>
          </a:xfrm>
          <a:prstGeom prst="rect">
            <a:avLst/>
          </a:prstGeom>
        </p:spPr>
      </p:pic>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4796B-DAEB-77AD-7BA0-C404ACA66DD5}"/>
              </a:ext>
            </a:extLst>
          </p:cNvPr>
          <p:cNvSpPr>
            <a:spLocks noGrp="1"/>
          </p:cNvSpPr>
          <p:nvPr>
            <p:ph idx="1"/>
          </p:nvPr>
        </p:nvSpPr>
        <p:spPr>
          <a:xfrm>
            <a:off x="1451579" y="1922105"/>
            <a:ext cx="9603275" cy="4217437"/>
          </a:xfrm>
        </p:spPr>
        <p:txBody>
          <a:bodyPr>
            <a:normAutofit/>
          </a:bodyPr>
          <a:lstStyle/>
          <a:p>
            <a:r>
              <a:rPr lang="en-US" sz="2200" dirty="0"/>
              <a:t>Tkinter provides various controls, such as buttons, labels and text boxes used in a Gui application.  There are many types of widget provides in Tkinter like button , canvas , entry , frame , Label , menu etc.</a:t>
            </a:r>
          </a:p>
          <a:p>
            <a:r>
              <a:rPr lang="en-US" sz="2200" dirty="0"/>
              <a:t>Tkinter offers access to the geometric configuration of the widgets which can organize the widgets in parent windows. There are mainly three geometry manager classes class.</a:t>
            </a:r>
          </a:p>
          <a:p>
            <a:r>
              <a:rPr lang="en-US" sz="2200" dirty="0"/>
              <a:t>1. pack ( ) – organizes the widgets in blocks</a:t>
            </a:r>
          </a:p>
          <a:p>
            <a:r>
              <a:rPr lang="en-US" sz="2200" dirty="0"/>
              <a:t>2. grid ( ) – organizes the widgets in grid (table – like structure)</a:t>
            </a:r>
          </a:p>
          <a:p>
            <a:r>
              <a:rPr lang="en-US" sz="2200" dirty="0"/>
              <a:t>3. place ( ) – organizes the widgets by placing them on specific positions </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1"/>
          </p:nvPr>
        </p:nvSpPr>
        <p:spPr>
          <a:xfrm>
            <a:off x="1638192" y="798972"/>
            <a:ext cx="7328526" cy="503579"/>
          </a:xfrm>
        </p:spPr>
        <p:txBody>
          <a:bodyPr/>
          <a:lstStyle/>
          <a:p>
            <a:r>
              <a:rPr lang="en-US" sz="3200" dirty="0">
                <a:solidFill>
                  <a:schemeClr val="bg2">
                    <a:lumMod val="10000"/>
                  </a:schemeClr>
                </a:solidFill>
              </a:rPr>
              <a:t>Widget and Geometry Configuration</a:t>
            </a:r>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27683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7" name="Content Placeholder 6">
            <a:extLst>
              <a:ext uri="{FF2B5EF4-FFF2-40B4-BE49-F238E27FC236}">
                <a16:creationId xmlns:a16="http://schemas.microsoft.com/office/drawing/2014/main" id="{B816ACCE-5C0B-3828-B2AD-252D9DC2FDDD}"/>
              </a:ext>
            </a:extLst>
          </p:cNvPr>
          <p:cNvSpPr>
            <a:spLocks noGrp="1"/>
          </p:cNvSpPr>
          <p:nvPr>
            <p:ph sz="quarter" idx="12"/>
          </p:nvPr>
        </p:nvSpPr>
        <p:spPr>
          <a:xfrm>
            <a:off x="923731" y="2577862"/>
            <a:ext cx="10630314" cy="3319272"/>
          </a:xfrm>
        </p:spPr>
        <p:txBody>
          <a:bodyPr/>
          <a:lstStyle/>
          <a:p>
            <a:pPr marL="0" indent="0">
              <a:buNone/>
            </a:pPr>
            <a:endParaRPr lang="en-IN" dirty="0"/>
          </a:p>
        </p:txBody>
      </p:sp>
    </p:spTree>
    <p:extLst>
      <p:ext uri="{BB962C8B-B14F-4D97-AF65-F5344CB8AC3E}">
        <p14:creationId xmlns:p14="http://schemas.microsoft.com/office/powerpoint/2010/main" val="9719893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121</TotalTime>
  <Words>643</Words>
  <Application>Microsoft Office PowerPoint</Application>
  <PresentationFormat>Widescreen</PresentationFormat>
  <Paragraphs>107</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Baskerville Old Face</vt:lpstr>
      <vt:lpstr>Calibri</vt:lpstr>
      <vt:lpstr>Gill Sans Light</vt:lpstr>
      <vt:lpstr>Gill Sans MT</vt:lpstr>
      <vt:lpstr>Gill Sans Nova</vt:lpstr>
      <vt:lpstr>Gill Sans Nova Light</vt:lpstr>
      <vt:lpstr>Wingdings</vt:lpstr>
      <vt:lpstr>Gallery</vt:lpstr>
      <vt:lpstr>PYTHON GUI CALCULATOR USING TKINTER </vt:lpstr>
      <vt:lpstr>Student Name</vt:lpstr>
      <vt:lpstr>Agenda</vt:lpstr>
      <vt:lpstr> INTRODUCTION</vt:lpstr>
      <vt:lpstr>About python GUI</vt:lpstr>
      <vt:lpstr>About  Tkinter</vt:lpstr>
      <vt:lpstr>How it work ?</vt:lpstr>
      <vt:lpstr>PowerPoint Presentation</vt:lpstr>
      <vt:lpstr>PowerPoint Presentation</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GUI CALCULATOR USING TKINTER</dc:title>
  <dc:creator>nikhil savaliya</dc:creator>
  <cp:lastModifiedBy>nikhil savaliya</cp:lastModifiedBy>
  <cp:revision>2</cp:revision>
  <dcterms:created xsi:type="dcterms:W3CDTF">2024-03-05T15:17:30Z</dcterms:created>
  <dcterms:modified xsi:type="dcterms:W3CDTF">2024-03-05T17:19:15Z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