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3nPYWhJtY24Nl9fZkhzRGVOMlk?usp=sharing" TargetMode="External"/><Relationship Id="rId2" Type="http://schemas.openxmlformats.org/officeDocument/2006/relationships/hyperlink" Target="https://bitbucket.org/SavanUA/virtual_rout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schd.ws/hosted_files/xensummit2016/eb/slides.pdf" TargetMode="External"/><Relationship Id="rId3" Type="http://schemas.openxmlformats.org/officeDocument/2006/relationships/hyperlink" Target="https://wiki.openwrt.org/toh/netgear/r7000" TargetMode="External"/><Relationship Id="rId7" Type="http://schemas.openxmlformats.org/officeDocument/2006/relationships/hyperlink" Target="https://www.devicetree.org/collaborate/" TargetMode="External"/><Relationship Id="rId2" Type="http://schemas.openxmlformats.org/officeDocument/2006/relationships/hyperlink" Target="https://wiki.xenproject.org/wiki/Xen_Project_Software_Overview#What_is_the_Xen_Project_Hypervisor.3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openwrt.org/doc/hardware/port.serial" TargetMode="External"/><Relationship Id="rId11" Type="http://schemas.openxmlformats.org/officeDocument/2006/relationships/hyperlink" Target="http://melbourne.wireless.org.au/files/wrt54/cfe.pdf" TargetMode="External"/><Relationship Id="rId5" Type="http://schemas.openxmlformats.org/officeDocument/2006/relationships/hyperlink" Target="https://wiki.xenproject.org/wiki/Xen_ARM_with_Virtualization_Extensions/CrossCompiling" TargetMode="External"/><Relationship Id="rId10" Type="http://schemas.openxmlformats.org/officeDocument/2006/relationships/hyperlink" Target="https://www.dd-wrt.com/wiki/index.php/Development" TargetMode="External"/><Relationship Id="rId4" Type="http://schemas.openxmlformats.org/officeDocument/2006/relationships/hyperlink" Target="https://wiki.xenproject.org/wiki/Xen_ARM_with_Virtualization_Extensions" TargetMode="External"/><Relationship Id="rId9" Type="http://schemas.openxmlformats.org/officeDocument/2006/relationships/hyperlink" Target="https://www.myopenrouter.com/article/how-debrick-or-recover-netgear-r7000-r6300v2-or-r6250-wi-fi-rout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Router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Savan Kiran</a:t>
            </a:r>
          </a:p>
          <a:p>
            <a:r>
              <a:rPr lang="en-US" dirty="0"/>
              <a:t>Jasmine Dhillon</a:t>
            </a:r>
          </a:p>
          <a:p>
            <a:r>
              <a:rPr lang="en-US" dirty="0" err="1"/>
              <a:t>Bhanu</a:t>
            </a:r>
            <a:r>
              <a:rPr lang="en-US" dirty="0"/>
              <a:t> Prakash </a:t>
            </a:r>
            <a:r>
              <a:rPr lang="en-US" dirty="0" err="1"/>
              <a:t>Meka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R7000 -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Broadcom BCM4709A0 </a:t>
            </a:r>
            <a:r>
              <a:rPr lang="en-US" b="1" dirty="0"/>
              <a:t>ARMv7</a:t>
            </a:r>
            <a:r>
              <a:rPr lang="en-US" dirty="0"/>
              <a:t> 1GHz 2 core processor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 support hardware virtualization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However, Xen supports para-virtualization</a:t>
            </a:r>
          </a:p>
          <a:p>
            <a:r>
              <a:rPr lang="en-US" dirty="0">
                <a:solidFill>
                  <a:schemeClr val="tx1"/>
                </a:solidFill>
              </a:rPr>
              <a:t>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256 MB</a:t>
            </a:r>
          </a:p>
          <a:p>
            <a:r>
              <a:rPr lang="en-US" dirty="0">
                <a:solidFill>
                  <a:schemeClr val="tx1"/>
                </a:solidFill>
              </a:rPr>
              <a:t>Flash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128 MB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Stock DD-WRT image is ~20 MB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Xen compiled is ~7 MB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Sufficient space left for a </a:t>
            </a:r>
            <a:r>
              <a:rPr lang="en-US" dirty="0" err="1">
                <a:solidFill>
                  <a:schemeClr val="accent5"/>
                </a:solidFill>
              </a:rPr>
              <a:t>DomU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Filesystem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Squash FS – Compressed, Read-only</a:t>
            </a:r>
          </a:p>
        </p:txBody>
      </p:sp>
    </p:spTree>
    <p:extLst>
      <p:ext uri="{BB962C8B-B14F-4D97-AF65-F5344CB8AC3E}">
        <p14:creationId xmlns:p14="http://schemas.microsoft.com/office/powerpoint/2010/main" val="2552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R7000 – Specification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Bootloader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Common Firmware Environment (CFE)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Written by Broadcom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Made open source recently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Has extended features to flash and control how a system boots</a:t>
            </a:r>
          </a:p>
          <a:p>
            <a:r>
              <a:rPr lang="en-US" dirty="0">
                <a:solidFill>
                  <a:schemeClr val="tx1"/>
                </a:solidFill>
              </a:rPr>
              <a:t>Serial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Via USB-TTL (UART) cable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Allows to interact with the bootloader and observe boot sequence</a:t>
            </a:r>
          </a:p>
          <a:p>
            <a:r>
              <a:rPr lang="en-US" dirty="0">
                <a:solidFill>
                  <a:schemeClr val="tx1"/>
                </a:solidFill>
              </a:rPr>
              <a:t>Stock OS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DD-WRT (Linux based)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provides no device-tree which Xen requires to understand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719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R7000 – Porting 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Xen output files are distributed in folders 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/boot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usr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Problem 1: Xen can’t be added to router firmware directly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Because it has a read-only filesystem</a:t>
            </a:r>
          </a:p>
          <a:p>
            <a:r>
              <a:rPr lang="en-US" dirty="0">
                <a:solidFill>
                  <a:schemeClr val="tx1"/>
                </a:solidFill>
              </a:rPr>
              <a:t>Solution 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Re-compile DD-WRT from source along with Xen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Requires a steeper learning curve to compile DD-WRT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 use firmware-mod-kit to extract, modify and rebuild firmware image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Simple and elegant way to modify firmware binary</a:t>
            </a:r>
          </a:p>
        </p:txBody>
      </p:sp>
    </p:spTree>
    <p:extLst>
      <p:ext uri="{BB962C8B-B14F-4D97-AF65-F5344CB8AC3E}">
        <p14:creationId xmlns:p14="http://schemas.microsoft.com/office/powerpoint/2010/main" val="1364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R7000 – Flashing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949"/>
            <a:ext cx="8596668" cy="4426414"/>
          </a:xfrm>
        </p:spPr>
        <p:txBody>
          <a:bodyPr/>
          <a:lstStyle/>
          <a:p>
            <a:r>
              <a:rPr lang="en-US" sz="2800" dirty="0"/>
              <a:t>Setup static IP on host</a:t>
            </a:r>
          </a:p>
          <a:p>
            <a:r>
              <a:rPr lang="en-US" sz="2800" dirty="0"/>
              <a:t>Start TFTP server on host</a:t>
            </a:r>
          </a:p>
          <a:p>
            <a:r>
              <a:rPr lang="en-US" sz="2800" dirty="0"/>
              <a:t>While booting, press ctrl-C to exit to CFE console</a:t>
            </a:r>
          </a:p>
          <a:p>
            <a:r>
              <a:rPr lang="en-US" sz="2800" dirty="0"/>
              <a:t>Pull image from TFTP server and flash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flash 192.168.1.104:output-firmware.bin flash0.trx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7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R7000 – Bootloader CRC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2: CFE in DD-WRT does a CRC check for the authenticity of the image before flashing it</a:t>
            </a:r>
          </a:p>
          <a:p>
            <a:pPr lvl="1"/>
            <a:r>
              <a:rPr lang="en-US" dirty="0"/>
              <a:t>This prevents Man-In-The-Middle (MITM) attack by which an adversary can display his firmware as an authentic DD-WRT firmware to a naïve user</a:t>
            </a:r>
          </a:p>
          <a:p>
            <a:r>
              <a:rPr lang="en-US" dirty="0"/>
              <a:t>Solution –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Modify CFE to circumvent CRC check &amp; re-flash</a:t>
            </a:r>
          </a:p>
          <a:p>
            <a:r>
              <a:rPr lang="en-US" dirty="0">
                <a:solidFill>
                  <a:srgbClr val="FF0000"/>
                </a:solidFill>
              </a:rPr>
              <a:t>Problem 3: Modified CFE skipped the CRC check, but failed in the next step because of invalid header in the binary</a:t>
            </a:r>
          </a:p>
          <a:p>
            <a:r>
              <a:rPr lang="en-US" dirty="0"/>
              <a:t>Solution –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Understand why this is happening and fix the header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Use a different binary format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flash tool accepts .</a:t>
            </a:r>
            <a:r>
              <a:rPr lang="en-US" dirty="0" err="1">
                <a:solidFill>
                  <a:schemeClr val="accent5"/>
                </a:solidFill>
              </a:rPr>
              <a:t>trx</a:t>
            </a:r>
            <a:r>
              <a:rPr lang="en-US" dirty="0">
                <a:solidFill>
                  <a:schemeClr val="accent5"/>
                </a:solidFill>
              </a:rPr>
              <a:t> and .</a:t>
            </a:r>
            <a:r>
              <a:rPr lang="en-US" dirty="0" err="1">
                <a:solidFill>
                  <a:schemeClr val="accent5"/>
                </a:solidFill>
              </a:rPr>
              <a:t>chk</a:t>
            </a:r>
            <a:r>
              <a:rPr lang="en-US" dirty="0">
                <a:solidFill>
                  <a:schemeClr val="accent5"/>
                </a:solidFill>
              </a:rPr>
              <a:t> formats apart from .bin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9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hardware –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195"/>
            <a:ext cx="8596668" cy="4382168"/>
          </a:xfrm>
        </p:spPr>
        <p:txBody>
          <a:bodyPr/>
          <a:lstStyle/>
          <a:p>
            <a:r>
              <a:rPr lang="en-US" dirty="0"/>
              <a:t>Why Raspberry Pi-3 a good choice 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Meant for development environment, so no proprietary software</a:t>
            </a:r>
          </a:p>
          <a:p>
            <a:pPr lvl="1"/>
            <a:r>
              <a:rPr lang="en-US" dirty="0"/>
              <a:t>Specification</a:t>
            </a:r>
          </a:p>
          <a:p>
            <a:pPr lvl="2"/>
            <a:r>
              <a:rPr lang="en-US" dirty="0"/>
              <a:t>CPU -</a:t>
            </a:r>
          </a:p>
          <a:p>
            <a:pPr lvl="3"/>
            <a:r>
              <a:rPr lang="en-US" dirty="0"/>
              <a:t>1.2 GHz 64bit quad core ARMv8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Supports hardware virtualization</a:t>
            </a:r>
          </a:p>
          <a:p>
            <a:pPr lvl="2"/>
            <a:r>
              <a:rPr lang="en-US" dirty="0"/>
              <a:t>Memory – 1GB</a:t>
            </a:r>
          </a:p>
          <a:p>
            <a:pPr lvl="1"/>
            <a:r>
              <a:rPr lang="en-US" dirty="0"/>
              <a:t>Simple to bring up Debian OS on Pi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On the plus side, Debian supports Xen out-of-the-box</a:t>
            </a:r>
          </a:p>
          <a:p>
            <a:r>
              <a:rPr lang="en-US" dirty="0"/>
              <a:t>Unfortunately, we had a Raspberry Pi-2 with ARMv6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no hardware virtualization and far inferior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2680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935"/>
            <a:ext cx="8596668" cy="4308427"/>
          </a:xfrm>
        </p:spPr>
        <p:txBody>
          <a:bodyPr>
            <a:normAutofit/>
          </a:bodyPr>
          <a:lstStyle/>
          <a:p>
            <a:r>
              <a:rPr lang="en-US" sz="2400" dirty="0"/>
              <a:t>Achieving type-1 virtualization on a commercial router –</a:t>
            </a:r>
          </a:p>
          <a:p>
            <a:pPr lvl="1"/>
            <a:r>
              <a:rPr lang="en-US" sz="2000" dirty="0"/>
              <a:t>Problems &amp; possible solutions –</a:t>
            </a:r>
          </a:p>
          <a:p>
            <a:pPr lvl="2"/>
            <a:r>
              <a:rPr lang="en-US" sz="1800" dirty="0"/>
              <a:t>A lot of proprietary software to deal with</a:t>
            </a:r>
          </a:p>
          <a:p>
            <a:pPr lvl="3"/>
            <a:r>
              <a:rPr lang="en-US" sz="1600" dirty="0"/>
              <a:t>Fortunately, in the course of this project, we’ve solved most of these problems and very close to getting Xen on Netgear R7000 router</a:t>
            </a:r>
          </a:p>
          <a:p>
            <a:pPr lvl="2"/>
            <a:r>
              <a:rPr lang="en-US" sz="1800" dirty="0"/>
              <a:t>Little (and confusing) documentation on how to flash the hardware or bootloader</a:t>
            </a:r>
          </a:p>
          <a:p>
            <a:pPr lvl="3"/>
            <a:r>
              <a:rPr lang="en-US" sz="1600" dirty="0" err="1"/>
              <a:t>OpenWRT</a:t>
            </a:r>
            <a:r>
              <a:rPr lang="en-US" sz="1600" dirty="0"/>
              <a:t> &amp; DD-WRT development forums for the rescue. However, you still need a lot of time to go through all the ill maintained documents and posts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30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935"/>
            <a:ext cx="8596668" cy="4308427"/>
          </a:xfrm>
        </p:spPr>
        <p:txBody>
          <a:bodyPr>
            <a:normAutofit/>
          </a:bodyPr>
          <a:lstStyle/>
          <a:p>
            <a:r>
              <a:rPr lang="en-US" sz="2400" dirty="0"/>
              <a:t>Achieving type-1 virtualization on a commercial router –</a:t>
            </a:r>
          </a:p>
          <a:p>
            <a:pPr lvl="1"/>
            <a:r>
              <a:rPr lang="en-US" sz="2000" dirty="0"/>
              <a:t>Problems &amp; possible solutions contd. –</a:t>
            </a:r>
          </a:p>
          <a:p>
            <a:pPr lvl="2"/>
            <a:r>
              <a:rPr lang="en-US" sz="1800" dirty="0"/>
              <a:t>Adapting Xen to the hardware is difficult</a:t>
            </a:r>
          </a:p>
          <a:p>
            <a:pPr lvl="3"/>
            <a:r>
              <a:rPr lang="en-US" sz="1600" dirty="0"/>
              <a:t>One of the first problem we encountered was - no device tree in DD-WRT. This complicates Xen’s work in understanding the underlying hardware</a:t>
            </a:r>
          </a:p>
          <a:p>
            <a:pPr lvl="3"/>
            <a:r>
              <a:rPr lang="en-US" sz="1600" dirty="0"/>
              <a:t>We’re guessing we would run into more such problems</a:t>
            </a:r>
          </a:p>
          <a:p>
            <a:pPr lvl="2"/>
            <a:r>
              <a:rPr lang="en-US" sz="1800" dirty="0"/>
              <a:t>Very difficult to port generic OS like Debian or Arch Linux because of hardware driver mismatch</a:t>
            </a:r>
          </a:p>
          <a:p>
            <a:pPr lvl="3"/>
            <a:r>
              <a:rPr lang="en-US" sz="1600" dirty="0"/>
              <a:t>If we could achieve this, Debian or Arch Linux support Xen out-of-the-box</a:t>
            </a:r>
          </a:p>
        </p:txBody>
      </p:sp>
    </p:spTree>
    <p:extLst>
      <p:ext uri="{BB962C8B-B14F-4D97-AF65-F5344CB8AC3E}">
        <p14:creationId xmlns:p14="http://schemas.microsoft.com/office/powerpoint/2010/main" val="306220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4332"/>
            <a:ext cx="8596668" cy="151913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https://bitbucket.org/SavanUA/virtual_router/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Documentation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94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955"/>
            <a:ext cx="8596668" cy="4485407"/>
          </a:xfrm>
        </p:spPr>
        <p:txBody>
          <a:bodyPr/>
          <a:lstStyle/>
          <a:p>
            <a:r>
              <a:rPr lang="en-US" dirty="0">
                <a:hlinkClick r:id="rId2"/>
              </a:rPr>
              <a:t>Xen Project Overview</a:t>
            </a:r>
            <a:endParaRPr lang="en-US" dirty="0"/>
          </a:p>
          <a:p>
            <a:r>
              <a:rPr lang="en-US" dirty="0" err="1">
                <a:hlinkClick r:id="rId3"/>
              </a:rPr>
              <a:t>OpenWRT</a:t>
            </a:r>
            <a:r>
              <a:rPr lang="en-US" dirty="0">
                <a:hlinkClick r:id="rId3"/>
              </a:rPr>
              <a:t> - Netgear R7000 instructions</a:t>
            </a:r>
            <a:endParaRPr lang="en-US" dirty="0"/>
          </a:p>
          <a:p>
            <a:r>
              <a:rPr lang="en-US" dirty="0">
                <a:hlinkClick r:id="rId4"/>
              </a:rPr>
              <a:t>Xen ARM</a:t>
            </a:r>
            <a:endParaRPr lang="en-US" dirty="0"/>
          </a:p>
          <a:p>
            <a:r>
              <a:rPr lang="en-US" dirty="0">
                <a:hlinkClick r:id="rId5"/>
              </a:rPr>
              <a:t>Xen ARM Cross-compiling</a:t>
            </a:r>
            <a:endParaRPr lang="en-US" dirty="0"/>
          </a:p>
          <a:p>
            <a:r>
              <a:rPr lang="en-US" dirty="0">
                <a:hlinkClick r:id="rId6"/>
              </a:rPr>
              <a:t>Serial console wiki</a:t>
            </a:r>
            <a:endParaRPr lang="en-US" dirty="0"/>
          </a:p>
          <a:p>
            <a:r>
              <a:rPr lang="en-US" dirty="0" err="1">
                <a:hlinkClick r:id="rId7"/>
              </a:rPr>
              <a:t>Devicetree</a:t>
            </a:r>
            <a:endParaRPr lang="en-US" dirty="0"/>
          </a:p>
          <a:p>
            <a:r>
              <a:rPr lang="en-US" dirty="0">
                <a:hlinkClick r:id="rId8"/>
              </a:rPr>
              <a:t>Porting Xen on a new SOC</a:t>
            </a:r>
            <a:endParaRPr lang="en-US" dirty="0"/>
          </a:p>
          <a:p>
            <a:r>
              <a:rPr lang="en-US" dirty="0">
                <a:hlinkClick r:id="rId9"/>
              </a:rPr>
              <a:t>How to de-brick your Netgear R7000 router</a:t>
            </a:r>
            <a:endParaRPr lang="en-US" dirty="0"/>
          </a:p>
          <a:p>
            <a:r>
              <a:rPr lang="en-US" dirty="0">
                <a:hlinkClick r:id="rId10"/>
              </a:rPr>
              <a:t>DD-WRT development and firmware-mod-kit</a:t>
            </a:r>
            <a:endParaRPr lang="en-US" dirty="0"/>
          </a:p>
          <a:p>
            <a:r>
              <a:rPr lang="en-US" dirty="0">
                <a:hlinkClick r:id="rId11"/>
              </a:rPr>
              <a:t>CFE bootloader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949"/>
            <a:ext cx="8596668" cy="4426414"/>
          </a:xfrm>
        </p:spPr>
        <p:txBody>
          <a:bodyPr/>
          <a:lstStyle/>
          <a:p>
            <a:r>
              <a:rPr lang="en-US" sz="2800" dirty="0"/>
              <a:t>Enhance Router Security</a:t>
            </a:r>
          </a:p>
          <a:p>
            <a:pPr lvl="1"/>
            <a:r>
              <a:rPr lang="en-US" sz="2400" dirty="0"/>
              <a:t>By dividing responsibilities</a:t>
            </a:r>
          </a:p>
          <a:p>
            <a:pPr lvl="2"/>
            <a:r>
              <a:rPr lang="en-US" sz="2000" dirty="0"/>
              <a:t>Control OS (Monitors working of Router OS and helps in detecting attacks and recovering from them)</a:t>
            </a:r>
          </a:p>
          <a:p>
            <a:pPr lvl="2"/>
            <a:r>
              <a:rPr lang="en-US" sz="2000" dirty="0"/>
              <a:t>Router OS (Handles all the traditional responsibilities of a router)</a:t>
            </a:r>
          </a:p>
          <a:p>
            <a:pPr lvl="1"/>
            <a:r>
              <a:rPr lang="en-US" sz="2400" dirty="0"/>
              <a:t>Achieve virtualization on a commercial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219"/>
            <a:ext cx="8596668" cy="46181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Egi</a:t>
            </a:r>
            <a:r>
              <a:rPr lang="en-US" dirty="0"/>
              <a:t>, Norbert, et al. "Evaluating xen for router virtualization." Computer Communications and Networks, 2007. ICCCN 2007. Proceedings of 16th International Conference on. IEEE, 2007.</a:t>
            </a:r>
          </a:p>
          <a:p>
            <a:r>
              <a:rPr lang="en-US" dirty="0"/>
              <a:t>Anhalt, </a:t>
            </a:r>
            <a:r>
              <a:rPr lang="en-US" dirty="0" err="1"/>
              <a:t>Fabienne</a:t>
            </a:r>
            <a:r>
              <a:rPr lang="en-US" dirty="0"/>
              <a:t>, and Pascale </a:t>
            </a:r>
            <a:r>
              <a:rPr lang="en-US" dirty="0" err="1"/>
              <a:t>Primet</a:t>
            </a:r>
            <a:r>
              <a:rPr lang="en-US" dirty="0"/>
              <a:t>. Analysis and evaluation of a XEN based virtual router. Diss. INRIA, 2008.</a:t>
            </a:r>
          </a:p>
          <a:p>
            <a:r>
              <a:rPr lang="fr-FR" dirty="0"/>
              <a:t>Fernandes, Natalia C., et al. "Virtual networks: Isolation, performance, and trends." </a:t>
            </a:r>
            <a:r>
              <a:rPr lang="fr-FR" dirty="0" err="1"/>
              <a:t>Annals</a:t>
            </a:r>
            <a:r>
              <a:rPr lang="fr-FR" dirty="0"/>
              <a:t> of </a:t>
            </a:r>
            <a:r>
              <a:rPr lang="fr-FR" dirty="0" err="1"/>
              <a:t>telecommunications</a:t>
            </a:r>
            <a:r>
              <a:rPr lang="fr-FR" dirty="0"/>
              <a:t>-annales des télécommunications 66.5-6 (2011): 339-355.</a:t>
            </a:r>
          </a:p>
          <a:p>
            <a:r>
              <a:rPr lang="en-US" dirty="0"/>
              <a:t>Barham, Paul, et al. "Xen and the art of virtualization." ACM SIGOPS Operating Systems Review. Vol. 37. No. 5. ACM, 2003.</a:t>
            </a:r>
          </a:p>
          <a:p>
            <a:r>
              <a:rPr lang="en-US" dirty="0" err="1"/>
              <a:t>Bourguiba</a:t>
            </a:r>
            <a:r>
              <a:rPr lang="en-US" dirty="0"/>
              <a:t>, Manel, </a:t>
            </a:r>
            <a:r>
              <a:rPr lang="en-US" dirty="0" err="1"/>
              <a:t>Kamel</a:t>
            </a:r>
            <a:r>
              <a:rPr lang="en-US" dirty="0"/>
              <a:t> </a:t>
            </a:r>
            <a:r>
              <a:rPr lang="en-US" dirty="0" err="1"/>
              <a:t>Haddadou</a:t>
            </a:r>
            <a:r>
              <a:rPr lang="en-US" dirty="0"/>
              <a:t>, and Guy </a:t>
            </a:r>
            <a:r>
              <a:rPr lang="en-US" dirty="0" err="1"/>
              <a:t>Pujolle</a:t>
            </a:r>
            <a:r>
              <a:rPr lang="en-US" dirty="0"/>
              <a:t>. "Evaluating and enhancing xen-based virtual routers to support real-time applications." 2010 7th IEEE Consumer Communications and Networking Conference. IEEE, 2010.</a:t>
            </a:r>
          </a:p>
          <a:p>
            <a:r>
              <a:rPr lang="en-US" dirty="0" err="1"/>
              <a:t>Bourguiba</a:t>
            </a:r>
            <a:r>
              <a:rPr lang="en-US" dirty="0"/>
              <a:t>, Manel, </a:t>
            </a:r>
            <a:r>
              <a:rPr lang="en-US" dirty="0" err="1"/>
              <a:t>Kamel</a:t>
            </a:r>
            <a:r>
              <a:rPr lang="en-US" dirty="0"/>
              <a:t> </a:t>
            </a:r>
            <a:r>
              <a:rPr lang="en-US" dirty="0" err="1"/>
              <a:t>Haddadou</a:t>
            </a:r>
            <a:r>
              <a:rPr lang="en-US" dirty="0"/>
              <a:t>, and Guy </a:t>
            </a:r>
            <a:r>
              <a:rPr lang="en-US" dirty="0" err="1"/>
              <a:t>Pujolle</a:t>
            </a:r>
            <a:r>
              <a:rPr lang="en-US" dirty="0"/>
              <a:t>. "Evaluating Xen-based virtual routers performance." International Journal of Communication Networks and Distributed Systems 6.3 (2011): 268-282.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3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/>
          <a:lstStyle/>
          <a:p>
            <a:r>
              <a:rPr lang="en-US" sz="2800" dirty="0"/>
              <a:t>Architecture (why Xen?)</a:t>
            </a:r>
          </a:p>
          <a:p>
            <a:r>
              <a:rPr lang="en-US" sz="2800" dirty="0"/>
              <a:t>Source and Compilation (what is Xen?)</a:t>
            </a:r>
          </a:p>
          <a:p>
            <a:r>
              <a:rPr lang="en-US" sz="2800" dirty="0"/>
              <a:t>Build output (how Xen?)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3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 -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906" y="1637786"/>
            <a:ext cx="7943684" cy="3937103"/>
          </a:xfrm>
        </p:spPr>
      </p:pic>
    </p:spTree>
    <p:extLst>
      <p:ext uri="{BB962C8B-B14F-4D97-AF65-F5344CB8AC3E}">
        <p14:creationId xmlns:p14="http://schemas.microsoft.com/office/powerpoint/2010/main" val="8675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 – Architecture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/>
          <a:lstStyle/>
          <a:p>
            <a:r>
              <a:rPr lang="en-US" sz="2800" dirty="0"/>
              <a:t>Type-1 hypervisor (Bare metal)</a:t>
            </a:r>
          </a:p>
          <a:p>
            <a:r>
              <a:rPr lang="en-US" sz="2800" dirty="0"/>
              <a:t>Supports ARM architecture</a:t>
            </a:r>
          </a:p>
          <a:p>
            <a:r>
              <a:rPr lang="en-US" sz="2800" dirty="0"/>
              <a:t>Control &amp; Data plane virtualization</a:t>
            </a:r>
          </a:p>
          <a:p>
            <a:r>
              <a:rPr lang="en-US" sz="2800" dirty="0"/>
              <a:t>Advanced interface between Driver and Guest domains</a:t>
            </a:r>
          </a:p>
          <a:p>
            <a:r>
              <a:rPr lang="en-US" sz="2800" dirty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 -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Xen source code has 4 modules</a:t>
            </a:r>
          </a:p>
          <a:p>
            <a:pPr lvl="1"/>
            <a:r>
              <a:rPr lang="en-US" sz="2600" dirty="0"/>
              <a:t>Xen core</a:t>
            </a:r>
          </a:p>
          <a:p>
            <a:pPr lvl="2"/>
            <a:r>
              <a:rPr lang="en-US" sz="2400" dirty="0"/>
              <a:t>Main components of xen hypervisor – dom0, </a:t>
            </a:r>
            <a:r>
              <a:rPr lang="en-US" sz="2400" dirty="0" err="1"/>
              <a:t>domU</a:t>
            </a:r>
            <a:r>
              <a:rPr lang="en-US" sz="2400" dirty="0"/>
              <a:t> and driver stubs</a:t>
            </a:r>
          </a:p>
          <a:p>
            <a:pPr lvl="1"/>
            <a:r>
              <a:rPr lang="en-US" sz="2600" dirty="0"/>
              <a:t>Tools</a:t>
            </a:r>
          </a:p>
          <a:p>
            <a:pPr lvl="2"/>
            <a:r>
              <a:rPr lang="en-US" sz="2400" dirty="0"/>
              <a:t>Xen command line tools and interface between dom0 and </a:t>
            </a:r>
            <a:r>
              <a:rPr lang="en-US" sz="2400" dirty="0" err="1"/>
              <a:t>domUs</a:t>
            </a:r>
            <a:endParaRPr lang="en-US" sz="2400" dirty="0"/>
          </a:p>
          <a:p>
            <a:pPr lvl="1"/>
            <a:r>
              <a:rPr lang="en-US" sz="2600" dirty="0" err="1"/>
              <a:t>Stubdom</a:t>
            </a:r>
            <a:endParaRPr lang="en-US" sz="2600" dirty="0"/>
          </a:p>
          <a:p>
            <a:pPr lvl="2"/>
            <a:r>
              <a:rPr lang="en-US" sz="2400" dirty="0"/>
              <a:t>(Extended feature) Instead of keeping all hardware drivers in dom0, move them to a separate </a:t>
            </a:r>
            <a:r>
              <a:rPr lang="en-US" sz="2400" dirty="0" err="1"/>
              <a:t>stubdom</a:t>
            </a:r>
            <a:r>
              <a:rPr lang="en-US" sz="2400" dirty="0"/>
              <a:t> for security reasons</a:t>
            </a:r>
          </a:p>
          <a:p>
            <a:pPr lvl="1"/>
            <a:r>
              <a:rPr lang="en-US" sz="2600" dirty="0"/>
              <a:t>Docs</a:t>
            </a:r>
          </a:p>
          <a:p>
            <a:pPr lvl="2"/>
            <a:r>
              <a:rPr lang="en-US" sz="2400" dirty="0"/>
              <a:t>Manual pages &amp; other documents for Xen</a:t>
            </a:r>
          </a:p>
        </p:txBody>
      </p:sp>
    </p:spTree>
    <p:extLst>
      <p:ext uri="{BB962C8B-B14F-4D97-AF65-F5344CB8AC3E}">
        <p14:creationId xmlns:p14="http://schemas.microsoft.com/office/powerpoint/2010/main" val="37193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 -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/>
          <a:lstStyle/>
          <a:p>
            <a:r>
              <a:rPr lang="en-US" sz="2800" dirty="0"/>
              <a:t>ARM cross-compilation</a:t>
            </a:r>
          </a:p>
          <a:p>
            <a:pPr lvl="1"/>
            <a:r>
              <a:rPr lang="en-US" sz="2600" dirty="0"/>
              <a:t>Necessary as the target hardware is different from host</a:t>
            </a:r>
          </a:p>
          <a:p>
            <a:pPr lvl="1"/>
            <a:r>
              <a:rPr lang="en-US" sz="2600" dirty="0"/>
              <a:t>Create a sandboxed environment</a:t>
            </a:r>
          </a:p>
          <a:p>
            <a:pPr lvl="2"/>
            <a:r>
              <a:rPr lang="en-US" sz="2400" dirty="0"/>
              <a:t>Using ‘</a:t>
            </a:r>
            <a:r>
              <a:rPr lang="en-US" sz="2400" dirty="0" err="1"/>
              <a:t>sbuild</a:t>
            </a:r>
            <a:r>
              <a:rPr lang="en-US" sz="2400" dirty="0"/>
              <a:t>’ and ‘</a:t>
            </a:r>
            <a:r>
              <a:rPr lang="en-US" sz="2400" dirty="0" err="1"/>
              <a:t>schroot</a:t>
            </a:r>
            <a:r>
              <a:rPr lang="en-US" sz="2400" dirty="0"/>
              <a:t>’</a:t>
            </a:r>
          </a:p>
          <a:p>
            <a:pPr lvl="2"/>
            <a:r>
              <a:rPr lang="en-US" sz="2400" dirty="0"/>
              <a:t>Install ARM32-eabi-hf toolchain</a:t>
            </a:r>
          </a:p>
          <a:p>
            <a:pPr lvl="1"/>
            <a:r>
              <a:rPr lang="en-US" sz="2600" dirty="0"/>
              <a:t>Compile Xen inside the sandbox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CROSS_COMPILE=arm-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gnueabihf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XEN_TARGET_ARCH=arm32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Xen – Build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Xen binaries</a:t>
            </a:r>
            <a:endParaRPr lang="en-US" sz="2600" dirty="0"/>
          </a:p>
          <a:p>
            <a:r>
              <a:rPr lang="en-US" sz="2800" dirty="0"/>
              <a:t>Xen config files</a:t>
            </a:r>
          </a:p>
          <a:p>
            <a:pPr lvl="1"/>
            <a:r>
              <a:rPr lang="en-US" sz="2600" dirty="0"/>
              <a:t>Can modify to adapt Xen to the hardware before actually installing Xen</a:t>
            </a:r>
          </a:p>
          <a:p>
            <a:r>
              <a:rPr lang="en-US" sz="2800" dirty="0"/>
              <a:t>Xen </a:t>
            </a:r>
            <a:r>
              <a:rPr lang="en-US" sz="2800" dirty="0" err="1"/>
              <a:t>init</a:t>
            </a:r>
            <a:r>
              <a:rPr lang="en-US" sz="2800" dirty="0"/>
              <a:t> scripts</a:t>
            </a:r>
          </a:p>
          <a:p>
            <a:pPr lvl="1"/>
            <a:r>
              <a:rPr lang="en-US" sz="2600" dirty="0"/>
              <a:t>Can modify to match the right boot sequence between Xen components and dom0</a:t>
            </a:r>
          </a:p>
          <a:p>
            <a:r>
              <a:rPr lang="en-US" sz="2800" dirty="0"/>
              <a:t>Xen libraries</a:t>
            </a:r>
          </a:p>
          <a:p>
            <a:pPr lvl="1"/>
            <a:r>
              <a:rPr lang="en-US" sz="2600" dirty="0"/>
              <a:t>Libraries necessary for Xen to work</a:t>
            </a:r>
          </a:p>
          <a:p>
            <a:r>
              <a:rPr lang="en-US" sz="2800" dirty="0"/>
              <a:t>Xen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Netgear Nighthawk R7000 router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34" y="1676405"/>
            <a:ext cx="7570838" cy="4262382"/>
          </a:xfrm>
        </p:spPr>
      </p:pic>
    </p:spTree>
    <p:extLst>
      <p:ext uri="{BB962C8B-B14F-4D97-AF65-F5344CB8AC3E}">
        <p14:creationId xmlns:p14="http://schemas.microsoft.com/office/powerpoint/2010/main" val="2227360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1104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Trebuchet MS</vt:lpstr>
      <vt:lpstr>Wingdings 3</vt:lpstr>
      <vt:lpstr>Facet</vt:lpstr>
      <vt:lpstr>Virtual Router</vt:lpstr>
      <vt:lpstr>Overview</vt:lpstr>
      <vt:lpstr>Xen</vt:lpstr>
      <vt:lpstr>Xen - Architecture</vt:lpstr>
      <vt:lpstr>Xen – Architecture contd.</vt:lpstr>
      <vt:lpstr>Xen - Source</vt:lpstr>
      <vt:lpstr>Xen - Compilation</vt:lpstr>
      <vt:lpstr>Xen – Build output</vt:lpstr>
      <vt:lpstr>Netgear Nighthawk R7000 router</vt:lpstr>
      <vt:lpstr>Netgear R7000 - Specification</vt:lpstr>
      <vt:lpstr>Netgear R7000 – Specification contd.</vt:lpstr>
      <vt:lpstr>Netgear R7000 – Porting Xen</vt:lpstr>
      <vt:lpstr>Netgear R7000 – Flashing steps</vt:lpstr>
      <vt:lpstr>Netgear R7000 – Bootloader CRC check</vt:lpstr>
      <vt:lpstr>Alternative hardware – Raspberry Pi</vt:lpstr>
      <vt:lpstr>Inference</vt:lpstr>
      <vt:lpstr>Inference contd.</vt:lpstr>
      <vt:lpstr>Project Source and Documentation</vt:lpstr>
      <vt:lpstr>Useful links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Router</dc:title>
  <dc:creator>Savan Kiran</dc:creator>
  <cp:lastModifiedBy>Savan Kiran</cp:lastModifiedBy>
  <cp:revision>28</cp:revision>
  <dcterms:created xsi:type="dcterms:W3CDTF">2016-12-06T05:41:11Z</dcterms:created>
  <dcterms:modified xsi:type="dcterms:W3CDTF">2016-12-06T18:36:16Z</dcterms:modified>
</cp:coreProperties>
</file>