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56" r:id="rId2"/>
    <p:sldId id="258" r:id="rId3"/>
    <p:sldId id="265" r:id="rId4"/>
    <p:sldId id="259" r:id="rId5"/>
    <p:sldId id="260" r:id="rId6"/>
    <p:sldId id="261" r:id="rId7"/>
    <p:sldId id="279" r:id="rId8"/>
    <p:sldId id="262" r:id="rId9"/>
    <p:sldId id="263" r:id="rId10"/>
    <p:sldId id="264"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21" r:id="rId47"/>
    <p:sldId id="315" r:id="rId48"/>
    <p:sldId id="322" r:id="rId49"/>
    <p:sldId id="323" r:id="rId50"/>
    <p:sldId id="316"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8" r:id="rId64"/>
    <p:sldId id="336" r:id="rId65"/>
    <p:sldId id="337"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3" r:id="rId79"/>
    <p:sldId id="354" r:id="rId80"/>
    <p:sldId id="355" r:id="rId81"/>
    <p:sldId id="351" r:id="rId82"/>
    <p:sldId id="356" r:id="rId83"/>
    <p:sldId id="357" r:id="rId84"/>
    <p:sldId id="358" r:id="rId85"/>
    <p:sldId id="352" r:id="rId86"/>
    <p:sldId id="359" r:id="rId87"/>
    <p:sldId id="360" r:id="rId88"/>
    <p:sldId id="361" r:id="rId89"/>
    <p:sldId id="362" r:id="rId90"/>
    <p:sldId id="363" r:id="rId91"/>
    <p:sldId id="364" r:id="rId92"/>
    <p:sldId id="365" r:id="rId93"/>
    <p:sldId id="366" r:id="rId94"/>
    <p:sldId id="367" r:id="rId95"/>
    <p:sldId id="368" r:id="rId96"/>
    <p:sldId id="369" r:id="rId97"/>
    <p:sldId id="372" r:id="rId98"/>
    <p:sldId id="370" r:id="rId99"/>
    <p:sldId id="371" r:id="rId100"/>
    <p:sldId id="373" r:id="rId101"/>
    <p:sldId id="383" r:id="rId102"/>
    <p:sldId id="374" r:id="rId103"/>
    <p:sldId id="395" r:id="rId104"/>
    <p:sldId id="396" r:id="rId105"/>
    <p:sldId id="375" r:id="rId106"/>
    <p:sldId id="376" r:id="rId107"/>
    <p:sldId id="377" r:id="rId108"/>
    <p:sldId id="378" r:id="rId109"/>
    <p:sldId id="379" r:id="rId110"/>
    <p:sldId id="380" r:id="rId111"/>
    <p:sldId id="381" r:id="rId112"/>
    <p:sldId id="382" r:id="rId113"/>
    <p:sldId id="390" r:id="rId114"/>
    <p:sldId id="384" r:id="rId115"/>
    <p:sldId id="385" r:id="rId116"/>
    <p:sldId id="391" r:id="rId117"/>
    <p:sldId id="392" r:id="rId118"/>
    <p:sldId id="394" r:id="rId119"/>
    <p:sldId id="393" r:id="rId120"/>
    <p:sldId id="386" r:id="rId121"/>
    <p:sldId id="401" r:id="rId122"/>
    <p:sldId id="402" r:id="rId123"/>
    <p:sldId id="403" r:id="rId124"/>
    <p:sldId id="400" r:id="rId125"/>
    <p:sldId id="387" r:id="rId126"/>
    <p:sldId id="397"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1083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3B6201-94F1-4EAB-B1AB-0A5FBFA388DF}" type="datetimeFigureOut">
              <a:rPr lang="en-US" smtClean="0"/>
              <a:pPr/>
              <a:t>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4E212-DFA6-4CD2-BE1E-AF5425095D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1DD1AB-318A-4E6A-AECF-4637875FF2BB}"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DC588-06B2-49BC-899D-534AA581E626}"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C802E-009D-4DC6-871B-C1C2934C3F0E}"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FA336-6A93-4B25-8409-7F2A22C950F5}"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949425-6276-461F-89CC-BD395CC2EC5D}"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B2B204-4719-4FF1-87C3-BB0631879B34}" type="datetime1">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C99180-FF40-4B77-8614-28A1F1479CA0}" type="datetime1">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320DA-6E93-4D17-9E2D-8B8AA073B5CC}" type="datetime1">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9F7AA-FDFA-4341-8663-6143BEA34C9D}" type="datetime1">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660BB-9873-449C-A207-B57E1FB16EDF}" type="datetime1">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047A3-772B-4F8C-8015-C5BE577A14E4}" type="datetime1">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2AE9F-AD36-4582-BAA7-57BDC165E4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CF61B-9962-48F4-B425-91FF02E0991A}" type="datetime1">
              <a:rPr lang="en-US" smtClean="0"/>
              <a:pPr/>
              <a:t>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2AE9F-AD36-4582-BAA7-57BDC165E4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tutorialspoint.com/javascript/string_big.htm" TargetMode="External"/><Relationship Id="rId7" Type="http://schemas.openxmlformats.org/officeDocument/2006/relationships/hyperlink" Target="https://www.tutorialspoint.com/javascript/string_fontcolor.htm" TargetMode="External"/><Relationship Id="rId2" Type="http://schemas.openxmlformats.org/officeDocument/2006/relationships/hyperlink" Target="https://www.tutorialspoint.com/javascript/string_anchor.htm" TargetMode="External"/><Relationship Id="rId1" Type="http://schemas.openxmlformats.org/officeDocument/2006/relationships/slideLayout" Target="../slideLayouts/slideLayout2.xml"/><Relationship Id="rId6" Type="http://schemas.openxmlformats.org/officeDocument/2006/relationships/hyperlink" Target="https://www.tutorialspoint.com/javascript/string_fixed.htm" TargetMode="External"/><Relationship Id="rId5" Type="http://schemas.openxmlformats.org/officeDocument/2006/relationships/hyperlink" Target="https://www.tutorialspoint.com/javascript/string_bold.htm" TargetMode="External"/><Relationship Id="rId4" Type="http://schemas.openxmlformats.org/officeDocument/2006/relationships/hyperlink" Target="https://www.tutorialspoint.com/javascript/string_blink.htm" TargetMode="External"/></Relationships>
</file>

<file path=ppt/slides/_rels/slide101.xml.rels><?xml version="1.0" encoding="UTF-8" standalone="yes"?>
<Relationships xmlns="http://schemas.openxmlformats.org/package/2006/relationships"><Relationship Id="rId8" Type="http://schemas.openxmlformats.org/officeDocument/2006/relationships/hyperlink" Target="https://www.tutorialspoint.com/javascript/string_sup.htm" TargetMode="External"/><Relationship Id="rId3" Type="http://schemas.openxmlformats.org/officeDocument/2006/relationships/hyperlink" Target="https://www.tutorialspoint.com/javascript/string_italics.htm" TargetMode="External"/><Relationship Id="rId7" Type="http://schemas.openxmlformats.org/officeDocument/2006/relationships/hyperlink" Target="https://www.tutorialspoint.com/javascript/string_sub.htm" TargetMode="External"/><Relationship Id="rId2" Type="http://schemas.openxmlformats.org/officeDocument/2006/relationships/hyperlink" Target="https://www.tutorialspoint.com/javascript/string_fontsize.htm" TargetMode="External"/><Relationship Id="rId1" Type="http://schemas.openxmlformats.org/officeDocument/2006/relationships/slideLayout" Target="../slideLayouts/slideLayout2.xml"/><Relationship Id="rId6" Type="http://schemas.openxmlformats.org/officeDocument/2006/relationships/hyperlink" Target="https://www.tutorialspoint.com/javascript/string_strike.htm" TargetMode="External"/><Relationship Id="rId5" Type="http://schemas.openxmlformats.org/officeDocument/2006/relationships/hyperlink" Target="https://www.tutorialspoint.com/javascript/string_small.htm" TargetMode="External"/><Relationship Id="rId4" Type="http://schemas.openxmlformats.org/officeDocument/2006/relationships/hyperlink" Target="https://www.tutorialspoint.com/javascript/string_link.htm"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codescracker.com/js/js-variables.htm"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scracker.com/html/index.htm" TargetMode="External"/><Relationship Id="rId2" Type="http://schemas.openxmlformats.org/officeDocument/2006/relationships/hyperlink" Target="https://codescracker.com/js/js-objects.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scracker.com/css/index.htm" TargetMode="External"/><Relationship Id="rId2" Type="http://schemas.openxmlformats.org/officeDocument/2006/relationships/hyperlink" Target="https://codescracker.com/html/index.htm" TargetMode="External"/><Relationship Id="rId1" Type="http://schemas.openxmlformats.org/officeDocument/2006/relationships/slideLayout" Target="../slideLayouts/slideLayout2.xml"/><Relationship Id="rId4" Type="http://schemas.openxmlformats.org/officeDocument/2006/relationships/hyperlink" Target="https://codescracker.com/js/index.ht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codescracker.com/js/js-loops.ht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isNaN" TargetMode="External"/><Relationship Id="rId2" Type="http://schemas.openxmlformats.org/officeDocument/2006/relationships/hyperlink" Target="https://developer.mozilla.org/en-US/docs/Web/JavaScript/Reference/Global_Objects/NaN" TargetMode="External"/><Relationship Id="rId1" Type="http://schemas.openxmlformats.org/officeDocument/2006/relationships/slideLayout" Target="../slideLayouts/slideLayout2.xml"/><Relationship Id="rId5" Type="http://schemas.openxmlformats.org/officeDocument/2006/relationships/hyperlink" Target="https://en.wikipedia.org/wiki/Radix" TargetMode="External"/><Relationship Id="rId4" Type="http://schemas.openxmlformats.org/officeDocument/2006/relationships/hyperlink" Target="https://developer.mozilla.org/en-US/docs/Web/JavaScript/Reference/Global_Objects/Number/isNaN"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https://codescracker.com/js/js-functions.ht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codescracker.com/js/js-onclick-event.ht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www.w3schools.com/tags/ev_onreset.asp" TargetMode="External"/><Relationship Id="rId3" Type="http://schemas.openxmlformats.org/officeDocument/2006/relationships/hyperlink" Target="https://www.w3schools.com/tags/ev_onchange.asp" TargetMode="External"/><Relationship Id="rId7" Type="http://schemas.openxmlformats.org/officeDocument/2006/relationships/hyperlink" Target="https://www.w3schools.com/tags/ev_oninvalid.asp" TargetMode="External"/><Relationship Id="rId2" Type="http://schemas.openxmlformats.org/officeDocument/2006/relationships/hyperlink" Target="https://www.w3schools.com/tags/ev_onblur.asp" TargetMode="External"/><Relationship Id="rId1" Type="http://schemas.openxmlformats.org/officeDocument/2006/relationships/slideLayout" Target="../slideLayouts/slideLayout2.xml"/><Relationship Id="rId6" Type="http://schemas.openxmlformats.org/officeDocument/2006/relationships/hyperlink" Target="https://www.w3schools.com/tags/ev_oninput.asp" TargetMode="External"/><Relationship Id="rId11" Type="http://schemas.openxmlformats.org/officeDocument/2006/relationships/hyperlink" Target="https://www.w3schools.com/tags/ev_onsubmit.asp" TargetMode="External"/><Relationship Id="rId5" Type="http://schemas.openxmlformats.org/officeDocument/2006/relationships/hyperlink" Target="https://www.w3schools.com/tags/ev_onfocus.asp" TargetMode="External"/><Relationship Id="rId10" Type="http://schemas.openxmlformats.org/officeDocument/2006/relationships/hyperlink" Target="https://www.w3schools.com/tags/ev_onselect.asp" TargetMode="External"/><Relationship Id="rId4" Type="http://schemas.openxmlformats.org/officeDocument/2006/relationships/hyperlink" Target="https://www.w3schools.com/tags/ev_oncontextmenu.asp" TargetMode="External"/><Relationship Id="rId9" Type="http://schemas.openxmlformats.org/officeDocument/2006/relationships/hyperlink" Target="https://www.w3schools.com/tags/ev_onsearch.asp"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www.w3schools.com/tags/ev_onkeypress.asp" TargetMode="External"/><Relationship Id="rId2" Type="http://schemas.openxmlformats.org/officeDocument/2006/relationships/hyperlink" Target="https://www.w3schools.com/tags/ev_onkeydown.asp" TargetMode="External"/><Relationship Id="rId1" Type="http://schemas.openxmlformats.org/officeDocument/2006/relationships/slideLayout" Target="../slideLayouts/slideLayout2.xml"/><Relationship Id="rId4" Type="http://schemas.openxmlformats.org/officeDocument/2006/relationships/hyperlink" Target="https://www.w3schools.com/tags/ev_onkeyup.asp" TargetMode="External"/></Relationships>
</file>

<file path=ppt/slides/_rels/slide75.xml.rels><?xml version="1.0" encoding="UTF-8" standalone="yes"?>
<Relationships xmlns="http://schemas.openxmlformats.org/package/2006/relationships"><Relationship Id="rId8" Type="http://schemas.openxmlformats.org/officeDocument/2006/relationships/hyperlink" Target="https://www.w3schools.com/tags/ev_onmouseup.asp" TargetMode="External"/><Relationship Id="rId3" Type="http://schemas.openxmlformats.org/officeDocument/2006/relationships/hyperlink" Target="https://www.w3schools.com/tags/ev_ondblclick.asp" TargetMode="External"/><Relationship Id="rId7" Type="http://schemas.openxmlformats.org/officeDocument/2006/relationships/hyperlink" Target="https://www.w3schools.com/tags/ev_onmouseover.asp" TargetMode="External"/><Relationship Id="rId2" Type="http://schemas.openxmlformats.org/officeDocument/2006/relationships/hyperlink" Target="https://www.w3schools.com/tags/ev_onclick.asp" TargetMode="External"/><Relationship Id="rId1" Type="http://schemas.openxmlformats.org/officeDocument/2006/relationships/slideLayout" Target="../slideLayouts/slideLayout2.xml"/><Relationship Id="rId6" Type="http://schemas.openxmlformats.org/officeDocument/2006/relationships/hyperlink" Target="https://www.w3schools.com/tags/ev_onmouseout.asp" TargetMode="External"/><Relationship Id="rId5" Type="http://schemas.openxmlformats.org/officeDocument/2006/relationships/hyperlink" Target="https://www.w3schools.com/tags/ev_onmousemove.asp" TargetMode="External"/><Relationship Id="rId4" Type="http://schemas.openxmlformats.org/officeDocument/2006/relationships/hyperlink" Target="https://www.w3schools.com/tags/ev_onmousedown.asp" TargetMode="External"/><Relationship Id="rId9" Type="http://schemas.openxmlformats.org/officeDocument/2006/relationships/hyperlink" Target="https://www.w3schools.com/tags/ev_onwheel.asp" TargetMode="External"/></Relationships>
</file>

<file path=ppt/slides/_rels/slide76.xml.rels><?xml version="1.0" encoding="UTF-8" standalone="yes"?>
<Relationships xmlns="http://schemas.openxmlformats.org/package/2006/relationships"><Relationship Id="rId8" Type="http://schemas.openxmlformats.org/officeDocument/2006/relationships/hyperlink" Target="https://www.w3schools.com/tags/ev_ondrop.asp" TargetMode="External"/><Relationship Id="rId3" Type="http://schemas.openxmlformats.org/officeDocument/2006/relationships/hyperlink" Target="https://www.w3schools.com/tags/ev_ondragend.asp" TargetMode="External"/><Relationship Id="rId7" Type="http://schemas.openxmlformats.org/officeDocument/2006/relationships/hyperlink" Target="https://www.w3schools.com/tags/ev_ondragstart.asp" TargetMode="External"/><Relationship Id="rId2" Type="http://schemas.openxmlformats.org/officeDocument/2006/relationships/hyperlink" Target="https://www.w3schools.com/tags/ev_ondrag.asp" TargetMode="External"/><Relationship Id="rId1" Type="http://schemas.openxmlformats.org/officeDocument/2006/relationships/slideLayout" Target="../slideLayouts/slideLayout2.xml"/><Relationship Id="rId6" Type="http://schemas.openxmlformats.org/officeDocument/2006/relationships/hyperlink" Target="https://www.w3schools.com/tags/ev_ondragover.asp" TargetMode="External"/><Relationship Id="rId5" Type="http://schemas.openxmlformats.org/officeDocument/2006/relationships/hyperlink" Target="https://www.w3schools.com/tags/ev_ondragleave.asp" TargetMode="External"/><Relationship Id="rId4" Type="http://schemas.openxmlformats.org/officeDocument/2006/relationships/hyperlink" Target="https://www.w3schools.com/tags/ev_ondragenter.asp" TargetMode="External"/><Relationship Id="rId9" Type="http://schemas.openxmlformats.org/officeDocument/2006/relationships/hyperlink" Target="https://www.w3schools.com/tags/ev_onscroll.asp"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www.w3schools.com/tags/ev_onoffline.asp" TargetMode="External"/><Relationship Id="rId3" Type="http://schemas.openxmlformats.org/officeDocument/2006/relationships/hyperlink" Target="https://www.w3schools.com/tags/ev_onbeforeprint.asp" TargetMode="External"/><Relationship Id="rId7" Type="http://schemas.openxmlformats.org/officeDocument/2006/relationships/hyperlink" Target="https://www.w3schools.com/tags/ev_onload.asp" TargetMode="External"/><Relationship Id="rId2" Type="http://schemas.openxmlformats.org/officeDocument/2006/relationships/hyperlink" Target="https://www.w3schools.com/tags/ev_onafterprint.asp" TargetMode="External"/><Relationship Id="rId1" Type="http://schemas.openxmlformats.org/officeDocument/2006/relationships/slideLayout" Target="../slideLayouts/slideLayout2.xml"/><Relationship Id="rId6" Type="http://schemas.openxmlformats.org/officeDocument/2006/relationships/hyperlink" Target="https://www.w3schools.com/tags/ev_onhashchange.asp" TargetMode="External"/><Relationship Id="rId5" Type="http://schemas.openxmlformats.org/officeDocument/2006/relationships/hyperlink" Target="https://www.w3schools.com/tags/ev_onerror.asp" TargetMode="External"/><Relationship Id="rId4" Type="http://schemas.openxmlformats.org/officeDocument/2006/relationships/hyperlink" Target="https://www.w3schools.com/tags/ev_onbeforeunload.asp"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www.w3schools.com/tags/ev_onpageshow.asp" TargetMode="External"/><Relationship Id="rId2" Type="http://schemas.openxmlformats.org/officeDocument/2006/relationships/hyperlink" Target="https://www.w3schools.com/tags/ev_ononline.asp" TargetMode="External"/><Relationship Id="rId1" Type="http://schemas.openxmlformats.org/officeDocument/2006/relationships/slideLayout" Target="../slideLayouts/slideLayout2.xml"/><Relationship Id="rId5" Type="http://schemas.openxmlformats.org/officeDocument/2006/relationships/hyperlink" Target="https://www.w3schools.com/tags/ev_onunload.asp" TargetMode="External"/><Relationship Id="rId4" Type="http://schemas.openxmlformats.org/officeDocument/2006/relationships/hyperlink" Target="https://www.w3schools.com/tags/ev_onresize.asp"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codescracker.com/js/js-settimeout-method.htm" TargetMode="External"/><Relationship Id="rId2" Type="http://schemas.openxmlformats.org/officeDocument/2006/relationships/hyperlink" Target="https://codescracker.com/js/js-functions.htm" TargetMode="External"/><Relationship Id="rId1" Type="http://schemas.openxmlformats.org/officeDocument/2006/relationships/slideLayout" Target="../slideLayouts/slideLayout2.xml"/><Relationship Id="rId4" Type="http://schemas.openxmlformats.org/officeDocument/2006/relationships/hyperlink" Target="https://codescracker.com/js/js-setinterval-method.ht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Unit-7</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3886200"/>
            <a:ext cx="8001000" cy="1752600"/>
          </a:xfrm>
        </p:spPr>
        <p:txBody>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Syntax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10000"/>
          </a:bodyPr>
          <a:lstStyle/>
          <a:p>
            <a:r>
              <a:rPr lang="en-US" dirty="0" smtClean="0">
                <a:latin typeface="Times New Roman" pitchFamily="18" charset="0"/>
                <a:cs typeface="Times New Roman" pitchFamily="18" charset="0"/>
              </a:rPr>
              <a:t>Syntax of a JavaScript program/code is nothing, it's just a set of rules that defines how JavaScript programs are constructed.</a:t>
            </a:r>
          </a:p>
          <a:p>
            <a:r>
              <a:rPr lang="en-US" dirty="0" smtClean="0">
                <a:latin typeface="Times New Roman" pitchFamily="18" charset="0"/>
                <a:cs typeface="Times New Roman" pitchFamily="18" charset="0"/>
              </a:rPr>
              <a:t>A JavaScript program consists of JavaScript statements that is placed inside the HTML &lt;script&gt; ... &lt;/script&gt; tag in a web page.</a:t>
            </a:r>
          </a:p>
          <a:p>
            <a:r>
              <a:rPr lang="en-US" dirty="0" smtClean="0">
                <a:latin typeface="Times New Roman" pitchFamily="18" charset="0"/>
                <a:cs typeface="Times New Roman" pitchFamily="18" charset="0"/>
              </a:rPr>
              <a:t>You are free to place the &lt;script&gt; containing your JavaScript program anywhere within your web page, but to keep it within the &lt;head&gt; tag is the preferred way. </a:t>
            </a:r>
          </a:p>
          <a:p>
            <a:r>
              <a:rPr lang="en-US" dirty="0" smtClean="0">
                <a:latin typeface="Times New Roman" pitchFamily="18" charset="0"/>
                <a:cs typeface="Times New Roman" pitchFamily="18" charset="0"/>
              </a:rPr>
              <a:t>Here is the general form shows how script tag plays a role in placing JavaScript code inside it:</a:t>
            </a:r>
          </a:p>
          <a:p>
            <a:pPr>
              <a:buNone/>
            </a:pPr>
            <a:r>
              <a:rPr lang="en-US" b="1" dirty="0" smtClean="0">
                <a:latin typeface="Times New Roman" pitchFamily="18" charset="0"/>
                <a:cs typeface="Times New Roman" pitchFamily="18" charset="0"/>
              </a:rPr>
              <a:t>&lt;script ...&gt;</a:t>
            </a:r>
          </a:p>
          <a:p>
            <a:pPr>
              <a:buNone/>
            </a:pPr>
            <a:r>
              <a:rPr lang="en-US" b="1" dirty="0" smtClean="0">
                <a:latin typeface="Times New Roman" pitchFamily="18" charset="0"/>
                <a:cs typeface="Times New Roman" pitchFamily="18" charset="0"/>
              </a:rPr>
              <a:t>       JavaScript code </a:t>
            </a:r>
          </a:p>
          <a:p>
            <a:pPr>
              <a:buNone/>
            </a:pPr>
            <a:r>
              <a:rPr lang="en-US" b="1" dirty="0" smtClean="0">
                <a:latin typeface="Times New Roman" pitchFamily="18" charset="0"/>
                <a:cs typeface="Times New Roman" pitchFamily="18" charset="0"/>
              </a:rPr>
              <a:t>&lt;/script&gt;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a:bodyPr>
          <a:lstStyle/>
          <a:p>
            <a:r>
              <a:rPr lang="en-US" b="1" dirty="0" smtClean="0">
                <a:latin typeface="Times New Roman" pitchFamily="18" charset="0"/>
                <a:cs typeface="Times New Roman" pitchFamily="18" charset="0"/>
              </a:rPr>
              <a:t>Wrapper methods that return a String Object</a:t>
            </a:r>
          </a:p>
          <a:p>
            <a:pPr lvl="1" fontAlgn="t"/>
            <a:r>
              <a:rPr lang="en-US" dirty="0" smtClean="0">
                <a:latin typeface="Times New Roman" pitchFamily="18" charset="0"/>
                <a:cs typeface="Times New Roman" pitchFamily="18" charset="0"/>
                <a:hlinkClick r:id="rId2"/>
              </a:rPr>
              <a:t>anchor()</a:t>
            </a:r>
            <a:r>
              <a:rPr lang="en-US" dirty="0" smtClean="0">
                <a:latin typeface="Times New Roman" pitchFamily="18" charset="0"/>
                <a:cs typeface="Times New Roman" pitchFamily="18" charset="0"/>
              </a:rPr>
              <a:t> - Creates an HTML anchor that is used as a hypertext target.</a:t>
            </a:r>
          </a:p>
          <a:p>
            <a:pPr lvl="1" fontAlgn="t"/>
            <a:r>
              <a:rPr lang="en-US" dirty="0" smtClean="0">
                <a:latin typeface="Times New Roman" pitchFamily="18" charset="0"/>
                <a:cs typeface="Times New Roman" pitchFamily="18" charset="0"/>
                <a:hlinkClick r:id="rId3"/>
              </a:rPr>
              <a:t>big()</a:t>
            </a:r>
            <a:r>
              <a:rPr lang="en-US" dirty="0" smtClean="0">
                <a:latin typeface="Times New Roman" pitchFamily="18" charset="0"/>
                <a:cs typeface="Times New Roman" pitchFamily="18" charset="0"/>
              </a:rPr>
              <a:t> - Creates a string to be displayed in a big font as if it were in a &lt;big&gt; tag.</a:t>
            </a:r>
          </a:p>
          <a:p>
            <a:pPr lvl="1" fontAlgn="t"/>
            <a:r>
              <a:rPr lang="en-US" dirty="0" smtClean="0">
                <a:latin typeface="Times New Roman" pitchFamily="18" charset="0"/>
                <a:cs typeface="Times New Roman" pitchFamily="18" charset="0"/>
                <a:hlinkClick r:id="rId4"/>
              </a:rPr>
              <a:t>blink()</a:t>
            </a:r>
            <a:r>
              <a:rPr lang="en-US" dirty="0" smtClean="0">
                <a:latin typeface="Times New Roman" pitchFamily="18" charset="0"/>
                <a:cs typeface="Times New Roman" pitchFamily="18" charset="0"/>
              </a:rPr>
              <a:t> - Creates a string to blink as if it were in a &lt;blink&gt; tag.</a:t>
            </a:r>
          </a:p>
          <a:p>
            <a:pPr lvl="1" fontAlgn="t"/>
            <a:r>
              <a:rPr lang="en-US" dirty="0" smtClean="0">
                <a:latin typeface="Times New Roman" pitchFamily="18" charset="0"/>
                <a:cs typeface="Times New Roman" pitchFamily="18" charset="0"/>
                <a:hlinkClick r:id="rId5"/>
              </a:rPr>
              <a:t>bold()</a:t>
            </a:r>
            <a:r>
              <a:rPr lang="en-US" dirty="0" smtClean="0">
                <a:latin typeface="Times New Roman" pitchFamily="18" charset="0"/>
                <a:cs typeface="Times New Roman" pitchFamily="18" charset="0"/>
              </a:rPr>
              <a:t> - Creates a string to be displayed as bold as if it were in a &lt;b&gt; tag.</a:t>
            </a:r>
          </a:p>
          <a:p>
            <a:pPr lvl="1" fontAlgn="t"/>
            <a:r>
              <a:rPr lang="en-US" dirty="0" smtClean="0">
                <a:latin typeface="Times New Roman" pitchFamily="18" charset="0"/>
                <a:cs typeface="Times New Roman" pitchFamily="18" charset="0"/>
                <a:hlinkClick r:id="rId6"/>
              </a:rPr>
              <a:t>fixed()</a:t>
            </a:r>
            <a:r>
              <a:rPr lang="en-US" dirty="0" smtClean="0">
                <a:latin typeface="Times New Roman" pitchFamily="18" charset="0"/>
                <a:cs typeface="Times New Roman" pitchFamily="18" charset="0"/>
              </a:rPr>
              <a:t> - Causes a string to be displayed in fixed-pitch font as if it were in a &lt;</a:t>
            </a:r>
            <a:r>
              <a:rPr lang="en-US" dirty="0" err="1" smtClean="0">
                <a:latin typeface="Times New Roman" pitchFamily="18" charset="0"/>
                <a:cs typeface="Times New Roman" pitchFamily="18" charset="0"/>
              </a:rPr>
              <a:t>tt</a:t>
            </a:r>
            <a:r>
              <a:rPr lang="en-US" dirty="0" smtClean="0">
                <a:latin typeface="Times New Roman" pitchFamily="18" charset="0"/>
                <a:cs typeface="Times New Roman" pitchFamily="18" charset="0"/>
              </a:rPr>
              <a:t>&gt; tag</a:t>
            </a:r>
          </a:p>
          <a:p>
            <a:pPr lvl="1" fontAlgn="t"/>
            <a:r>
              <a:rPr lang="en-US" dirty="0" err="1" smtClean="0">
                <a:latin typeface="Times New Roman" pitchFamily="18" charset="0"/>
                <a:cs typeface="Times New Roman" pitchFamily="18" charset="0"/>
                <a:hlinkClick r:id="rId7"/>
              </a:rPr>
              <a:t>fontcolor</a:t>
            </a:r>
            <a:r>
              <a:rPr lang="en-US" dirty="0" smtClean="0">
                <a:latin typeface="Times New Roman" pitchFamily="18" charset="0"/>
                <a:cs typeface="Times New Roman" pitchFamily="18" charset="0"/>
                <a:hlinkClick r:id="rId7"/>
              </a:rPr>
              <a:t>()</a:t>
            </a:r>
            <a:r>
              <a:rPr lang="en-US" dirty="0" smtClean="0">
                <a:latin typeface="Times New Roman" pitchFamily="18" charset="0"/>
                <a:cs typeface="Times New Roman" pitchFamily="18" charset="0"/>
              </a:rPr>
              <a:t> - Causes a string to be displayed in the specified color as if it were in a &lt;font color="color"&gt; tag.</a:t>
            </a:r>
          </a:p>
        </p:txBody>
      </p:sp>
      <p:sp>
        <p:nvSpPr>
          <p:cNvPr id="4" name="Slide Number Placeholder 3"/>
          <p:cNvSpPr>
            <a:spLocks noGrp="1"/>
          </p:cNvSpPr>
          <p:nvPr>
            <p:ph type="sldNum" sz="quarter" idx="12"/>
          </p:nvPr>
        </p:nvSpPr>
        <p:spPr/>
        <p:txBody>
          <a:bodyPr/>
          <a:lstStyle/>
          <a:p>
            <a:fld id="{BD32AE9F-AD36-4582-BAA7-57BDC165E429}" type="slidenum">
              <a:rPr lang="en-US" smtClean="0"/>
              <a:pPr/>
              <a:t>100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20000"/>
          </a:bodyPr>
          <a:lstStyle/>
          <a:p>
            <a:r>
              <a:rPr lang="en-US" b="1" dirty="0" smtClean="0">
                <a:latin typeface="Times New Roman" pitchFamily="18" charset="0"/>
                <a:cs typeface="Times New Roman" pitchFamily="18" charset="0"/>
              </a:rPr>
              <a:t>Wrapper methods that return a String Object</a:t>
            </a:r>
          </a:p>
          <a:p>
            <a:pPr lvl="1" fontAlgn="t"/>
            <a:r>
              <a:rPr lang="en-US" dirty="0" err="1" smtClean="0">
                <a:latin typeface="Times New Roman" pitchFamily="18" charset="0"/>
                <a:cs typeface="Times New Roman" pitchFamily="18" charset="0"/>
                <a:hlinkClick r:id="rId2"/>
              </a:rPr>
              <a:t>fontsize</a:t>
            </a:r>
            <a:r>
              <a:rPr lang="en-US" dirty="0" smtClean="0">
                <a:latin typeface="Times New Roman" pitchFamily="18" charset="0"/>
                <a:cs typeface="Times New Roman" pitchFamily="18" charset="0"/>
                <a:hlinkClick r:id="rId2"/>
              </a:rPr>
              <a:t>()</a:t>
            </a:r>
            <a:r>
              <a:rPr lang="en-US" dirty="0" smtClean="0">
                <a:latin typeface="Times New Roman" pitchFamily="18" charset="0"/>
                <a:cs typeface="Times New Roman" pitchFamily="18" charset="0"/>
              </a:rPr>
              <a:t> - Causes a string to be displayed in the specified font size as if it were in a &lt;font size="size"&gt; tag.</a:t>
            </a:r>
          </a:p>
          <a:p>
            <a:pPr lvl="1" fontAlgn="t"/>
            <a:r>
              <a:rPr lang="en-US" dirty="0" smtClean="0">
                <a:latin typeface="Times New Roman" pitchFamily="18" charset="0"/>
                <a:cs typeface="Times New Roman" pitchFamily="18" charset="0"/>
                <a:hlinkClick r:id="rId3"/>
              </a:rPr>
              <a:t>italics()</a:t>
            </a:r>
            <a:r>
              <a:rPr lang="en-US" dirty="0" smtClean="0">
                <a:latin typeface="Times New Roman" pitchFamily="18" charset="0"/>
                <a:cs typeface="Times New Roman" pitchFamily="18" charset="0"/>
              </a:rPr>
              <a:t> - Causes a string to be italic, as if it were in an &lt;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&gt; tag.</a:t>
            </a:r>
          </a:p>
          <a:p>
            <a:pPr lvl="1" fontAlgn="t"/>
            <a:r>
              <a:rPr lang="en-US" dirty="0" smtClean="0">
                <a:latin typeface="Times New Roman" pitchFamily="18" charset="0"/>
                <a:cs typeface="Times New Roman" pitchFamily="18" charset="0"/>
                <a:hlinkClick r:id="rId4"/>
              </a:rPr>
              <a:t>link()</a:t>
            </a:r>
            <a:r>
              <a:rPr lang="en-US" dirty="0" smtClean="0">
                <a:latin typeface="Times New Roman" pitchFamily="18" charset="0"/>
                <a:cs typeface="Times New Roman" pitchFamily="18" charset="0"/>
              </a:rPr>
              <a:t> - Creates an HTML hypertext link that requests another URL.</a:t>
            </a:r>
          </a:p>
          <a:p>
            <a:pPr lvl="1" fontAlgn="t"/>
            <a:r>
              <a:rPr lang="en-US" dirty="0" smtClean="0">
                <a:latin typeface="Times New Roman" pitchFamily="18" charset="0"/>
                <a:cs typeface="Times New Roman" pitchFamily="18" charset="0"/>
                <a:hlinkClick r:id="rId5"/>
              </a:rPr>
              <a:t>small()</a:t>
            </a:r>
            <a:r>
              <a:rPr lang="en-US" dirty="0" smtClean="0">
                <a:latin typeface="Times New Roman" pitchFamily="18" charset="0"/>
                <a:cs typeface="Times New Roman" pitchFamily="18" charset="0"/>
              </a:rPr>
              <a:t> - Causes a string to be displayed in a small font, as if it were in a &lt;small&gt; tag.</a:t>
            </a:r>
          </a:p>
          <a:p>
            <a:pPr lvl="1" fontAlgn="t"/>
            <a:r>
              <a:rPr lang="en-US" dirty="0" smtClean="0">
                <a:latin typeface="Times New Roman" pitchFamily="18" charset="0"/>
                <a:cs typeface="Times New Roman" pitchFamily="18" charset="0"/>
                <a:hlinkClick r:id="rId6"/>
              </a:rPr>
              <a:t>strike()</a:t>
            </a:r>
            <a:r>
              <a:rPr lang="en-US" dirty="0" smtClean="0">
                <a:latin typeface="Times New Roman" pitchFamily="18" charset="0"/>
                <a:cs typeface="Times New Roman" pitchFamily="18" charset="0"/>
              </a:rPr>
              <a:t> - Causes a string to be displayed as struck-out text, as if it were in a &lt;strike&gt; tag.</a:t>
            </a:r>
          </a:p>
          <a:p>
            <a:pPr lvl="1" fontAlgn="t"/>
            <a:r>
              <a:rPr lang="en-US" dirty="0" smtClean="0">
                <a:latin typeface="Times New Roman" pitchFamily="18" charset="0"/>
                <a:cs typeface="Times New Roman" pitchFamily="18" charset="0"/>
                <a:hlinkClick r:id="rId7"/>
              </a:rPr>
              <a:t>sub()</a:t>
            </a:r>
            <a:r>
              <a:rPr lang="en-US" dirty="0" smtClean="0">
                <a:latin typeface="Times New Roman" pitchFamily="18" charset="0"/>
                <a:cs typeface="Times New Roman" pitchFamily="18" charset="0"/>
              </a:rPr>
              <a:t> - Causes a string to be displayed as a subscript, as if it were in a &lt;sub&gt; tag</a:t>
            </a:r>
          </a:p>
          <a:p>
            <a:pPr lvl="1" fontAlgn="t"/>
            <a:r>
              <a:rPr lang="en-US" dirty="0" smtClean="0">
                <a:latin typeface="Times New Roman" pitchFamily="18" charset="0"/>
                <a:cs typeface="Times New Roman" pitchFamily="18" charset="0"/>
                <a:hlinkClick r:id="rId8"/>
              </a:rPr>
              <a:t>sup()</a:t>
            </a:r>
            <a:r>
              <a:rPr lang="en-US" dirty="0" smtClean="0">
                <a:latin typeface="Times New Roman" pitchFamily="18" charset="0"/>
                <a:cs typeface="Times New Roman" pitchFamily="18" charset="0"/>
              </a:rPr>
              <a:t> - Causes a string to be displayed as a superscript, as if it were in a &lt;sup&gt; tag</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1371600" y="1066800"/>
          <a:ext cx="6105652" cy="3726180"/>
        </p:xfrm>
        <a:graphic>
          <a:graphicData uri="http://schemas.openxmlformats.org/drawingml/2006/table">
            <a:tbl>
              <a:tblPr firstRow="1" bandRow="1">
                <a:tableStyleId>{5C22544A-7EE6-4342-B048-85BDC9FD1C3A}</a:tableStyleId>
              </a:tblPr>
              <a:tblGrid>
                <a:gridCol w="1686052">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Character Code</a:t>
                      </a:r>
                    </a:p>
                  </a:txBody>
                  <a:tcPr marL="95250" marR="95250" marT="95250" marB="95250" anchor="ctr"/>
                </a:tc>
                <a:tc>
                  <a:txBody>
                    <a:bodyPr/>
                    <a:lstStyle/>
                    <a:p>
                      <a:pPr algn="l"/>
                      <a:r>
                        <a:rPr lang="en-US">
                          <a:solidFill>
                            <a:srgbClr val="FFFFFF"/>
                          </a:solidFill>
                        </a:rPr>
                        <a:t>Output</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\n</a:t>
                      </a:r>
                    </a:p>
                  </a:txBody>
                  <a:tcPr marL="66675" marR="66675" marT="66675" marB="66675" anchor="ctr"/>
                </a:tc>
                <a:tc>
                  <a:txBody>
                    <a:bodyPr/>
                    <a:lstStyle/>
                    <a:p>
                      <a:r>
                        <a:rPr lang="en-US">
                          <a:solidFill>
                            <a:srgbClr val="333333"/>
                          </a:solidFill>
                        </a:rPr>
                        <a:t>newline</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\t</a:t>
                      </a:r>
                    </a:p>
                  </a:txBody>
                  <a:tcPr marL="66675" marR="66675" marT="66675" marB="66675" anchor="ctr"/>
                </a:tc>
                <a:tc>
                  <a:txBody>
                    <a:bodyPr/>
                    <a:lstStyle/>
                    <a:p>
                      <a:r>
                        <a:rPr lang="en-US">
                          <a:solidFill>
                            <a:srgbClr val="333333"/>
                          </a:solidFill>
                        </a:rPr>
                        <a:t>tab</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\r</a:t>
                      </a:r>
                    </a:p>
                  </a:txBody>
                  <a:tcPr marL="66675" marR="66675" marT="66675" marB="66675" anchor="ctr"/>
                </a:tc>
                <a:tc>
                  <a:txBody>
                    <a:bodyPr/>
                    <a:lstStyle/>
                    <a:p>
                      <a:r>
                        <a:rPr lang="en-US">
                          <a:solidFill>
                            <a:srgbClr val="333333"/>
                          </a:solidFill>
                        </a:rPr>
                        <a:t>carriage return</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single quote</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double quote</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backslash</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\f</a:t>
                      </a:r>
                    </a:p>
                  </a:txBody>
                  <a:tcPr marL="66675" marR="66675" marT="66675" marB="66675" anchor="ctr"/>
                </a:tc>
                <a:tc>
                  <a:txBody>
                    <a:bodyPr/>
                    <a:lstStyle/>
                    <a:p>
                      <a:r>
                        <a:rPr lang="en-US">
                          <a:solidFill>
                            <a:srgbClr val="333333"/>
                          </a:solidFill>
                        </a:rPr>
                        <a:t>form feed</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\b</a:t>
                      </a:r>
                    </a:p>
                  </a:txBody>
                  <a:tcPr marL="66675" marR="66675" marT="66675" marB="66675" anchor="ctr"/>
                </a:tc>
                <a:tc>
                  <a:txBody>
                    <a:bodyPr/>
                    <a:lstStyle/>
                    <a:p>
                      <a:r>
                        <a:rPr lang="en-US" dirty="0">
                          <a:solidFill>
                            <a:srgbClr val="333333"/>
                          </a:solidFill>
                        </a:rPr>
                        <a:t>backspace</a:t>
                      </a:r>
                    </a:p>
                  </a:txBody>
                  <a:tcPr marL="66675" marR="66675" marT="66675" marB="66675" anchor="ct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BD32AE9F-AD36-4582-BAA7-57BDC165E429}" type="slidenum">
              <a:rPr lang="en-US" smtClean="0"/>
              <a:pPr/>
              <a:t>102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103</a:t>
            </a:fld>
            <a:endParaRPr lang="en-US"/>
          </a:p>
        </p:txBody>
      </p:sp>
      <p:sp>
        <p:nvSpPr>
          <p:cNvPr id="5" name="Footer Placeholder 4"/>
          <p:cNvSpPr>
            <a:spLocks noGrp="1"/>
          </p:cNvSpPr>
          <p:nvPr>
            <p:ph type="ftr" sz="quarter" idx="11"/>
          </p:nvPr>
        </p:nvSpPr>
        <p:spPr/>
        <p:txBody>
          <a:bodyPr/>
          <a:lstStyle/>
          <a:p>
            <a:endParaRPr lang="en-US"/>
          </a:p>
        </p:txBody>
      </p:sp>
      <p:sp>
        <p:nvSpPr>
          <p:cNvPr id="7" name="Content Placeholder 6"/>
          <p:cNvSpPr>
            <a:spLocks noGrp="1"/>
          </p:cNvSpPr>
          <p:nvPr>
            <p:ph idx="1"/>
          </p:nvPr>
        </p:nvSpPr>
        <p:spPr>
          <a:xfrm>
            <a:off x="152400" y="762000"/>
            <a:ext cx="8763000" cy="5867400"/>
          </a:xfrm>
        </p:spPr>
        <p:txBody>
          <a:bodyPr>
            <a:normAutofit fontScale="92500" lnSpcReduction="10000"/>
          </a:bodyPr>
          <a:lstStyle/>
          <a:p>
            <a:r>
              <a:rPr lang="en-US" b="1" dirty="0" smtClean="0">
                <a:latin typeface="Times New Roman" pitchFamily="18" charset="0"/>
                <a:cs typeface="Times New Roman" pitchFamily="18" charset="0"/>
              </a:rPr>
              <a:t>JavaScript Boolean</a:t>
            </a:r>
          </a:p>
          <a:p>
            <a:r>
              <a:rPr lang="en-US" dirty="0" smtClean="0">
                <a:latin typeface="Times New Roman" pitchFamily="18" charset="0"/>
                <a:cs typeface="Times New Roman" pitchFamily="18" charset="0"/>
              </a:rPr>
              <a:t>The JavaScript Boolean object is a wrapper class and a member of global objects. </a:t>
            </a:r>
          </a:p>
          <a:p>
            <a:r>
              <a:rPr lang="en-US" dirty="0" smtClean="0">
                <a:latin typeface="Times New Roman" pitchFamily="18" charset="0"/>
                <a:cs typeface="Times New Roman" pitchFamily="18" charset="0"/>
              </a:rPr>
              <a:t>It is used to convert the non-</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values into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values.</a:t>
            </a:r>
          </a:p>
          <a:p>
            <a:r>
              <a:rPr lang="en-US" dirty="0" smtClean="0">
                <a:latin typeface="Times New Roman" pitchFamily="18" charset="0"/>
                <a:cs typeface="Times New Roman" pitchFamily="18" charset="0"/>
              </a:rPr>
              <a:t>Boolean object has following two values:</a:t>
            </a:r>
          </a:p>
          <a:p>
            <a:pPr lvl="1"/>
            <a:r>
              <a:rPr lang="en-US" dirty="0" smtClean="0">
                <a:latin typeface="Times New Roman" pitchFamily="18" charset="0"/>
                <a:cs typeface="Times New Roman" pitchFamily="18" charset="0"/>
              </a:rPr>
              <a:t>true</a:t>
            </a:r>
          </a:p>
          <a:p>
            <a:pPr lvl="1"/>
            <a:r>
              <a:rPr lang="en-US" dirty="0" smtClean="0">
                <a:latin typeface="Times New Roman" pitchFamily="18" charset="0"/>
                <a:cs typeface="Times New Roman" pitchFamily="18" charset="0"/>
              </a:rPr>
              <a:t>false</a:t>
            </a:r>
          </a:p>
          <a:p>
            <a:r>
              <a:rPr lang="en-US" b="1" dirty="0" smtClean="0">
                <a:latin typeface="Times New Roman" pitchFamily="18" charset="0"/>
                <a:cs typeface="Times New Roman" pitchFamily="18" charset="0"/>
              </a:rPr>
              <a:t>JavaScript Boolean Object Properties</a:t>
            </a:r>
          </a:p>
          <a:p>
            <a:pPr lvl="1"/>
            <a:r>
              <a:rPr lang="en-US" dirty="0" smtClean="0">
                <a:latin typeface="Times New Roman" pitchFamily="18" charset="0"/>
                <a:cs typeface="Times New Roman" pitchFamily="18" charset="0"/>
              </a:rPr>
              <a:t>Constructor-- returns the function which has created the prototype of the Boolean object</a:t>
            </a:r>
          </a:p>
          <a:p>
            <a:pPr lvl="1"/>
            <a:r>
              <a:rPr lang="en-US" dirty="0" smtClean="0">
                <a:latin typeface="Times New Roman" pitchFamily="18" charset="0"/>
                <a:cs typeface="Times New Roman" pitchFamily="18" charset="0"/>
              </a:rPr>
              <a:t>Prototype-- allows you to add properties and methods to an object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104</a:t>
            </a:fld>
            <a:endParaRPr lang="en-US"/>
          </a:p>
        </p:txBody>
      </p:sp>
      <p:sp>
        <p:nvSpPr>
          <p:cNvPr id="5" name="Footer Placeholder 4"/>
          <p:cNvSpPr>
            <a:spLocks noGrp="1"/>
          </p:cNvSpPr>
          <p:nvPr>
            <p:ph type="ftr" sz="quarter" idx="11"/>
          </p:nvPr>
        </p:nvSpPr>
        <p:spPr/>
        <p:txBody>
          <a:bodyPr/>
          <a:lstStyle/>
          <a:p>
            <a:endParaRPr lang="en-US"/>
          </a:p>
        </p:txBody>
      </p:sp>
      <p:sp>
        <p:nvSpPr>
          <p:cNvPr id="7" name="Content Placeholder 6"/>
          <p:cNvSpPr>
            <a:spLocks noGrp="1"/>
          </p:cNvSpPr>
          <p:nvPr>
            <p:ph idx="1"/>
          </p:nvPr>
        </p:nvSpPr>
        <p:spPr>
          <a:xfrm>
            <a:off x="152400" y="762000"/>
            <a:ext cx="8763000" cy="5867400"/>
          </a:xfrm>
        </p:spPr>
        <p:txBody>
          <a:bodyPr>
            <a:normAutofit fontScale="85000" lnSpcReduction="20000"/>
          </a:bodyPr>
          <a:lstStyle/>
          <a:p>
            <a:r>
              <a:rPr lang="en-US" b="1" dirty="0" smtClean="0">
                <a:latin typeface="Times New Roman" pitchFamily="18" charset="0"/>
                <a:cs typeface="Times New Roman" pitchFamily="18" charset="0"/>
              </a:rPr>
              <a:t>JavaScript Boolean Object Methods</a:t>
            </a:r>
          </a:p>
          <a:p>
            <a:pPr lvl="1"/>
            <a:r>
              <a:rPr lang="en-US" dirty="0" err="1" smtClean="0">
                <a:latin typeface="Times New Roman" pitchFamily="18" charset="0"/>
                <a:cs typeface="Times New Roman" pitchFamily="18" charset="0"/>
              </a:rPr>
              <a:t>toString</a:t>
            </a:r>
            <a:r>
              <a:rPr lang="en-US" dirty="0" smtClean="0">
                <a:latin typeface="Times New Roman" pitchFamily="18" charset="0"/>
                <a:cs typeface="Times New Roman" pitchFamily="18" charset="0"/>
              </a:rPr>
              <a:t>() -- converts the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value into string and returns the </a:t>
            </a:r>
          </a:p>
          <a:p>
            <a:pPr lvl="1"/>
            <a:r>
              <a:rPr lang="en-US" dirty="0" err="1" smtClean="0">
                <a:latin typeface="Times New Roman" pitchFamily="18" charset="0"/>
                <a:cs typeface="Times New Roman" pitchFamily="18" charset="0"/>
              </a:rPr>
              <a:t>stringvalueOf</a:t>
            </a:r>
            <a:r>
              <a:rPr lang="en-US" dirty="0" smtClean="0">
                <a:latin typeface="Times New Roman" pitchFamily="18" charset="0"/>
                <a:cs typeface="Times New Roman" pitchFamily="18" charset="0"/>
              </a:rPr>
              <a:t>() -- returns the primitive value of a Boolean object</a:t>
            </a:r>
          </a:p>
          <a:p>
            <a:r>
              <a:rPr lang="en-US" dirty="0" smtClean="0">
                <a:latin typeface="Times New Roman" pitchFamily="18" charset="0"/>
                <a:cs typeface="Times New Roman" pitchFamily="18" charset="0"/>
              </a:rPr>
              <a:t>Here is the general form to create a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object in JavaScript:</a:t>
            </a:r>
          </a:p>
          <a:p>
            <a:pPr lvl="1">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val</a:t>
            </a:r>
            <a:r>
              <a:rPr lang="en-US" b="1" dirty="0" smtClean="0">
                <a:latin typeface="Times New Roman" pitchFamily="18" charset="0"/>
                <a:cs typeface="Times New Roman" pitchFamily="18" charset="0"/>
              </a:rPr>
              <a:t> = new Boolean(value);</a:t>
            </a:r>
          </a:p>
          <a:p>
            <a:pPr lvl="1">
              <a:buNone/>
            </a:pP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JavaScript Boolean() Function</a:t>
            </a:r>
          </a:p>
          <a:p>
            <a:r>
              <a:rPr lang="en-US" dirty="0" smtClean="0">
                <a:latin typeface="Times New Roman" pitchFamily="18" charset="0"/>
                <a:cs typeface="Times New Roman" pitchFamily="18" charset="0"/>
              </a:rPr>
              <a:t>The JavaScript Boolean() function is used to find out if an expression or variable is true or not. </a:t>
            </a:r>
          </a:p>
          <a:p>
            <a:r>
              <a:rPr lang="en-US" dirty="0" smtClean="0">
                <a:latin typeface="Times New Roman" pitchFamily="18" charset="0"/>
                <a:cs typeface="Times New Roman" pitchFamily="18" charset="0"/>
              </a:rPr>
              <a:t>Here is an example:</a:t>
            </a:r>
          </a:p>
          <a:p>
            <a:pPr>
              <a:buNone/>
            </a:pPr>
            <a:r>
              <a:rPr lang="en-US" b="1" dirty="0" smtClean="0">
                <a:latin typeface="Times New Roman" pitchFamily="18" charset="0"/>
                <a:cs typeface="Times New Roman" pitchFamily="18" charset="0"/>
              </a:rPr>
              <a:t>    Boolean(20 &gt; 9)       // returns true</a:t>
            </a:r>
          </a:p>
          <a:p>
            <a:r>
              <a:rPr lang="en-US" dirty="0" smtClean="0">
                <a:latin typeface="Times New Roman" pitchFamily="18" charset="0"/>
                <a:cs typeface="Times New Roman" pitchFamily="18" charset="0"/>
              </a:rPr>
              <a:t>The above expression will return true.</a:t>
            </a:r>
          </a:p>
          <a:p>
            <a:pPr lvl="1"/>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10000"/>
          </a:bodyPr>
          <a:lstStyle/>
          <a:p>
            <a:pPr algn="just"/>
            <a:r>
              <a:rPr lang="en-US" b="1" dirty="0" smtClean="0">
                <a:latin typeface="Times New Roman" pitchFamily="18" charset="0"/>
                <a:cs typeface="Times New Roman" pitchFamily="18" charset="0"/>
              </a:rPr>
              <a:t>Number </a:t>
            </a:r>
            <a:r>
              <a:rPr lang="en-US" b="1" dirty="0" smtClean="0">
                <a:latin typeface="Times New Roman" pitchFamily="18" charset="0"/>
                <a:cs typeface="Times New Roman" pitchFamily="18" charset="0"/>
              </a:rPr>
              <a:t>Object</a:t>
            </a:r>
          </a:p>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Number</a:t>
            </a:r>
            <a:r>
              <a:rPr lang="en-US" dirty="0" smtClean="0">
                <a:latin typeface="Times New Roman" pitchFamily="18" charset="0"/>
                <a:cs typeface="Times New Roman" pitchFamily="18" charset="0"/>
              </a:rPr>
              <a:t> object represents numerical </a:t>
            </a:r>
            <a:r>
              <a:rPr lang="en-US" dirty="0" smtClean="0">
                <a:latin typeface="Times New Roman" pitchFamily="18" charset="0"/>
                <a:cs typeface="Times New Roman" pitchFamily="18" charset="0"/>
              </a:rPr>
              <a:t>data, </a:t>
            </a:r>
            <a:r>
              <a:rPr lang="en-US" dirty="0" smtClean="0">
                <a:latin typeface="Times New Roman" pitchFamily="18" charset="0"/>
                <a:cs typeface="Times New Roman" pitchFamily="18" charset="0"/>
              </a:rPr>
              <a:t>either integers or floating-point numbers. </a:t>
            </a:r>
          </a:p>
          <a:p>
            <a:r>
              <a:rPr lang="en-US" dirty="0" smtClean="0">
                <a:latin typeface="Times New Roman" pitchFamily="18" charset="0"/>
                <a:cs typeface="Times New Roman" pitchFamily="18" charset="0"/>
              </a:rPr>
              <a:t>In general, you do not need to worry about </a:t>
            </a:r>
            <a:r>
              <a:rPr lang="en-US" b="1" dirty="0" smtClean="0">
                <a:latin typeface="Times New Roman" pitchFamily="18" charset="0"/>
                <a:cs typeface="Times New Roman" pitchFamily="18" charset="0"/>
              </a:rPr>
              <a:t>Number</a:t>
            </a:r>
            <a:r>
              <a:rPr lang="en-US" dirty="0" smtClean="0">
                <a:latin typeface="Times New Roman" pitchFamily="18" charset="0"/>
                <a:cs typeface="Times New Roman" pitchFamily="18" charset="0"/>
              </a:rPr>
              <a:t> objects because the browser automatically converts number literals to instances of the number class.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syntax for creating a </a:t>
            </a:r>
            <a:r>
              <a:rPr lang="en-US" b="1" dirty="0" smtClean="0">
                <a:latin typeface="Times New Roman" pitchFamily="18" charset="0"/>
                <a:cs typeface="Times New Roman" pitchFamily="18" charset="0"/>
              </a:rPr>
              <a:t>number</a:t>
            </a:r>
            <a:r>
              <a:rPr lang="en-US" dirty="0" smtClean="0">
                <a:latin typeface="Times New Roman" pitchFamily="18" charset="0"/>
                <a:cs typeface="Times New Roman" pitchFamily="18" charset="0"/>
              </a:rPr>
              <a:t> object is as follows −</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val</a:t>
            </a:r>
            <a:r>
              <a:rPr lang="en-US" b="1" dirty="0" smtClean="0">
                <a:latin typeface="Times New Roman" pitchFamily="18" charset="0"/>
                <a:cs typeface="Times New Roman" pitchFamily="18" charset="0"/>
              </a:rPr>
              <a:t> = new Number(number); </a:t>
            </a:r>
          </a:p>
          <a:p>
            <a:r>
              <a:rPr lang="en-US" dirty="0" smtClean="0">
                <a:latin typeface="Times New Roman" pitchFamily="18" charset="0"/>
                <a:cs typeface="Times New Roman" pitchFamily="18" charset="0"/>
              </a:rPr>
              <a:t>In the place of number, if you provide any non-number argument, then the argument cannot be converted into a number, it returns </a:t>
            </a:r>
            <a:r>
              <a:rPr lang="en-US" b="1" dirty="0" err="1" smtClean="0">
                <a:latin typeface="Times New Roman" pitchFamily="18" charset="0"/>
                <a:cs typeface="Times New Roman" pitchFamily="18" charset="0"/>
              </a:rPr>
              <a:t>NaN</a:t>
            </a:r>
            <a:r>
              <a:rPr lang="en-US" dirty="0" smtClean="0">
                <a:latin typeface="Times New Roman" pitchFamily="18" charset="0"/>
                <a:cs typeface="Times New Roman" pitchFamily="18" charset="0"/>
              </a:rPr>
              <a:t> (Not-a-Number).</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num= new Number(‘12’ , ’12’);</a:t>
            </a:r>
          </a:p>
          <a:p>
            <a:pPr algn="just"/>
            <a:endParaRPr lang="en-US" b="1"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105</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Number Object Properties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7107999" cy="3185160"/>
        </p:xfrm>
        <a:graphic>
          <a:graphicData uri="http://schemas.openxmlformats.org/drawingml/2006/table">
            <a:tbl>
              <a:tblPr firstRow="1" bandRow="1">
                <a:tableStyleId>{5C22544A-7EE6-4342-B048-85BDC9FD1C3A}</a:tableStyleId>
              </a:tblPr>
              <a:tblGrid>
                <a:gridCol w="1955927">
                  <a:extLst>
                    <a:ext uri="{9D8B030D-6E8A-4147-A177-3AD203B41FA5}">
                      <a16:colId xmlns:a16="http://schemas.microsoft.com/office/drawing/2014/main" val="20000"/>
                    </a:ext>
                  </a:extLst>
                </a:gridCol>
                <a:gridCol w="5152072">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Property</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constructor</a:t>
                      </a:r>
                    </a:p>
                  </a:txBody>
                  <a:tcPr marL="66675" marR="66675" marT="66675" marB="66675" anchor="ctr"/>
                </a:tc>
                <a:tc>
                  <a:txBody>
                    <a:bodyPr/>
                    <a:lstStyle/>
                    <a:p>
                      <a:r>
                        <a:rPr lang="en-US">
                          <a:solidFill>
                            <a:srgbClr val="333333"/>
                          </a:solidFill>
                        </a:rPr>
                        <a:t>holds the value of the constructor function that has created the object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MAX VALUE</a:t>
                      </a:r>
                    </a:p>
                  </a:txBody>
                  <a:tcPr marL="66675" marR="66675" marT="66675" marB="66675" anchor="ctr"/>
                </a:tc>
                <a:tc>
                  <a:txBody>
                    <a:bodyPr/>
                    <a:lstStyle/>
                    <a:p>
                      <a:r>
                        <a:rPr lang="en-US" dirty="0">
                          <a:solidFill>
                            <a:srgbClr val="333333"/>
                          </a:solidFill>
                        </a:rPr>
                        <a:t>gives the maximum value</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MIN VALUE</a:t>
                      </a:r>
                    </a:p>
                  </a:txBody>
                  <a:tcPr marL="66675" marR="66675" marT="66675" marB="66675" anchor="ctr"/>
                </a:tc>
                <a:tc>
                  <a:txBody>
                    <a:bodyPr/>
                    <a:lstStyle/>
                    <a:p>
                      <a:r>
                        <a:rPr lang="en-US">
                          <a:solidFill>
                            <a:srgbClr val="333333"/>
                          </a:solidFill>
                        </a:rPr>
                        <a:t>gives the minimum value</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NEGATIVE INFINITY</a:t>
                      </a:r>
                    </a:p>
                  </a:txBody>
                  <a:tcPr marL="66675" marR="66675" marT="66675" marB="66675" anchor="ctr"/>
                </a:tc>
                <a:tc>
                  <a:txBody>
                    <a:bodyPr/>
                    <a:lstStyle/>
                    <a:p>
                      <a:r>
                        <a:rPr lang="en-US">
                          <a:solidFill>
                            <a:srgbClr val="333333"/>
                          </a:solidFill>
                        </a:rPr>
                        <a:t>represents the value of negative infinity</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POSITIVE INFINITY</a:t>
                      </a:r>
                    </a:p>
                  </a:txBody>
                  <a:tcPr marL="66675" marR="66675" marT="66675" marB="66675" anchor="ctr"/>
                </a:tc>
                <a:tc>
                  <a:txBody>
                    <a:bodyPr/>
                    <a:lstStyle/>
                    <a:p>
                      <a:r>
                        <a:rPr lang="en-US" dirty="0">
                          <a:solidFill>
                            <a:srgbClr val="333333"/>
                          </a:solidFill>
                        </a:rPr>
                        <a:t>represents the value of infinity</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prototype</a:t>
                      </a:r>
                    </a:p>
                  </a:txBody>
                  <a:tcPr marL="66675" marR="66675" marT="66675" marB="66675" anchor="ctr"/>
                </a:tc>
                <a:tc>
                  <a:txBody>
                    <a:bodyPr/>
                    <a:lstStyle/>
                    <a:p>
                      <a:r>
                        <a:rPr lang="en-US" dirty="0">
                          <a:solidFill>
                            <a:srgbClr val="333333"/>
                          </a:solidFill>
                        </a:rPr>
                        <a:t>adds properties and methods to the Number object</a:t>
                      </a:r>
                    </a:p>
                  </a:txBody>
                  <a:tcPr marL="66675" marR="66675" marT="66675" marB="66675"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Number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107</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457200" y="1397000"/>
          <a:ext cx="7079125" cy="2503170"/>
        </p:xfrm>
        <a:graphic>
          <a:graphicData uri="http://schemas.openxmlformats.org/drawingml/2006/table">
            <a:tbl>
              <a:tblPr firstRow="1" bandRow="1">
                <a:tableStyleId>{5C22544A-7EE6-4342-B048-85BDC9FD1C3A}</a:tableStyleId>
              </a:tblPr>
              <a:tblGrid>
                <a:gridCol w="1713357">
                  <a:extLst>
                    <a:ext uri="{9D8B030D-6E8A-4147-A177-3AD203B41FA5}">
                      <a16:colId xmlns:a16="http://schemas.microsoft.com/office/drawing/2014/main" val="20000"/>
                    </a:ext>
                  </a:extLst>
                </a:gridCol>
                <a:gridCol w="5365768">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Method</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toExponential(x)</a:t>
                      </a:r>
                    </a:p>
                  </a:txBody>
                  <a:tcPr marL="66675" marR="66675" marT="66675" marB="66675" anchor="ctr"/>
                </a:tc>
                <a:tc>
                  <a:txBody>
                    <a:bodyPr/>
                    <a:lstStyle/>
                    <a:p>
                      <a:r>
                        <a:rPr lang="en-US">
                          <a:solidFill>
                            <a:srgbClr val="333333"/>
                          </a:solidFill>
                        </a:rPr>
                        <a:t>converts a number into an exponential notation</a:t>
                      </a:r>
                    </a:p>
                  </a:txBody>
                  <a:tcPr marL="66675" marR="66675" marT="66675" marB="66675" anchor="ctr"/>
                </a:tc>
                <a:extLst>
                  <a:ext uri="{0D108BD9-81ED-4DB2-BD59-A6C34878D82A}">
                    <a16:rowId xmlns:a16="http://schemas.microsoft.com/office/drawing/2014/main" val="10001"/>
                  </a:ext>
                </a:extLst>
              </a:tr>
              <a:tr h="370840">
                <a:tc>
                  <a:txBody>
                    <a:bodyPr/>
                    <a:lstStyle/>
                    <a:p>
                      <a:r>
                        <a:rPr lang="en-US" dirty="0" err="1">
                          <a:solidFill>
                            <a:srgbClr val="333333"/>
                          </a:solidFill>
                        </a:rPr>
                        <a:t>toFixed</a:t>
                      </a:r>
                      <a:r>
                        <a:rPr lang="en-US" dirty="0">
                          <a:solidFill>
                            <a:srgbClr val="333333"/>
                          </a:solidFill>
                        </a:rPr>
                        <a:t>(x)</a:t>
                      </a:r>
                    </a:p>
                  </a:txBody>
                  <a:tcPr marL="66675" marR="66675" marT="66675" marB="66675" anchor="ctr"/>
                </a:tc>
                <a:tc>
                  <a:txBody>
                    <a:bodyPr/>
                    <a:lstStyle/>
                    <a:p>
                      <a:r>
                        <a:rPr lang="en-US">
                          <a:solidFill>
                            <a:srgbClr val="333333"/>
                          </a:solidFill>
                        </a:rPr>
                        <a:t>rounds up a number to x digits after the decimal</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toPrecision(x)</a:t>
                      </a:r>
                    </a:p>
                  </a:txBody>
                  <a:tcPr marL="66675" marR="66675" marT="66675" marB="66675" anchor="ctr"/>
                </a:tc>
                <a:tc>
                  <a:txBody>
                    <a:bodyPr/>
                    <a:lstStyle/>
                    <a:p>
                      <a:r>
                        <a:rPr lang="en-US">
                          <a:solidFill>
                            <a:srgbClr val="333333"/>
                          </a:solidFill>
                        </a:rPr>
                        <a:t>rounds up a number to a length of x digits</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toString()</a:t>
                      </a:r>
                    </a:p>
                  </a:txBody>
                  <a:tcPr marL="66675" marR="66675" marT="66675" marB="66675" anchor="ctr"/>
                </a:tc>
                <a:tc>
                  <a:txBody>
                    <a:bodyPr/>
                    <a:lstStyle/>
                    <a:p>
                      <a:r>
                        <a:rPr lang="en-US" dirty="0">
                          <a:solidFill>
                            <a:srgbClr val="333333"/>
                          </a:solidFill>
                        </a:rPr>
                        <a:t>gives a string value for the Number object</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valueOf()</a:t>
                      </a:r>
                    </a:p>
                  </a:txBody>
                  <a:tcPr marL="66675" marR="66675" marT="66675" marB="66675" anchor="ctr"/>
                </a:tc>
                <a:tc>
                  <a:txBody>
                    <a:bodyPr/>
                    <a:lstStyle/>
                    <a:p>
                      <a:r>
                        <a:rPr lang="en-US" dirty="0">
                          <a:solidFill>
                            <a:srgbClr val="333333"/>
                          </a:solidFill>
                        </a:rPr>
                        <a:t>gives a primitive value for the Number object</a:t>
                      </a:r>
                    </a:p>
                  </a:txBody>
                  <a:tcPr marL="66675" marR="66675" marT="66675" marB="66675"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lnSpcReduction="10000"/>
          </a:bodyPr>
          <a:lstStyle/>
          <a:p>
            <a:pPr algn="just"/>
            <a:r>
              <a:rPr lang="en-US" sz="2800" b="1" smtClean="0">
                <a:latin typeface="Times New Roman" pitchFamily="18" charset="0"/>
                <a:cs typeface="Times New Roman" pitchFamily="18" charset="0"/>
              </a:rPr>
              <a:t>The Array </a:t>
            </a:r>
            <a:r>
              <a:rPr lang="en-US" sz="2800" b="1" dirty="0" smtClean="0">
                <a:latin typeface="Times New Roman" pitchFamily="18" charset="0"/>
                <a:cs typeface="Times New Roman" pitchFamily="18" charset="0"/>
              </a:rPr>
              <a:t>Object</a:t>
            </a:r>
          </a:p>
          <a:p>
            <a:pPr algn="just"/>
            <a:r>
              <a:rPr lang="en-US" sz="2800" dirty="0" smtClean="0">
                <a:latin typeface="Times New Roman" pitchFamily="18" charset="0"/>
                <a:cs typeface="Times New Roman" pitchFamily="18" charset="0"/>
              </a:rPr>
              <a:t>JavaScript arrays are basically used in storing multiple values in a single </a:t>
            </a:r>
            <a:r>
              <a:rPr lang="en-US" sz="2800" dirty="0" smtClean="0">
                <a:latin typeface="Times New Roman" pitchFamily="18" charset="0"/>
                <a:cs typeface="Times New Roman" pitchFamily="18" charset="0"/>
                <a:hlinkClick r:id="rId2"/>
              </a:rPr>
              <a:t>variable</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Here is an example, shows how to create an array in JavaScript:</a:t>
            </a:r>
          </a:p>
          <a:p>
            <a:pPr algn="just"/>
            <a:r>
              <a:rPr lang="en-US" sz="2800" dirty="0" smtClean="0">
                <a:latin typeface="Times New Roman" pitchFamily="18" charset="0"/>
                <a:cs typeface="Times New Roman" pitchFamily="18" charset="0"/>
              </a:rPr>
              <a:t>First, using array constructor</a:t>
            </a:r>
          </a:p>
          <a:p>
            <a:pPr algn="just">
              <a:buNone/>
            </a:pP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var</a:t>
            </a:r>
            <a:r>
              <a:rPr lang="en-US" sz="2800" b="1" dirty="0" smtClean="0">
                <a:latin typeface="Times New Roman" pitchFamily="18" charset="0"/>
                <a:cs typeface="Times New Roman" pitchFamily="18" charset="0"/>
              </a:rPr>
              <a:t> fruits = new Array( "Guava", "Apple", "Orange" );</a:t>
            </a:r>
          </a:p>
          <a:p>
            <a:pPr algn="just"/>
            <a:r>
              <a:rPr lang="en-US" sz="2800" dirty="0" smtClean="0">
                <a:latin typeface="Times New Roman" pitchFamily="18" charset="0"/>
                <a:cs typeface="Times New Roman" pitchFamily="18" charset="0"/>
              </a:rPr>
              <a:t>Second, using the array literal notation</a:t>
            </a:r>
          </a:p>
          <a:p>
            <a:pPr algn="just">
              <a:buNone/>
            </a:pP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var</a:t>
            </a:r>
            <a:r>
              <a:rPr lang="en-US" sz="2800" b="1" dirty="0" smtClean="0">
                <a:latin typeface="Times New Roman" pitchFamily="18" charset="0"/>
                <a:cs typeface="Times New Roman" pitchFamily="18" charset="0"/>
              </a:rPr>
              <a:t> fruits = [ "Guava", "Apple", "Orange" ];</a:t>
            </a:r>
          </a:p>
          <a:p>
            <a:pPr algn="just"/>
            <a:r>
              <a:rPr lang="en-US" sz="2800" dirty="0" smtClean="0">
                <a:latin typeface="Times New Roman" pitchFamily="18" charset="0"/>
                <a:cs typeface="Times New Roman" pitchFamily="18" charset="0"/>
              </a:rPr>
              <a:t>The fruits[0] represents the first element which is "Guava" here, and the fruits[2] is the third element which is "Orange" here.</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Array Object Properties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109</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457200" y="1397000"/>
          <a:ext cx="8153400" cy="1687830"/>
        </p:xfrm>
        <a:graphic>
          <a:graphicData uri="http://schemas.openxmlformats.org/drawingml/2006/table">
            <a:tbl>
              <a:tblPr firstRow="1" bandRow="1">
                <a:tableStyleId>{5C22544A-7EE6-4342-B048-85BDC9FD1C3A}</a:tableStyleId>
              </a:tblPr>
              <a:tblGrid>
                <a:gridCol w="1467216">
                  <a:extLst>
                    <a:ext uri="{9D8B030D-6E8A-4147-A177-3AD203B41FA5}">
                      <a16:colId xmlns:a16="http://schemas.microsoft.com/office/drawing/2014/main" val="20000"/>
                    </a:ext>
                  </a:extLst>
                </a:gridCol>
                <a:gridCol w="6686184">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Property</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constructor</a:t>
                      </a:r>
                    </a:p>
                  </a:txBody>
                  <a:tcPr marL="66675" marR="66675" marT="66675" marB="66675" anchor="ctr"/>
                </a:tc>
                <a:tc>
                  <a:txBody>
                    <a:bodyPr/>
                    <a:lstStyle/>
                    <a:p>
                      <a:r>
                        <a:rPr lang="en-US">
                          <a:solidFill>
                            <a:srgbClr val="333333"/>
                          </a:solidFill>
                        </a:rPr>
                        <a:t>holds the value of the constructor function that has created the object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length</a:t>
                      </a:r>
                    </a:p>
                  </a:txBody>
                  <a:tcPr marL="66675" marR="66675" marT="66675" marB="66675" anchor="ctr"/>
                </a:tc>
                <a:tc>
                  <a:txBody>
                    <a:bodyPr/>
                    <a:lstStyle/>
                    <a:p>
                      <a:r>
                        <a:rPr lang="en-US">
                          <a:solidFill>
                            <a:srgbClr val="333333"/>
                          </a:solidFill>
                        </a:rPr>
                        <a:t>holds the number of elements in an array</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prototype</a:t>
                      </a:r>
                    </a:p>
                  </a:txBody>
                  <a:tcPr marL="66675" marR="66675" marT="66675" marB="66675" anchor="ctr"/>
                </a:tc>
                <a:tc>
                  <a:txBody>
                    <a:bodyPr/>
                    <a:lstStyle/>
                    <a:p>
                      <a:r>
                        <a:rPr lang="en-US" dirty="0">
                          <a:solidFill>
                            <a:srgbClr val="333333"/>
                          </a:solidFill>
                        </a:rPr>
                        <a:t>adds properties and methods to the Array object</a:t>
                      </a:r>
                    </a:p>
                  </a:txBody>
                  <a:tcPr marL="66675" marR="66675" marT="66675" marB="66675"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Syntax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The script tag takes two important attributes:</a:t>
            </a:r>
          </a:p>
          <a:p>
            <a:pPr lvl="1"/>
            <a:r>
              <a:rPr lang="en-US" b="1" dirty="0" smtClean="0">
                <a:latin typeface="Times New Roman" pitchFamily="18" charset="0"/>
                <a:cs typeface="Times New Roman" pitchFamily="18" charset="0"/>
              </a:rPr>
              <a:t>language</a:t>
            </a:r>
            <a:r>
              <a:rPr lang="en-US" dirty="0" smtClean="0">
                <a:latin typeface="Times New Roman" pitchFamily="18" charset="0"/>
                <a:cs typeface="Times New Roman" pitchFamily="18" charset="0"/>
              </a:rPr>
              <a:t> - The language attribute is used to specify what scripting language you are using</a:t>
            </a:r>
          </a:p>
          <a:p>
            <a:pPr lvl="1"/>
            <a:r>
              <a:rPr lang="en-US" b="1" dirty="0" smtClean="0">
                <a:latin typeface="Times New Roman" pitchFamily="18" charset="0"/>
                <a:cs typeface="Times New Roman" pitchFamily="18" charset="0"/>
              </a:rPr>
              <a:t>type</a:t>
            </a:r>
            <a:r>
              <a:rPr lang="en-US" dirty="0" smtClean="0">
                <a:latin typeface="Times New Roman" pitchFamily="18" charset="0"/>
                <a:cs typeface="Times New Roman" pitchFamily="18" charset="0"/>
              </a:rPr>
              <a:t> - The type attribute is what is now recommended to indicate the scripting language in use and its value should be set to "text/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Syntax of your JavaScript code segment will be:</a:t>
            </a:r>
          </a:p>
          <a:p>
            <a:pPr>
              <a:buNone/>
            </a:pPr>
            <a:r>
              <a:rPr lang="en-US" b="1" dirty="0" smtClean="0">
                <a:latin typeface="Times New Roman" pitchFamily="18" charset="0"/>
                <a:cs typeface="Times New Roman" pitchFamily="18" charset="0"/>
              </a:rPr>
              <a:t>&lt;script language="</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 type="text/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 </a:t>
            </a:r>
          </a:p>
          <a:p>
            <a:pPr>
              <a:buNone/>
            </a:pPr>
            <a:r>
              <a:rPr lang="en-US" b="1" dirty="0" smtClean="0">
                <a:latin typeface="Times New Roman" pitchFamily="18" charset="0"/>
                <a:cs typeface="Times New Roman" pitchFamily="18" charset="0"/>
              </a:rPr>
              <a:t>	JavaScript code </a:t>
            </a:r>
          </a:p>
          <a:p>
            <a:pPr>
              <a:buNone/>
            </a:pPr>
            <a:r>
              <a:rPr lang="en-US" b="1" dirty="0" smtClean="0">
                <a:latin typeface="Times New Roman" pitchFamily="18" charset="0"/>
                <a:cs typeface="Times New Roman" pitchFamily="18" charset="0"/>
              </a:rPr>
              <a:t>&lt;/script&gt;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sz="2400" b="1" dirty="0" smtClean="0">
                <a:latin typeface="Times New Roman" pitchFamily="18" charset="0"/>
                <a:cs typeface="Times New Roman" pitchFamily="18" charset="0"/>
              </a:rPr>
              <a:t>Array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110</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228600" y="1219200"/>
          <a:ext cx="8610600" cy="5417820"/>
        </p:xfrm>
        <a:graphic>
          <a:graphicData uri="http://schemas.openxmlformats.org/drawingml/2006/table">
            <a:tbl>
              <a:tblPr firstRow="1" bandRow="1">
                <a:tableStyleId>{5C22544A-7EE6-4342-B048-85BDC9FD1C3A}</a:tableStyleId>
              </a:tblPr>
              <a:tblGrid>
                <a:gridCol w="2195252">
                  <a:extLst>
                    <a:ext uri="{9D8B030D-6E8A-4147-A177-3AD203B41FA5}">
                      <a16:colId xmlns:a16="http://schemas.microsoft.com/office/drawing/2014/main" val="20000"/>
                    </a:ext>
                  </a:extLst>
                </a:gridCol>
                <a:gridCol w="6415348">
                  <a:extLst>
                    <a:ext uri="{9D8B030D-6E8A-4147-A177-3AD203B41FA5}">
                      <a16:colId xmlns:a16="http://schemas.microsoft.com/office/drawing/2014/main" val="20001"/>
                    </a:ext>
                  </a:extLst>
                </a:gridCol>
              </a:tblGrid>
              <a:tr h="370840">
                <a:tc>
                  <a:txBody>
                    <a:bodyPr/>
                    <a:lstStyle/>
                    <a:p>
                      <a:pPr algn="l"/>
                      <a:r>
                        <a:rPr lang="en-US" sz="1700" dirty="0">
                          <a:solidFill>
                            <a:srgbClr val="FFFFFF"/>
                          </a:solidFill>
                        </a:rPr>
                        <a:t>Method</a:t>
                      </a:r>
                    </a:p>
                  </a:txBody>
                  <a:tcPr marL="95250" marR="95250" marT="95250" marB="95250" anchor="ctr"/>
                </a:tc>
                <a:tc>
                  <a:txBody>
                    <a:bodyPr/>
                    <a:lstStyle/>
                    <a:p>
                      <a:pPr algn="l"/>
                      <a:r>
                        <a:rPr lang="en-US" sz="1700">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sz="1700" dirty="0" err="1">
                          <a:solidFill>
                            <a:srgbClr val="333333"/>
                          </a:solidFill>
                        </a:rPr>
                        <a:t>concat</a:t>
                      </a:r>
                      <a:r>
                        <a:rPr lang="en-US" sz="1700" dirty="0">
                          <a:solidFill>
                            <a:srgbClr val="333333"/>
                          </a:solidFill>
                        </a:rPr>
                        <a:t>()</a:t>
                      </a:r>
                    </a:p>
                  </a:txBody>
                  <a:tcPr marL="66675" marR="66675" marT="66675" marB="66675" anchor="ctr"/>
                </a:tc>
                <a:tc>
                  <a:txBody>
                    <a:bodyPr/>
                    <a:lstStyle/>
                    <a:p>
                      <a:r>
                        <a:rPr lang="en-US" sz="1700" dirty="0">
                          <a:solidFill>
                            <a:srgbClr val="333333"/>
                          </a:solidFill>
                        </a:rPr>
                        <a:t>joins two or more arrays</a:t>
                      </a:r>
                    </a:p>
                  </a:txBody>
                  <a:tcPr marL="66675" marR="66675" marT="66675" marB="66675" anchor="ctr"/>
                </a:tc>
                <a:extLst>
                  <a:ext uri="{0D108BD9-81ED-4DB2-BD59-A6C34878D82A}">
                    <a16:rowId xmlns:a16="http://schemas.microsoft.com/office/drawing/2014/main" val="10001"/>
                  </a:ext>
                </a:extLst>
              </a:tr>
              <a:tr h="370840">
                <a:tc>
                  <a:txBody>
                    <a:bodyPr/>
                    <a:lstStyle/>
                    <a:p>
                      <a:r>
                        <a:rPr lang="en-US" sz="1700">
                          <a:solidFill>
                            <a:srgbClr val="333333"/>
                          </a:solidFill>
                        </a:rPr>
                        <a:t>join()</a:t>
                      </a:r>
                    </a:p>
                  </a:txBody>
                  <a:tcPr marL="66675" marR="66675" marT="66675" marB="66675" anchor="ctr"/>
                </a:tc>
                <a:tc>
                  <a:txBody>
                    <a:bodyPr/>
                    <a:lstStyle/>
                    <a:p>
                      <a:r>
                        <a:rPr lang="en-US" sz="1700" dirty="0">
                          <a:solidFill>
                            <a:srgbClr val="333333"/>
                          </a:solidFill>
                        </a:rPr>
                        <a:t>joins all the elements of an array into a string</a:t>
                      </a:r>
                    </a:p>
                  </a:txBody>
                  <a:tcPr marL="66675" marR="66675" marT="66675" marB="66675" anchor="ctr"/>
                </a:tc>
                <a:extLst>
                  <a:ext uri="{0D108BD9-81ED-4DB2-BD59-A6C34878D82A}">
                    <a16:rowId xmlns:a16="http://schemas.microsoft.com/office/drawing/2014/main" val="10002"/>
                  </a:ext>
                </a:extLst>
              </a:tr>
              <a:tr h="370840">
                <a:tc>
                  <a:txBody>
                    <a:bodyPr/>
                    <a:lstStyle/>
                    <a:p>
                      <a:r>
                        <a:rPr lang="en-US" sz="1700">
                          <a:solidFill>
                            <a:srgbClr val="333333"/>
                          </a:solidFill>
                        </a:rPr>
                        <a:t>pop()</a:t>
                      </a:r>
                    </a:p>
                  </a:txBody>
                  <a:tcPr marL="66675" marR="66675" marT="66675" marB="66675" anchor="ctr"/>
                </a:tc>
                <a:tc>
                  <a:txBody>
                    <a:bodyPr/>
                    <a:lstStyle/>
                    <a:p>
                      <a:r>
                        <a:rPr lang="en-US" sz="1700" dirty="0">
                          <a:solidFill>
                            <a:srgbClr val="333333"/>
                          </a:solidFill>
                        </a:rPr>
                        <a:t>removes the last element of an array and returns that element</a:t>
                      </a:r>
                    </a:p>
                  </a:txBody>
                  <a:tcPr marL="66675" marR="66675" marT="66675" marB="66675" anchor="ctr"/>
                </a:tc>
                <a:extLst>
                  <a:ext uri="{0D108BD9-81ED-4DB2-BD59-A6C34878D82A}">
                    <a16:rowId xmlns:a16="http://schemas.microsoft.com/office/drawing/2014/main" val="10003"/>
                  </a:ext>
                </a:extLst>
              </a:tr>
              <a:tr h="370840">
                <a:tc>
                  <a:txBody>
                    <a:bodyPr/>
                    <a:lstStyle/>
                    <a:p>
                      <a:r>
                        <a:rPr lang="en-US" sz="1700">
                          <a:solidFill>
                            <a:srgbClr val="333333"/>
                          </a:solidFill>
                        </a:rPr>
                        <a:t>push()</a:t>
                      </a:r>
                    </a:p>
                  </a:txBody>
                  <a:tcPr marL="66675" marR="66675" marT="66675" marB="66675" anchor="ctr"/>
                </a:tc>
                <a:tc>
                  <a:txBody>
                    <a:bodyPr/>
                    <a:lstStyle/>
                    <a:p>
                      <a:r>
                        <a:rPr lang="en-US" sz="1700" dirty="0">
                          <a:solidFill>
                            <a:srgbClr val="333333"/>
                          </a:solidFill>
                        </a:rPr>
                        <a:t>adds new element as the last element and the returns the length of the new array</a:t>
                      </a:r>
                    </a:p>
                  </a:txBody>
                  <a:tcPr marL="66675" marR="66675" marT="66675" marB="66675" anchor="ctr"/>
                </a:tc>
                <a:extLst>
                  <a:ext uri="{0D108BD9-81ED-4DB2-BD59-A6C34878D82A}">
                    <a16:rowId xmlns:a16="http://schemas.microsoft.com/office/drawing/2014/main" val="10004"/>
                  </a:ext>
                </a:extLst>
              </a:tr>
              <a:tr h="370840">
                <a:tc>
                  <a:txBody>
                    <a:bodyPr/>
                    <a:lstStyle/>
                    <a:p>
                      <a:r>
                        <a:rPr lang="en-US" sz="1700">
                          <a:solidFill>
                            <a:srgbClr val="333333"/>
                          </a:solidFill>
                        </a:rPr>
                        <a:t>reverse()</a:t>
                      </a:r>
                    </a:p>
                  </a:txBody>
                  <a:tcPr marL="66675" marR="66675" marT="66675" marB="66675" anchor="ctr"/>
                </a:tc>
                <a:tc>
                  <a:txBody>
                    <a:bodyPr/>
                    <a:lstStyle/>
                    <a:p>
                      <a:r>
                        <a:rPr lang="en-US" sz="1700" dirty="0">
                          <a:solidFill>
                            <a:srgbClr val="333333"/>
                          </a:solidFill>
                        </a:rPr>
                        <a:t>reverses the order of list of element in an array</a:t>
                      </a:r>
                    </a:p>
                  </a:txBody>
                  <a:tcPr marL="66675" marR="66675" marT="66675" marB="66675" anchor="ctr"/>
                </a:tc>
                <a:extLst>
                  <a:ext uri="{0D108BD9-81ED-4DB2-BD59-A6C34878D82A}">
                    <a16:rowId xmlns:a16="http://schemas.microsoft.com/office/drawing/2014/main" val="10005"/>
                  </a:ext>
                </a:extLst>
              </a:tr>
              <a:tr h="370840">
                <a:tc>
                  <a:txBody>
                    <a:bodyPr/>
                    <a:lstStyle/>
                    <a:p>
                      <a:r>
                        <a:rPr lang="en-US" sz="1700">
                          <a:solidFill>
                            <a:srgbClr val="333333"/>
                          </a:solidFill>
                        </a:rPr>
                        <a:t>shift()</a:t>
                      </a:r>
                    </a:p>
                  </a:txBody>
                  <a:tcPr marL="66675" marR="66675" marT="66675" marB="66675" anchor="ctr"/>
                </a:tc>
                <a:tc>
                  <a:txBody>
                    <a:bodyPr/>
                    <a:lstStyle/>
                    <a:p>
                      <a:r>
                        <a:rPr lang="en-US" sz="1700" dirty="0">
                          <a:solidFill>
                            <a:srgbClr val="333333"/>
                          </a:solidFill>
                        </a:rPr>
                        <a:t>removes the first element of an array and then returns that element</a:t>
                      </a:r>
                    </a:p>
                  </a:txBody>
                  <a:tcPr marL="66675" marR="66675" marT="66675" marB="66675" anchor="ctr"/>
                </a:tc>
                <a:extLst>
                  <a:ext uri="{0D108BD9-81ED-4DB2-BD59-A6C34878D82A}">
                    <a16:rowId xmlns:a16="http://schemas.microsoft.com/office/drawing/2014/main" val="10006"/>
                  </a:ext>
                </a:extLst>
              </a:tr>
              <a:tr h="370840">
                <a:tc>
                  <a:txBody>
                    <a:bodyPr/>
                    <a:lstStyle/>
                    <a:p>
                      <a:r>
                        <a:rPr lang="en-US" sz="1700">
                          <a:solidFill>
                            <a:srgbClr val="333333"/>
                          </a:solidFill>
                        </a:rPr>
                        <a:t>slice()</a:t>
                      </a:r>
                    </a:p>
                  </a:txBody>
                  <a:tcPr marL="66675" marR="66675" marT="66675" marB="66675" anchor="ctr"/>
                </a:tc>
                <a:tc>
                  <a:txBody>
                    <a:bodyPr/>
                    <a:lstStyle/>
                    <a:p>
                      <a:r>
                        <a:rPr lang="en-US" sz="1700" dirty="0">
                          <a:solidFill>
                            <a:srgbClr val="333333"/>
                          </a:solidFill>
                        </a:rPr>
                        <a:t>selects a part of an array and then returns that part as a new array</a:t>
                      </a:r>
                    </a:p>
                  </a:txBody>
                  <a:tcPr marL="66675" marR="66675" marT="66675" marB="66675" anchor="ctr"/>
                </a:tc>
                <a:extLst>
                  <a:ext uri="{0D108BD9-81ED-4DB2-BD59-A6C34878D82A}">
                    <a16:rowId xmlns:a16="http://schemas.microsoft.com/office/drawing/2014/main" val="10007"/>
                  </a:ext>
                </a:extLst>
              </a:tr>
              <a:tr h="370840">
                <a:tc>
                  <a:txBody>
                    <a:bodyPr/>
                    <a:lstStyle/>
                    <a:p>
                      <a:r>
                        <a:rPr lang="en-US" sz="1700">
                          <a:solidFill>
                            <a:srgbClr val="333333"/>
                          </a:solidFill>
                        </a:rPr>
                        <a:t>sort()</a:t>
                      </a:r>
                    </a:p>
                  </a:txBody>
                  <a:tcPr marL="66675" marR="66675" marT="66675" marB="66675" anchor="ctr"/>
                </a:tc>
                <a:tc>
                  <a:txBody>
                    <a:bodyPr/>
                    <a:lstStyle/>
                    <a:p>
                      <a:r>
                        <a:rPr lang="en-US" sz="1700" dirty="0">
                          <a:solidFill>
                            <a:srgbClr val="333333"/>
                          </a:solidFill>
                        </a:rPr>
                        <a:t>sorts the elements of an array</a:t>
                      </a:r>
                    </a:p>
                  </a:txBody>
                  <a:tcPr marL="66675" marR="66675" marT="66675" marB="66675" anchor="ctr"/>
                </a:tc>
                <a:extLst>
                  <a:ext uri="{0D108BD9-81ED-4DB2-BD59-A6C34878D82A}">
                    <a16:rowId xmlns:a16="http://schemas.microsoft.com/office/drawing/2014/main" val="10008"/>
                  </a:ext>
                </a:extLst>
              </a:tr>
              <a:tr h="370840">
                <a:tc>
                  <a:txBody>
                    <a:bodyPr/>
                    <a:lstStyle/>
                    <a:p>
                      <a:r>
                        <a:rPr lang="en-US" sz="1700">
                          <a:solidFill>
                            <a:srgbClr val="333333"/>
                          </a:solidFill>
                        </a:rPr>
                        <a:t>splice()</a:t>
                      </a:r>
                    </a:p>
                  </a:txBody>
                  <a:tcPr marL="66675" marR="66675" marT="66675" marB="66675" anchor="ctr"/>
                </a:tc>
                <a:tc>
                  <a:txBody>
                    <a:bodyPr/>
                    <a:lstStyle/>
                    <a:p>
                      <a:r>
                        <a:rPr lang="en-US" sz="1700" dirty="0">
                          <a:solidFill>
                            <a:srgbClr val="333333"/>
                          </a:solidFill>
                        </a:rPr>
                        <a:t>adds or removes the elements of an array</a:t>
                      </a:r>
                    </a:p>
                  </a:txBody>
                  <a:tcPr marL="66675" marR="66675" marT="66675" marB="66675" anchor="ctr"/>
                </a:tc>
                <a:extLst>
                  <a:ext uri="{0D108BD9-81ED-4DB2-BD59-A6C34878D82A}">
                    <a16:rowId xmlns:a16="http://schemas.microsoft.com/office/drawing/2014/main" val="10009"/>
                  </a:ext>
                </a:extLst>
              </a:tr>
              <a:tr h="370840">
                <a:tc>
                  <a:txBody>
                    <a:bodyPr/>
                    <a:lstStyle/>
                    <a:p>
                      <a:r>
                        <a:rPr lang="en-US" sz="1700">
                          <a:solidFill>
                            <a:srgbClr val="333333"/>
                          </a:solidFill>
                        </a:rPr>
                        <a:t>tostring()</a:t>
                      </a:r>
                    </a:p>
                  </a:txBody>
                  <a:tcPr marL="66675" marR="66675" marT="66675" marB="66675" anchor="ctr"/>
                </a:tc>
                <a:tc>
                  <a:txBody>
                    <a:bodyPr/>
                    <a:lstStyle/>
                    <a:p>
                      <a:r>
                        <a:rPr lang="en-US" sz="1700" dirty="0">
                          <a:solidFill>
                            <a:srgbClr val="333333"/>
                          </a:solidFill>
                        </a:rPr>
                        <a:t>converts an array into a string and then returns the string</a:t>
                      </a:r>
                    </a:p>
                  </a:txBody>
                  <a:tcPr marL="66675" marR="66675" marT="66675" marB="66675" anchor="ctr"/>
                </a:tc>
                <a:extLst>
                  <a:ext uri="{0D108BD9-81ED-4DB2-BD59-A6C34878D82A}">
                    <a16:rowId xmlns:a16="http://schemas.microsoft.com/office/drawing/2014/main" val="10010"/>
                  </a:ext>
                </a:extLst>
              </a:tr>
              <a:tr h="370840">
                <a:tc>
                  <a:txBody>
                    <a:bodyPr/>
                    <a:lstStyle/>
                    <a:p>
                      <a:r>
                        <a:rPr lang="en-US" sz="1700">
                          <a:solidFill>
                            <a:srgbClr val="333333"/>
                          </a:solidFill>
                        </a:rPr>
                        <a:t>unshift()</a:t>
                      </a:r>
                    </a:p>
                  </a:txBody>
                  <a:tcPr marL="66675" marR="66675" marT="66675" marB="66675" anchor="ctr"/>
                </a:tc>
                <a:tc>
                  <a:txBody>
                    <a:bodyPr/>
                    <a:lstStyle/>
                    <a:p>
                      <a:r>
                        <a:rPr lang="en-US" sz="1700" dirty="0">
                          <a:solidFill>
                            <a:srgbClr val="333333"/>
                          </a:solidFill>
                        </a:rPr>
                        <a:t>adds new elements to an array and then returns the new length</a:t>
                      </a:r>
                    </a:p>
                  </a:txBody>
                  <a:tcPr marL="66675" marR="66675" marT="66675" marB="66675" anchor="ctr"/>
                </a:tc>
                <a:extLst>
                  <a:ext uri="{0D108BD9-81ED-4DB2-BD59-A6C34878D82A}">
                    <a16:rowId xmlns:a16="http://schemas.microsoft.com/office/drawing/2014/main" val="10011"/>
                  </a:ext>
                </a:extLst>
              </a:tr>
              <a:tr h="370840">
                <a:tc>
                  <a:txBody>
                    <a:bodyPr/>
                    <a:lstStyle/>
                    <a:p>
                      <a:r>
                        <a:rPr lang="en-US" sz="1700">
                          <a:solidFill>
                            <a:srgbClr val="333333"/>
                          </a:solidFill>
                        </a:rPr>
                        <a:t>valueof()</a:t>
                      </a:r>
                    </a:p>
                  </a:txBody>
                  <a:tcPr marL="66675" marR="66675" marT="66675" marB="66675" anchor="ctr"/>
                </a:tc>
                <a:tc>
                  <a:txBody>
                    <a:bodyPr/>
                    <a:lstStyle/>
                    <a:p>
                      <a:r>
                        <a:rPr lang="en-US" sz="1700" dirty="0">
                          <a:solidFill>
                            <a:srgbClr val="333333"/>
                          </a:solidFill>
                        </a:rPr>
                        <a:t>returns the primitive value of an Array object</a:t>
                      </a:r>
                    </a:p>
                  </a:txBody>
                  <a:tcPr marL="66675" marR="66675" marT="66675" marB="66675" anchor="ct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sz="2400" b="1" dirty="0" smtClean="0">
                <a:latin typeface="Times New Roman" pitchFamily="18" charset="0"/>
                <a:cs typeface="Times New Roman" pitchFamily="18" charset="0"/>
              </a:rPr>
              <a:t>Math Object</a:t>
            </a:r>
          </a:p>
          <a:p>
            <a:pPr algn="just"/>
            <a:r>
              <a:rPr lang="en-US" sz="2400" dirty="0" smtClean="0">
                <a:latin typeface="Times New Roman" pitchFamily="18" charset="0"/>
                <a:cs typeface="Times New Roman" pitchFamily="18" charset="0"/>
              </a:rPr>
              <a:t>The JavaScript Math object is used to perform simple and complex arithmetic operations.</a:t>
            </a:r>
          </a:p>
          <a:p>
            <a:pPr algn="just"/>
            <a:r>
              <a:rPr lang="en-US" sz="2400" b="1" dirty="0" smtClean="0">
                <a:latin typeface="Times New Roman" pitchFamily="18" charset="0"/>
                <a:cs typeface="Times New Roman" pitchFamily="18" charset="0"/>
              </a:rPr>
              <a:t>Math Object Properties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111</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04800" y="2514600"/>
          <a:ext cx="8610600" cy="3726180"/>
        </p:xfrm>
        <a:graphic>
          <a:graphicData uri="http://schemas.openxmlformats.org/drawingml/2006/table">
            <a:tbl>
              <a:tblPr firstRow="1" bandRow="1">
                <a:tableStyleId>{5C22544A-7EE6-4342-B048-85BDC9FD1C3A}</a:tableStyleId>
              </a:tblPr>
              <a:tblGrid>
                <a:gridCol w="2237885">
                  <a:extLst>
                    <a:ext uri="{9D8B030D-6E8A-4147-A177-3AD203B41FA5}">
                      <a16:colId xmlns:a16="http://schemas.microsoft.com/office/drawing/2014/main" val="20000"/>
                    </a:ext>
                  </a:extLst>
                </a:gridCol>
                <a:gridCol w="6372715">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Property</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E</a:t>
                      </a:r>
                    </a:p>
                  </a:txBody>
                  <a:tcPr marL="66675" marR="66675" marT="66675" marB="66675" anchor="ctr"/>
                </a:tc>
                <a:tc>
                  <a:txBody>
                    <a:bodyPr/>
                    <a:lstStyle/>
                    <a:p>
                      <a:r>
                        <a:rPr lang="en-US">
                          <a:solidFill>
                            <a:srgbClr val="333333"/>
                          </a:solidFill>
                        </a:rPr>
                        <a:t>Euler's number (approx. value is 2.718)</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LN2</a:t>
                      </a:r>
                    </a:p>
                  </a:txBody>
                  <a:tcPr marL="66675" marR="66675" marT="66675" marB="66675" anchor="ctr"/>
                </a:tc>
                <a:tc>
                  <a:txBody>
                    <a:bodyPr/>
                    <a:lstStyle/>
                    <a:p>
                      <a:r>
                        <a:rPr lang="en-US">
                          <a:solidFill>
                            <a:srgbClr val="333333"/>
                          </a:solidFill>
                        </a:rPr>
                        <a:t>natural logarithm of 2 (approx. value is 0.693)</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LN10</a:t>
                      </a:r>
                    </a:p>
                  </a:txBody>
                  <a:tcPr marL="66675" marR="66675" marT="66675" marB="66675" anchor="ctr"/>
                </a:tc>
                <a:tc>
                  <a:txBody>
                    <a:bodyPr/>
                    <a:lstStyle/>
                    <a:p>
                      <a:r>
                        <a:rPr lang="en-US">
                          <a:solidFill>
                            <a:srgbClr val="333333"/>
                          </a:solidFill>
                        </a:rPr>
                        <a:t>natural logarithm of 10 (approx. value is 2.302)</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LOG2E</a:t>
                      </a:r>
                    </a:p>
                  </a:txBody>
                  <a:tcPr marL="66675" marR="66675" marT="66675" marB="66675" anchor="ctr"/>
                </a:tc>
                <a:tc>
                  <a:txBody>
                    <a:bodyPr/>
                    <a:lstStyle/>
                    <a:p>
                      <a:r>
                        <a:rPr lang="en-US">
                          <a:solidFill>
                            <a:srgbClr val="333333"/>
                          </a:solidFill>
                        </a:rPr>
                        <a:t>base-2 logarithm of E (approx. value is 1.442)</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LOG10E</a:t>
                      </a:r>
                    </a:p>
                  </a:txBody>
                  <a:tcPr marL="66675" marR="66675" marT="66675" marB="66675" anchor="ctr"/>
                </a:tc>
                <a:tc>
                  <a:txBody>
                    <a:bodyPr/>
                    <a:lstStyle/>
                    <a:p>
                      <a:r>
                        <a:rPr lang="en-US">
                          <a:solidFill>
                            <a:srgbClr val="333333"/>
                          </a:solidFill>
                        </a:rPr>
                        <a:t>base-10 logarithm of E (approx. value is 0.434)</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PI</a:t>
                      </a:r>
                    </a:p>
                  </a:txBody>
                  <a:tcPr marL="66675" marR="66675" marT="66675" marB="66675" anchor="ctr"/>
                </a:tc>
                <a:tc>
                  <a:txBody>
                    <a:bodyPr/>
                    <a:lstStyle/>
                    <a:p>
                      <a:r>
                        <a:rPr lang="en-US">
                          <a:solidFill>
                            <a:srgbClr val="333333"/>
                          </a:solidFill>
                        </a:rPr>
                        <a:t>numerical value of PI (approx. value is 3.142)</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SQRT1_2</a:t>
                      </a:r>
                    </a:p>
                  </a:txBody>
                  <a:tcPr marL="66675" marR="66675" marT="66675" marB="66675" anchor="ctr"/>
                </a:tc>
                <a:tc>
                  <a:txBody>
                    <a:bodyPr/>
                    <a:lstStyle/>
                    <a:p>
                      <a:r>
                        <a:rPr lang="en-US">
                          <a:solidFill>
                            <a:srgbClr val="333333"/>
                          </a:solidFill>
                        </a:rPr>
                        <a:t>square root of 1/2 (approx. value is 0.707)</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SQRT2</a:t>
                      </a:r>
                    </a:p>
                  </a:txBody>
                  <a:tcPr marL="66675" marR="66675" marT="66675" marB="66675" anchor="ctr"/>
                </a:tc>
                <a:tc>
                  <a:txBody>
                    <a:bodyPr/>
                    <a:lstStyle/>
                    <a:p>
                      <a:r>
                        <a:rPr lang="en-US" dirty="0">
                          <a:solidFill>
                            <a:srgbClr val="333333"/>
                          </a:solidFill>
                        </a:rPr>
                        <a:t>square root of 2 (approx. value is 1.414)</a:t>
                      </a:r>
                    </a:p>
                  </a:txBody>
                  <a:tcPr marL="66675" marR="66675" marT="66675" marB="66675"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Math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112</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04800" y="1397000"/>
          <a:ext cx="8534400" cy="4541520"/>
        </p:xfrm>
        <a:graphic>
          <a:graphicData uri="http://schemas.openxmlformats.org/drawingml/2006/table">
            <a:tbl>
              <a:tblPr firstRow="1" bandRow="1">
                <a:tableStyleId>{5C22544A-7EE6-4342-B048-85BDC9FD1C3A}</a:tableStyleId>
              </a:tblPr>
              <a:tblGrid>
                <a:gridCol w="1786052">
                  <a:extLst>
                    <a:ext uri="{9D8B030D-6E8A-4147-A177-3AD203B41FA5}">
                      <a16:colId xmlns:a16="http://schemas.microsoft.com/office/drawing/2014/main" val="20000"/>
                    </a:ext>
                  </a:extLst>
                </a:gridCol>
                <a:gridCol w="6748348">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Method</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abs(x)</a:t>
                      </a:r>
                    </a:p>
                  </a:txBody>
                  <a:tcPr marL="66675" marR="66675" marT="66675" marB="66675" anchor="ctr"/>
                </a:tc>
                <a:tc>
                  <a:txBody>
                    <a:bodyPr/>
                    <a:lstStyle/>
                    <a:p>
                      <a:r>
                        <a:rPr lang="en-US">
                          <a:solidFill>
                            <a:srgbClr val="333333"/>
                          </a:solidFill>
                        </a:rPr>
                        <a:t>gives the absolute value of x</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acos(x)</a:t>
                      </a:r>
                    </a:p>
                  </a:txBody>
                  <a:tcPr marL="66675" marR="66675" marT="66675" marB="66675" anchor="ctr"/>
                </a:tc>
                <a:tc>
                  <a:txBody>
                    <a:bodyPr/>
                    <a:lstStyle/>
                    <a:p>
                      <a:r>
                        <a:rPr lang="en-US">
                          <a:solidFill>
                            <a:srgbClr val="333333"/>
                          </a:solidFill>
                        </a:rPr>
                        <a:t>gives arccosine of x (in radian)</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asin(x)</a:t>
                      </a:r>
                    </a:p>
                  </a:txBody>
                  <a:tcPr marL="66675" marR="66675" marT="66675" marB="66675" anchor="ctr"/>
                </a:tc>
                <a:tc>
                  <a:txBody>
                    <a:bodyPr/>
                    <a:lstStyle/>
                    <a:p>
                      <a:r>
                        <a:rPr lang="en-US">
                          <a:solidFill>
                            <a:srgbClr val="333333"/>
                          </a:solidFill>
                        </a:rPr>
                        <a:t>gives arcsine of x (in radian)</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atan(x)</a:t>
                      </a:r>
                    </a:p>
                  </a:txBody>
                  <a:tcPr marL="66675" marR="66675" marT="66675" marB="66675" anchor="ctr"/>
                </a:tc>
                <a:tc>
                  <a:txBody>
                    <a:bodyPr/>
                    <a:lstStyle/>
                    <a:p>
                      <a:r>
                        <a:rPr lang="en-US">
                          <a:solidFill>
                            <a:srgbClr val="333333"/>
                          </a:solidFill>
                        </a:rPr>
                        <a:t>gives the arctangent of x</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atan2(y,x)</a:t>
                      </a:r>
                    </a:p>
                  </a:txBody>
                  <a:tcPr marL="66675" marR="66675" marT="66675" marB="66675" anchor="ctr"/>
                </a:tc>
                <a:tc>
                  <a:txBody>
                    <a:bodyPr/>
                    <a:lstStyle/>
                    <a:p>
                      <a:r>
                        <a:rPr lang="en-US">
                          <a:solidFill>
                            <a:srgbClr val="333333"/>
                          </a:solidFill>
                        </a:rPr>
                        <a:t>gives the arctangent of the quotient on dividing y and x</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ceil(x)</a:t>
                      </a:r>
                    </a:p>
                  </a:txBody>
                  <a:tcPr marL="66675" marR="66675" marT="66675" marB="66675" anchor="ctr"/>
                </a:tc>
                <a:tc>
                  <a:txBody>
                    <a:bodyPr/>
                    <a:lstStyle/>
                    <a:p>
                      <a:r>
                        <a:rPr lang="en-US">
                          <a:solidFill>
                            <a:srgbClr val="333333"/>
                          </a:solidFill>
                        </a:rPr>
                        <a:t>rounds up x to the nearest bigger integer</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cos(x)</a:t>
                      </a:r>
                    </a:p>
                  </a:txBody>
                  <a:tcPr marL="66675" marR="66675" marT="66675" marB="66675" anchor="ctr"/>
                </a:tc>
                <a:tc>
                  <a:txBody>
                    <a:bodyPr/>
                    <a:lstStyle/>
                    <a:p>
                      <a:r>
                        <a:rPr lang="en-US">
                          <a:solidFill>
                            <a:srgbClr val="333333"/>
                          </a:solidFill>
                        </a:rPr>
                        <a:t>gives cosine value of x</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exp(x)</a:t>
                      </a:r>
                    </a:p>
                  </a:txBody>
                  <a:tcPr marL="66675" marR="66675" marT="66675" marB="66675" anchor="ctr"/>
                </a:tc>
                <a:tc>
                  <a:txBody>
                    <a:bodyPr/>
                    <a:lstStyle/>
                    <a:p>
                      <a:r>
                        <a:rPr lang="en-US" dirty="0">
                          <a:solidFill>
                            <a:srgbClr val="333333"/>
                          </a:solidFill>
                        </a:rPr>
                        <a:t>gives the value of ex</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floor(x)</a:t>
                      </a:r>
                    </a:p>
                  </a:txBody>
                  <a:tcPr marL="66675" marR="66675" marT="66675" marB="66675" anchor="ctr"/>
                </a:tc>
                <a:tc>
                  <a:txBody>
                    <a:bodyPr/>
                    <a:lstStyle/>
                    <a:p>
                      <a:r>
                        <a:rPr lang="en-US">
                          <a:solidFill>
                            <a:srgbClr val="333333"/>
                          </a:solidFill>
                        </a:rPr>
                        <a:t>rounds up x to the nearest smaller integer</a:t>
                      </a:r>
                    </a:p>
                  </a:txBody>
                  <a:tcPr marL="66675" marR="66675" marT="66675" marB="66675" anchor="ctr"/>
                </a:tc>
                <a:extLst>
                  <a:ext uri="{0D108BD9-81ED-4DB2-BD59-A6C34878D82A}">
                    <a16:rowId xmlns:a16="http://schemas.microsoft.com/office/drawing/2014/main" val="10009"/>
                  </a:ext>
                </a:extLst>
              </a:tr>
              <a:tr h="370840">
                <a:tc>
                  <a:txBody>
                    <a:bodyPr/>
                    <a:lstStyle/>
                    <a:p>
                      <a:r>
                        <a:rPr lang="en-US">
                          <a:solidFill>
                            <a:srgbClr val="333333"/>
                          </a:solidFill>
                        </a:rPr>
                        <a:t>log(x)</a:t>
                      </a:r>
                    </a:p>
                  </a:txBody>
                  <a:tcPr marL="66675" marR="66675" marT="66675" marB="66675" anchor="ctr"/>
                </a:tc>
                <a:tc>
                  <a:txBody>
                    <a:bodyPr/>
                    <a:lstStyle/>
                    <a:p>
                      <a:r>
                        <a:rPr lang="en-US" dirty="0">
                          <a:solidFill>
                            <a:srgbClr val="333333"/>
                          </a:solidFill>
                        </a:rPr>
                        <a:t>gives the natural logarithmic value of x</a:t>
                      </a:r>
                    </a:p>
                  </a:txBody>
                  <a:tcPr marL="66675" marR="66675" marT="66675" marB="66675"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Math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113</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04800" y="1397000"/>
          <a:ext cx="8534400" cy="3726180"/>
        </p:xfrm>
        <a:graphic>
          <a:graphicData uri="http://schemas.openxmlformats.org/drawingml/2006/table">
            <a:tbl>
              <a:tblPr firstRow="1" bandRow="1">
                <a:tableStyleId>{5C22544A-7EE6-4342-B048-85BDC9FD1C3A}</a:tableStyleId>
              </a:tblPr>
              <a:tblGrid>
                <a:gridCol w="1786052">
                  <a:extLst>
                    <a:ext uri="{9D8B030D-6E8A-4147-A177-3AD203B41FA5}">
                      <a16:colId xmlns:a16="http://schemas.microsoft.com/office/drawing/2014/main" val="20000"/>
                    </a:ext>
                  </a:extLst>
                </a:gridCol>
                <a:gridCol w="6748348">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Method</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dirty="0">
                          <a:solidFill>
                            <a:srgbClr val="333333"/>
                          </a:solidFill>
                        </a:rPr>
                        <a:t>max(</a:t>
                      </a:r>
                      <a:r>
                        <a:rPr lang="en-US" dirty="0" err="1">
                          <a:solidFill>
                            <a:srgbClr val="333333"/>
                          </a:solidFill>
                        </a:rPr>
                        <a:t>x,y,z</a:t>
                      </a:r>
                      <a:r>
                        <a:rPr lang="en-US" dirty="0">
                          <a:solidFill>
                            <a:srgbClr val="333333"/>
                          </a:solidFill>
                        </a:rPr>
                        <a:t>,...,n)</a:t>
                      </a:r>
                    </a:p>
                  </a:txBody>
                  <a:tcPr marL="66675" marR="66675" marT="66675" marB="66675" anchor="ctr"/>
                </a:tc>
                <a:tc>
                  <a:txBody>
                    <a:bodyPr/>
                    <a:lstStyle/>
                    <a:p>
                      <a:r>
                        <a:rPr lang="en-US">
                          <a:solidFill>
                            <a:srgbClr val="333333"/>
                          </a:solidFill>
                        </a:rPr>
                        <a:t>gives the highest number from the given list</a:t>
                      </a:r>
                    </a:p>
                  </a:txBody>
                  <a:tcPr marL="66675" marR="66675" marT="66675" marB="66675" anchor="ctr"/>
                </a:tc>
                <a:extLst>
                  <a:ext uri="{0D108BD9-81ED-4DB2-BD59-A6C34878D82A}">
                    <a16:rowId xmlns:a16="http://schemas.microsoft.com/office/drawing/2014/main" val="10001"/>
                  </a:ext>
                </a:extLst>
              </a:tr>
              <a:tr h="370840">
                <a:tc>
                  <a:txBody>
                    <a:bodyPr/>
                    <a:lstStyle/>
                    <a:p>
                      <a:r>
                        <a:rPr lang="en-US" dirty="0">
                          <a:solidFill>
                            <a:srgbClr val="333333"/>
                          </a:solidFill>
                        </a:rPr>
                        <a:t>min(</a:t>
                      </a:r>
                      <a:r>
                        <a:rPr lang="en-US" dirty="0" err="1">
                          <a:solidFill>
                            <a:srgbClr val="333333"/>
                          </a:solidFill>
                        </a:rPr>
                        <a:t>x,y,z</a:t>
                      </a:r>
                      <a:r>
                        <a:rPr lang="en-US" dirty="0">
                          <a:solidFill>
                            <a:srgbClr val="333333"/>
                          </a:solidFill>
                        </a:rPr>
                        <a:t>,...,n</a:t>
                      </a:r>
                    </a:p>
                  </a:txBody>
                  <a:tcPr marL="66675" marR="66675" marT="66675" marB="66675" anchor="ctr"/>
                </a:tc>
                <a:tc>
                  <a:txBody>
                    <a:bodyPr/>
                    <a:lstStyle/>
                    <a:p>
                      <a:r>
                        <a:rPr lang="en-US" dirty="0">
                          <a:solidFill>
                            <a:srgbClr val="333333"/>
                          </a:solidFill>
                        </a:rPr>
                        <a:t>gives the lowest number from the given list</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pow(x,y)</a:t>
                      </a:r>
                    </a:p>
                  </a:txBody>
                  <a:tcPr marL="66675" marR="66675" marT="66675" marB="66675" anchor="ctr"/>
                </a:tc>
                <a:tc>
                  <a:txBody>
                    <a:bodyPr/>
                    <a:lstStyle/>
                    <a:p>
                      <a:r>
                        <a:rPr lang="en-US" dirty="0">
                          <a:solidFill>
                            <a:srgbClr val="333333"/>
                          </a:solidFill>
                        </a:rPr>
                        <a:t>returns x to the power of y</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random()</a:t>
                      </a:r>
                    </a:p>
                  </a:txBody>
                  <a:tcPr marL="66675" marR="66675" marT="66675" marB="66675" anchor="ctr"/>
                </a:tc>
                <a:tc>
                  <a:txBody>
                    <a:bodyPr/>
                    <a:lstStyle/>
                    <a:p>
                      <a:r>
                        <a:rPr lang="en-US">
                          <a:solidFill>
                            <a:srgbClr val="333333"/>
                          </a:solidFill>
                        </a:rPr>
                        <a:t>returns a random number between 0 and 1</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round(x)</a:t>
                      </a:r>
                    </a:p>
                  </a:txBody>
                  <a:tcPr marL="66675" marR="66675" marT="66675" marB="66675" anchor="ctr"/>
                </a:tc>
                <a:tc>
                  <a:txBody>
                    <a:bodyPr/>
                    <a:lstStyle/>
                    <a:p>
                      <a:r>
                        <a:rPr lang="en-US">
                          <a:solidFill>
                            <a:srgbClr val="333333"/>
                          </a:solidFill>
                        </a:rPr>
                        <a:t>rounds up x to the nearest integer</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sin(x)</a:t>
                      </a:r>
                    </a:p>
                  </a:txBody>
                  <a:tcPr marL="66675" marR="66675" marT="66675" marB="66675" anchor="ctr"/>
                </a:tc>
                <a:tc>
                  <a:txBody>
                    <a:bodyPr/>
                    <a:lstStyle/>
                    <a:p>
                      <a:r>
                        <a:rPr lang="en-US">
                          <a:solidFill>
                            <a:srgbClr val="333333"/>
                          </a:solidFill>
                        </a:rPr>
                        <a:t>gives the sine value of x</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sqrt(x)</a:t>
                      </a:r>
                    </a:p>
                  </a:txBody>
                  <a:tcPr marL="66675" marR="66675" marT="66675" marB="66675" anchor="ctr"/>
                </a:tc>
                <a:tc>
                  <a:txBody>
                    <a:bodyPr/>
                    <a:lstStyle/>
                    <a:p>
                      <a:r>
                        <a:rPr lang="en-US">
                          <a:solidFill>
                            <a:srgbClr val="333333"/>
                          </a:solidFill>
                        </a:rPr>
                        <a:t>gives the square root of x</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tan(x)</a:t>
                      </a:r>
                    </a:p>
                  </a:txBody>
                  <a:tcPr marL="66675" marR="66675" marT="66675" marB="66675" anchor="ctr"/>
                </a:tc>
                <a:tc>
                  <a:txBody>
                    <a:bodyPr/>
                    <a:lstStyle/>
                    <a:p>
                      <a:r>
                        <a:rPr lang="en-US" dirty="0">
                          <a:solidFill>
                            <a:srgbClr val="333333"/>
                          </a:solidFill>
                        </a:rPr>
                        <a:t>gives the tangent value of x</a:t>
                      </a:r>
                    </a:p>
                  </a:txBody>
                  <a:tcPr marL="66675" marR="66675" marT="66675" marB="66675"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Date Object</a:t>
            </a:r>
          </a:p>
          <a:p>
            <a:pPr algn="just"/>
            <a:r>
              <a:rPr lang="en-US" dirty="0" smtClean="0">
                <a:latin typeface="Times New Roman" pitchFamily="18" charset="0"/>
                <a:cs typeface="Times New Roman" pitchFamily="18" charset="0"/>
              </a:rPr>
              <a:t>The Date object in JavaScript is used to display a date on a Web page.</a:t>
            </a:r>
          </a:p>
          <a:p>
            <a:pPr algn="just"/>
            <a:r>
              <a:rPr lang="en-US" b="1" dirty="0" smtClean="0">
                <a:latin typeface="Times New Roman" pitchFamily="18" charset="0"/>
                <a:cs typeface="Times New Roman" pitchFamily="18" charset="0"/>
              </a:rPr>
              <a:t>Date Object Properties</a:t>
            </a:r>
          </a:p>
          <a:p>
            <a:pPr algn="just"/>
            <a:endParaRPr lang="en-US" b="1"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114</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3200400"/>
          <a:ext cx="8458200" cy="1280160"/>
        </p:xfrm>
        <a:graphic>
          <a:graphicData uri="http://schemas.openxmlformats.org/drawingml/2006/table">
            <a:tbl>
              <a:tblPr firstRow="1" bandRow="1">
                <a:tableStyleId>{5C22544A-7EE6-4342-B048-85BDC9FD1C3A}</a:tableStyleId>
              </a:tblPr>
              <a:tblGrid>
                <a:gridCol w="1487541">
                  <a:extLst>
                    <a:ext uri="{9D8B030D-6E8A-4147-A177-3AD203B41FA5}">
                      <a16:colId xmlns:a16="http://schemas.microsoft.com/office/drawing/2014/main" val="20000"/>
                    </a:ext>
                  </a:extLst>
                </a:gridCol>
                <a:gridCol w="6970659">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Property</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constructor</a:t>
                      </a:r>
                    </a:p>
                  </a:txBody>
                  <a:tcPr marL="66675" marR="66675" marT="66675" marB="66675" anchor="ctr"/>
                </a:tc>
                <a:tc>
                  <a:txBody>
                    <a:bodyPr/>
                    <a:lstStyle/>
                    <a:p>
                      <a:r>
                        <a:rPr lang="en-US">
                          <a:solidFill>
                            <a:srgbClr val="333333"/>
                          </a:solidFill>
                        </a:rPr>
                        <a:t>holds the value of the constructor function that has created the object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prototype</a:t>
                      </a:r>
                    </a:p>
                  </a:txBody>
                  <a:tcPr marL="66675" marR="66675" marT="66675" marB="66675" anchor="ctr"/>
                </a:tc>
                <a:tc>
                  <a:txBody>
                    <a:bodyPr/>
                    <a:lstStyle/>
                    <a:p>
                      <a:r>
                        <a:rPr lang="en-US" dirty="0">
                          <a:solidFill>
                            <a:srgbClr val="333333"/>
                          </a:solidFill>
                        </a:rPr>
                        <a:t>adds properties and methods to the Date object</a:t>
                      </a:r>
                    </a:p>
                  </a:txBody>
                  <a:tcPr marL="66675" marR="66675" marT="66675" marB="66675"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Date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115</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7568127" cy="5173980"/>
        </p:xfrm>
        <a:graphic>
          <a:graphicData uri="http://schemas.openxmlformats.org/drawingml/2006/table">
            <a:tbl>
              <a:tblPr firstRow="1" bandRow="1">
                <a:tableStyleId>{5C22544A-7EE6-4342-B048-85BDC9FD1C3A}</a:tableStyleId>
              </a:tblPr>
              <a:tblGrid>
                <a:gridCol w="2149285">
                  <a:extLst>
                    <a:ext uri="{9D8B030D-6E8A-4147-A177-3AD203B41FA5}">
                      <a16:colId xmlns:a16="http://schemas.microsoft.com/office/drawing/2014/main" val="20000"/>
                    </a:ext>
                  </a:extLst>
                </a:gridCol>
                <a:gridCol w="5418842">
                  <a:extLst>
                    <a:ext uri="{9D8B030D-6E8A-4147-A177-3AD203B41FA5}">
                      <a16:colId xmlns:a16="http://schemas.microsoft.com/office/drawing/2014/main" val="20001"/>
                    </a:ext>
                  </a:extLst>
                </a:gridCol>
              </a:tblGrid>
              <a:tr h="370840">
                <a:tc>
                  <a:txBody>
                    <a:bodyPr/>
                    <a:lstStyle/>
                    <a:p>
                      <a:r>
                        <a:rPr lang="en-US" dirty="0" smtClean="0">
                          <a:solidFill>
                            <a:srgbClr val="333333"/>
                          </a:solidFill>
                        </a:rPr>
                        <a:t>Method</a:t>
                      </a:r>
                      <a:endParaRPr lang="en-US" dirty="0">
                        <a:solidFill>
                          <a:srgbClr val="333333"/>
                        </a:solidFill>
                      </a:endParaRPr>
                    </a:p>
                  </a:txBody>
                  <a:tcPr marL="66675" marR="66675" marT="66675" marB="66675" anchor="ctr"/>
                </a:tc>
                <a:tc>
                  <a:txBody>
                    <a:bodyPr/>
                    <a:lstStyle/>
                    <a:p>
                      <a:r>
                        <a:rPr lang="en-US" dirty="0" smtClean="0">
                          <a:solidFill>
                            <a:srgbClr val="333333"/>
                          </a:solidFill>
                        </a:rPr>
                        <a:t> Description</a:t>
                      </a:r>
                      <a:endParaRPr lang="en-US" dirty="0">
                        <a:solidFill>
                          <a:srgbClr val="333333"/>
                        </a:solidFill>
                      </a:endParaRPr>
                    </a:p>
                  </a:txBody>
                  <a:tcPr marL="66675" marR="66675" marT="66675" marB="66675" anchor="ctr"/>
                </a:tc>
                <a:extLst>
                  <a:ext uri="{0D108BD9-81ED-4DB2-BD59-A6C34878D82A}">
                    <a16:rowId xmlns:a16="http://schemas.microsoft.com/office/drawing/2014/main" val="10000"/>
                  </a:ext>
                </a:extLst>
              </a:tr>
              <a:tr h="370840">
                <a:tc>
                  <a:txBody>
                    <a:bodyPr/>
                    <a:lstStyle/>
                    <a:p>
                      <a:r>
                        <a:rPr lang="en-US" dirty="0" err="1">
                          <a:solidFill>
                            <a:srgbClr val="333333"/>
                          </a:solidFill>
                        </a:rPr>
                        <a:t>getDate</a:t>
                      </a:r>
                      <a:r>
                        <a:rPr lang="en-US" dirty="0">
                          <a:solidFill>
                            <a:srgbClr val="333333"/>
                          </a:solidFill>
                        </a:rPr>
                        <a:t>()</a:t>
                      </a:r>
                    </a:p>
                  </a:txBody>
                  <a:tcPr marL="66675" marR="66675" marT="66675" marB="66675" anchor="ctr"/>
                </a:tc>
                <a:tc>
                  <a:txBody>
                    <a:bodyPr/>
                    <a:lstStyle/>
                    <a:p>
                      <a:r>
                        <a:rPr lang="en-US">
                          <a:solidFill>
                            <a:srgbClr val="333333"/>
                          </a:solidFill>
                        </a:rPr>
                        <a:t>returns the day of the month (ranges from 1 to 31)</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getDay()</a:t>
                      </a:r>
                    </a:p>
                  </a:txBody>
                  <a:tcPr marL="66675" marR="66675" marT="66675" marB="66675" anchor="ctr"/>
                </a:tc>
                <a:tc>
                  <a:txBody>
                    <a:bodyPr/>
                    <a:lstStyle/>
                    <a:p>
                      <a:r>
                        <a:rPr lang="en-US">
                          <a:solidFill>
                            <a:srgbClr val="333333"/>
                          </a:solidFill>
                        </a:rPr>
                        <a:t>returns the numerical equivalence of the day of a week (ranges from 0 to 6). 0 for Monday</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getFullYear()</a:t>
                      </a:r>
                    </a:p>
                  </a:txBody>
                  <a:tcPr marL="66675" marR="66675" marT="66675" marB="66675" anchor="ctr"/>
                </a:tc>
                <a:tc>
                  <a:txBody>
                    <a:bodyPr/>
                    <a:lstStyle/>
                    <a:p>
                      <a:r>
                        <a:rPr lang="en-US" dirty="0">
                          <a:solidFill>
                            <a:srgbClr val="333333"/>
                          </a:solidFill>
                        </a:rPr>
                        <a:t>returns the numerical equivalence of the year (in 4 digits)</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getHours()</a:t>
                      </a:r>
                    </a:p>
                  </a:txBody>
                  <a:tcPr marL="66675" marR="66675" marT="66675" marB="66675" anchor="ctr"/>
                </a:tc>
                <a:tc>
                  <a:txBody>
                    <a:bodyPr/>
                    <a:lstStyle/>
                    <a:p>
                      <a:r>
                        <a:rPr lang="en-US">
                          <a:solidFill>
                            <a:srgbClr val="333333"/>
                          </a:solidFill>
                        </a:rPr>
                        <a:t>returns the hours (ranges from 0 to 23)</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getMilliseconds()</a:t>
                      </a:r>
                    </a:p>
                  </a:txBody>
                  <a:tcPr marL="66675" marR="66675" marT="66675" marB="66675" anchor="ctr"/>
                </a:tc>
                <a:tc>
                  <a:txBody>
                    <a:bodyPr/>
                    <a:lstStyle/>
                    <a:p>
                      <a:r>
                        <a:rPr lang="en-US">
                          <a:solidFill>
                            <a:srgbClr val="333333"/>
                          </a:solidFill>
                        </a:rPr>
                        <a:t>returns the milliseconds (ranges from 0 to 999)</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getMinutes()</a:t>
                      </a:r>
                    </a:p>
                  </a:txBody>
                  <a:tcPr marL="66675" marR="66675" marT="66675" marB="66675" anchor="ctr"/>
                </a:tc>
                <a:tc>
                  <a:txBody>
                    <a:bodyPr/>
                    <a:lstStyle/>
                    <a:p>
                      <a:r>
                        <a:rPr lang="en-US">
                          <a:solidFill>
                            <a:srgbClr val="333333"/>
                          </a:solidFill>
                        </a:rPr>
                        <a:t>returns minutes (ranges from 0 to 59)</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getMonth()</a:t>
                      </a:r>
                    </a:p>
                  </a:txBody>
                  <a:tcPr marL="66675" marR="66675" marT="66675" marB="66675" anchor="ctr"/>
                </a:tc>
                <a:tc>
                  <a:txBody>
                    <a:bodyPr/>
                    <a:lstStyle/>
                    <a:p>
                      <a:r>
                        <a:rPr lang="en-US">
                          <a:solidFill>
                            <a:srgbClr val="333333"/>
                          </a:solidFill>
                        </a:rPr>
                        <a:t>returns the numerical equivalence of month (ranges from 0 to 11)</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getSeconds()</a:t>
                      </a:r>
                    </a:p>
                  </a:txBody>
                  <a:tcPr marL="66675" marR="66675" marT="66675" marB="66675" anchor="ctr"/>
                </a:tc>
                <a:tc>
                  <a:txBody>
                    <a:bodyPr/>
                    <a:lstStyle/>
                    <a:p>
                      <a:r>
                        <a:rPr lang="en-US">
                          <a:solidFill>
                            <a:srgbClr val="333333"/>
                          </a:solidFill>
                        </a:rPr>
                        <a:t>returns the seconds (ranges from 0 to 59)</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getTime()</a:t>
                      </a:r>
                    </a:p>
                  </a:txBody>
                  <a:tcPr marL="66675" marR="66675" marT="66675" marB="66675" anchor="ctr"/>
                </a:tc>
                <a:tc>
                  <a:txBody>
                    <a:bodyPr/>
                    <a:lstStyle/>
                    <a:p>
                      <a:r>
                        <a:rPr lang="en-US" dirty="0">
                          <a:solidFill>
                            <a:srgbClr val="333333"/>
                          </a:solidFill>
                        </a:rPr>
                        <a:t>returns the number of milliseconds since midnight Jan 1, 1970</a:t>
                      </a:r>
                    </a:p>
                  </a:txBody>
                  <a:tcPr marL="66675" marR="66675" marT="66675" marB="66675"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Date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8458200" cy="5314950"/>
        </p:xfrm>
        <a:graphic>
          <a:graphicData uri="http://schemas.openxmlformats.org/drawingml/2006/table">
            <a:tbl>
              <a:tblPr firstRow="1" bandRow="1">
                <a:tableStyleId>{5C22544A-7EE6-4342-B048-85BDC9FD1C3A}</a:tableStyleId>
              </a:tblPr>
              <a:tblGrid>
                <a:gridCol w="2402058">
                  <a:extLst>
                    <a:ext uri="{9D8B030D-6E8A-4147-A177-3AD203B41FA5}">
                      <a16:colId xmlns:a16="http://schemas.microsoft.com/office/drawing/2014/main" val="20000"/>
                    </a:ext>
                  </a:extLst>
                </a:gridCol>
                <a:gridCol w="6056142">
                  <a:extLst>
                    <a:ext uri="{9D8B030D-6E8A-4147-A177-3AD203B41FA5}">
                      <a16:colId xmlns:a16="http://schemas.microsoft.com/office/drawing/2014/main" val="20001"/>
                    </a:ext>
                  </a:extLst>
                </a:gridCol>
              </a:tblGrid>
              <a:tr h="370840">
                <a:tc>
                  <a:txBody>
                    <a:bodyPr/>
                    <a:lstStyle/>
                    <a:p>
                      <a:r>
                        <a:rPr lang="en-US" dirty="0" smtClean="0">
                          <a:solidFill>
                            <a:srgbClr val="333333"/>
                          </a:solidFill>
                        </a:rPr>
                        <a:t>Method</a:t>
                      </a:r>
                      <a:endParaRPr lang="en-US" dirty="0">
                        <a:solidFill>
                          <a:srgbClr val="333333"/>
                        </a:solidFill>
                      </a:endParaRPr>
                    </a:p>
                  </a:txBody>
                  <a:tcPr marL="66675" marR="66675" marT="66675" marB="66675" anchor="ctr"/>
                </a:tc>
                <a:tc>
                  <a:txBody>
                    <a:bodyPr/>
                    <a:lstStyle/>
                    <a:p>
                      <a:r>
                        <a:rPr lang="en-US" dirty="0" smtClean="0">
                          <a:solidFill>
                            <a:srgbClr val="333333"/>
                          </a:solidFill>
                        </a:rPr>
                        <a:t> Description</a:t>
                      </a:r>
                      <a:endParaRPr lang="en-US" dirty="0">
                        <a:solidFill>
                          <a:srgbClr val="333333"/>
                        </a:solidFill>
                      </a:endParaRPr>
                    </a:p>
                  </a:txBody>
                  <a:tcPr marL="66675" marR="66675" marT="66675" marB="66675" anchor="ctr"/>
                </a:tc>
                <a:extLst>
                  <a:ext uri="{0D108BD9-81ED-4DB2-BD59-A6C34878D82A}">
                    <a16:rowId xmlns:a16="http://schemas.microsoft.com/office/drawing/2014/main" val="10000"/>
                  </a:ext>
                </a:extLst>
              </a:tr>
              <a:tr h="370840">
                <a:tc>
                  <a:txBody>
                    <a:bodyPr/>
                    <a:lstStyle/>
                    <a:p>
                      <a:r>
                        <a:rPr lang="en-US" dirty="0" err="1">
                          <a:solidFill>
                            <a:srgbClr val="333333"/>
                          </a:solidFill>
                        </a:rPr>
                        <a:t>getTimezoneOffset</a:t>
                      </a:r>
                      <a:r>
                        <a:rPr lang="en-US" dirty="0">
                          <a:solidFill>
                            <a:srgbClr val="333333"/>
                          </a:solidFill>
                        </a:rPr>
                        <a:t>()</a:t>
                      </a:r>
                    </a:p>
                  </a:txBody>
                  <a:tcPr marL="66675" marR="66675" marT="66675" marB="66675" anchor="ctr"/>
                </a:tc>
                <a:tc>
                  <a:txBody>
                    <a:bodyPr/>
                    <a:lstStyle/>
                    <a:p>
                      <a:r>
                        <a:rPr lang="en-US" dirty="0">
                          <a:solidFill>
                            <a:srgbClr val="333333"/>
                          </a:solidFill>
                        </a:rPr>
                        <a:t>returns the difference of time in minutes between GMT and the local time</a:t>
                      </a:r>
                    </a:p>
                  </a:txBody>
                  <a:tcPr marL="66675" marR="66675" marT="66675" marB="66675" anchor="ctr"/>
                </a:tc>
                <a:extLst>
                  <a:ext uri="{0D108BD9-81ED-4DB2-BD59-A6C34878D82A}">
                    <a16:rowId xmlns:a16="http://schemas.microsoft.com/office/drawing/2014/main" val="10001"/>
                  </a:ext>
                </a:extLst>
              </a:tr>
              <a:tr h="370840">
                <a:tc>
                  <a:txBody>
                    <a:bodyPr/>
                    <a:lstStyle/>
                    <a:p>
                      <a:r>
                        <a:rPr lang="en-US" dirty="0" err="1">
                          <a:solidFill>
                            <a:srgbClr val="333333"/>
                          </a:solidFill>
                        </a:rPr>
                        <a:t>getUTCDate</a:t>
                      </a:r>
                      <a:r>
                        <a:rPr lang="en-US" dirty="0">
                          <a:solidFill>
                            <a:srgbClr val="333333"/>
                          </a:solidFill>
                        </a:rPr>
                        <a:t>()</a:t>
                      </a:r>
                    </a:p>
                  </a:txBody>
                  <a:tcPr marL="66675" marR="66675" marT="66675" marB="66675" anchor="ctr"/>
                </a:tc>
                <a:tc>
                  <a:txBody>
                    <a:bodyPr/>
                    <a:lstStyle/>
                    <a:p>
                      <a:r>
                        <a:rPr lang="en-US">
                          <a:solidFill>
                            <a:srgbClr val="333333"/>
                          </a:solidFill>
                        </a:rPr>
                        <a:t>returns the day of the month (ranges from 1 to 31) as per the universal time</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getUTCDay()</a:t>
                      </a:r>
                    </a:p>
                  </a:txBody>
                  <a:tcPr marL="66675" marR="66675" marT="66675" marB="66675" anchor="ctr"/>
                </a:tc>
                <a:tc>
                  <a:txBody>
                    <a:bodyPr/>
                    <a:lstStyle/>
                    <a:p>
                      <a:r>
                        <a:rPr lang="en-US">
                          <a:solidFill>
                            <a:srgbClr val="333333"/>
                          </a:solidFill>
                        </a:rPr>
                        <a:t>returns the numerical equivalence of the day of the week (ranges from 0 to 6) as per the universal time</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getUTCFullYear()</a:t>
                      </a:r>
                    </a:p>
                  </a:txBody>
                  <a:tcPr marL="66675" marR="66675" marT="66675" marB="66675" anchor="ctr"/>
                </a:tc>
                <a:tc>
                  <a:txBody>
                    <a:bodyPr/>
                    <a:lstStyle/>
                    <a:p>
                      <a:r>
                        <a:rPr lang="en-US">
                          <a:solidFill>
                            <a:srgbClr val="333333"/>
                          </a:solidFill>
                        </a:rPr>
                        <a:t>returns the year in four digits as per the universal time</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getUTCHours()</a:t>
                      </a:r>
                    </a:p>
                  </a:txBody>
                  <a:tcPr marL="66675" marR="66675" marT="66675" marB="66675" anchor="ctr"/>
                </a:tc>
                <a:tc>
                  <a:txBody>
                    <a:bodyPr/>
                    <a:lstStyle/>
                    <a:p>
                      <a:r>
                        <a:rPr lang="en-US">
                          <a:solidFill>
                            <a:srgbClr val="333333"/>
                          </a:solidFill>
                        </a:rPr>
                        <a:t>returns the hour (ranges from 0 to 23) as per the universal time</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getUTCMilliseconds()</a:t>
                      </a:r>
                    </a:p>
                  </a:txBody>
                  <a:tcPr marL="66675" marR="66675" marT="66675" marB="66675" anchor="ctr"/>
                </a:tc>
                <a:tc>
                  <a:txBody>
                    <a:bodyPr/>
                    <a:lstStyle/>
                    <a:p>
                      <a:r>
                        <a:rPr lang="en-US" dirty="0">
                          <a:solidFill>
                            <a:srgbClr val="333333"/>
                          </a:solidFill>
                        </a:rPr>
                        <a:t>returns the milliseconds (ranges from 0 to 9999) as per the universal time</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getUTCMinutes()</a:t>
                      </a:r>
                    </a:p>
                  </a:txBody>
                  <a:tcPr marL="66675" marR="66675" marT="66675" marB="66675" anchor="ctr"/>
                </a:tc>
                <a:tc>
                  <a:txBody>
                    <a:bodyPr/>
                    <a:lstStyle/>
                    <a:p>
                      <a:r>
                        <a:rPr lang="en-US">
                          <a:solidFill>
                            <a:srgbClr val="333333"/>
                          </a:solidFill>
                        </a:rPr>
                        <a:t>returns the minutes (ranges from 0 to 59) as per the universal time</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getUTCMonth()</a:t>
                      </a:r>
                    </a:p>
                  </a:txBody>
                  <a:tcPr marL="66675" marR="66675" marT="66675" marB="66675" anchor="ctr"/>
                </a:tc>
                <a:tc>
                  <a:txBody>
                    <a:bodyPr/>
                    <a:lstStyle/>
                    <a:p>
                      <a:r>
                        <a:rPr lang="en-US" dirty="0">
                          <a:solidFill>
                            <a:srgbClr val="333333"/>
                          </a:solidFill>
                        </a:rPr>
                        <a:t>returns the numerical equivalence of month (ranges from 1 to 31) as per the universal time</a:t>
                      </a:r>
                    </a:p>
                  </a:txBody>
                  <a:tcPr marL="66675" marR="66675" marT="66675" marB="66675"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Date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117</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7568127" cy="4899660"/>
        </p:xfrm>
        <a:graphic>
          <a:graphicData uri="http://schemas.openxmlformats.org/drawingml/2006/table">
            <a:tbl>
              <a:tblPr firstRow="1" bandRow="1">
                <a:tableStyleId>{5C22544A-7EE6-4342-B048-85BDC9FD1C3A}</a:tableStyleId>
              </a:tblPr>
              <a:tblGrid>
                <a:gridCol w="2149285">
                  <a:extLst>
                    <a:ext uri="{9D8B030D-6E8A-4147-A177-3AD203B41FA5}">
                      <a16:colId xmlns:a16="http://schemas.microsoft.com/office/drawing/2014/main" val="20000"/>
                    </a:ext>
                  </a:extLst>
                </a:gridCol>
                <a:gridCol w="5418842">
                  <a:extLst>
                    <a:ext uri="{9D8B030D-6E8A-4147-A177-3AD203B41FA5}">
                      <a16:colId xmlns:a16="http://schemas.microsoft.com/office/drawing/2014/main" val="20001"/>
                    </a:ext>
                  </a:extLst>
                </a:gridCol>
              </a:tblGrid>
              <a:tr h="370840">
                <a:tc>
                  <a:txBody>
                    <a:bodyPr/>
                    <a:lstStyle/>
                    <a:p>
                      <a:r>
                        <a:rPr lang="en-US" dirty="0" smtClean="0">
                          <a:solidFill>
                            <a:srgbClr val="333333"/>
                          </a:solidFill>
                        </a:rPr>
                        <a:t>Method</a:t>
                      </a:r>
                      <a:endParaRPr lang="en-US" dirty="0">
                        <a:solidFill>
                          <a:srgbClr val="333333"/>
                        </a:solidFill>
                      </a:endParaRPr>
                    </a:p>
                  </a:txBody>
                  <a:tcPr marL="66675" marR="66675" marT="66675" marB="66675" anchor="ctr"/>
                </a:tc>
                <a:tc>
                  <a:txBody>
                    <a:bodyPr/>
                    <a:lstStyle/>
                    <a:p>
                      <a:r>
                        <a:rPr lang="en-US" dirty="0" smtClean="0">
                          <a:solidFill>
                            <a:srgbClr val="333333"/>
                          </a:solidFill>
                        </a:rPr>
                        <a:t> Description</a:t>
                      </a:r>
                      <a:endParaRPr lang="en-US" dirty="0">
                        <a:solidFill>
                          <a:srgbClr val="333333"/>
                        </a:solidFill>
                      </a:endParaRPr>
                    </a:p>
                  </a:txBody>
                  <a:tcPr marL="66675" marR="66675" marT="66675" marB="66675" anchor="ctr"/>
                </a:tc>
                <a:extLst>
                  <a:ext uri="{0D108BD9-81ED-4DB2-BD59-A6C34878D82A}">
                    <a16:rowId xmlns:a16="http://schemas.microsoft.com/office/drawing/2014/main" val="10000"/>
                  </a:ext>
                </a:extLst>
              </a:tr>
              <a:tr h="370840">
                <a:tc>
                  <a:txBody>
                    <a:bodyPr/>
                    <a:lstStyle/>
                    <a:p>
                      <a:r>
                        <a:rPr lang="en-US" dirty="0" err="1">
                          <a:solidFill>
                            <a:srgbClr val="333333"/>
                          </a:solidFill>
                        </a:rPr>
                        <a:t>getUTCSeconds</a:t>
                      </a:r>
                      <a:r>
                        <a:rPr lang="en-US" dirty="0">
                          <a:solidFill>
                            <a:srgbClr val="333333"/>
                          </a:solidFill>
                        </a:rPr>
                        <a:t>()</a:t>
                      </a:r>
                    </a:p>
                  </a:txBody>
                  <a:tcPr marL="66675" marR="66675" marT="66675" marB="66675" anchor="ctr"/>
                </a:tc>
                <a:tc>
                  <a:txBody>
                    <a:bodyPr/>
                    <a:lstStyle/>
                    <a:p>
                      <a:r>
                        <a:rPr lang="en-US" dirty="0">
                          <a:solidFill>
                            <a:srgbClr val="333333"/>
                          </a:solidFill>
                        </a:rPr>
                        <a:t>returns the seconds (ranges from 0 to 59) as per the universal time</a:t>
                      </a:r>
                    </a:p>
                  </a:txBody>
                  <a:tcPr marL="66675" marR="66675" marT="66675" marB="66675" anchor="ctr"/>
                </a:tc>
                <a:extLst>
                  <a:ext uri="{0D108BD9-81ED-4DB2-BD59-A6C34878D82A}">
                    <a16:rowId xmlns:a16="http://schemas.microsoft.com/office/drawing/2014/main" val="10001"/>
                  </a:ext>
                </a:extLst>
              </a:tr>
              <a:tr h="370840">
                <a:tc>
                  <a:txBody>
                    <a:bodyPr/>
                    <a:lstStyle/>
                    <a:p>
                      <a:r>
                        <a:rPr lang="en-US" dirty="0">
                          <a:solidFill>
                            <a:srgbClr val="333333"/>
                          </a:solidFill>
                        </a:rPr>
                        <a:t>Parse()</a:t>
                      </a:r>
                    </a:p>
                  </a:txBody>
                  <a:tcPr marL="66675" marR="66675" marT="66675" marB="66675" anchor="ctr"/>
                </a:tc>
                <a:tc>
                  <a:txBody>
                    <a:bodyPr/>
                    <a:lstStyle/>
                    <a:p>
                      <a:r>
                        <a:rPr lang="en-US" dirty="0">
                          <a:solidFill>
                            <a:srgbClr val="333333"/>
                          </a:solidFill>
                        </a:rPr>
                        <a:t>parses a date string and returns the number of millisecond since the midnight of January 1, 1970</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setDate()</a:t>
                      </a:r>
                    </a:p>
                  </a:txBody>
                  <a:tcPr marL="66675" marR="66675" marT="66675" marB="66675" anchor="ctr"/>
                </a:tc>
                <a:tc>
                  <a:txBody>
                    <a:bodyPr/>
                    <a:lstStyle/>
                    <a:p>
                      <a:r>
                        <a:rPr lang="en-US" dirty="0">
                          <a:solidFill>
                            <a:srgbClr val="333333"/>
                          </a:solidFill>
                        </a:rPr>
                        <a:t>sets the day of a month (ranges from 1 to 31)</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setFullYear()</a:t>
                      </a:r>
                    </a:p>
                  </a:txBody>
                  <a:tcPr marL="66675" marR="66675" marT="66675" marB="66675" anchor="ctr"/>
                </a:tc>
                <a:tc>
                  <a:txBody>
                    <a:bodyPr/>
                    <a:lstStyle/>
                    <a:p>
                      <a:r>
                        <a:rPr lang="en-US" dirty="0">
                          <a:solidFill>
                            <a:srgbClr val="333333"/>
                          </a:solidFill>
                        </a:rPr>
                        <a:t>sets the year in four digits</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setHours()</a:t>
                      </a:r>
                    </a:p>
                  </a:txBody>
                  <a:tcPr marL="66675" marR="66675" marT="66675" marB="66675" anchor="ctr"/>
                </a:tc>
                <a:tc>
                  <a:txBody>
                    <a:bodyPr/>
                    <a:lstStyle/>
                    <a:p>
                      <a:r>
                        <a:rPr lang="en-US" dirty="0">
                          <a:solidFill>
                            <a:srgbClr val="333333"/>
                          </a:solidFill>
                        </a:rPr>
                        <a:t>sets the hours (ranges from 0 to 23)</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setMilliseconds()</a:t>
                      </a:r>
                    </a:p>
                  </a:txBody>
                  <a:tcPr marL="66675" marR="66675" marT="66675" marB="66675" anchor="ctr"/>
                </a:tc>
                <a:tc>
                  <a:txBody>
                    <a:bodyPr/>
                    <a:lstStyle/>
                    <a:p>
                      <a:r>
                        <a:rPr lang="en-US" dirty="0">
                          <a:solidFill>
                            <a:srgbClr val="333333"/>
                          </a:solidFill>
                        </a:rPr>
                        <a:t>sets the milliseconds (ranges from 0 to 999)</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setMinutes()</a:t>
                      </a:r>
                    </a:p>
                  </a:txBody>
                  <a:tcPr marL="66675" marR="66675" marT="66675" marB="66675" anchor="ctr"/>
                </a:tc>
                <a:tc>
                  <a:txBody>
                    <a:bodyPr/>
                    <a:lstStyle/>
                    <a:p>
                      <a:r>
                        <a:rPr lang="en-US" dirty="0">
                          <a:solidFill>
                            <a:srgbClr val="333333"/>
                          </a:solidFill>
                        </a:rPr>
                        <a:t>sets the minutes (ranges from 0 to 59)</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setMonth()</a:t>
                      </a:r>
                    </a:p>
                  </a:txBody>
                  <a:tcPr marL="66675" marR="66675" marT="66675" marB="66675" anchor="ctr"/>
                </a:tc>
                <a:tc>
                  <a:txBody>
                    <a:bodyPr/>
                    <a:lstStyle/>
                    <a:p>
                      <a:r>
                        <a:rPr lang="en-US">
                          <a:solidFill>
                            <a:srgbClr val="333333"/>
                          </a:solidFill>
                        </a:rPr>
                        <a:t>sets the numerical equivalence of month (ranges from 0 to 11)</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setSeconds()</a:t>
                      </a:r>
                    </a:p>
                  </a:txBody>
                  <a:tcPr marL="66675" marR="66675" marT="66675" marB="66675" anchor="ctr"/>
                </a:tc>
                <a:tc>
                  <a:txBody>
                    <a:bodyPr/>
                    <a:lstStyle/>
                    <a:p>
                      <a:r>
                        <a:rPr lang="en-US" dirty="0">
                          <a:solidFill>
                            <a:srgbClr val="333333"/>
                          </a:solidFill>
                        </a:rPr>
                        <a:t>sets the seconds (ranges 0 from 59)</a:t>
                      </a:r>
                    </a:p>
                  </a:txBody>
                  <a:tcPr marL="66675" marR="66675" marT="66675" marB="66675"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Date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118</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7568127" cy="5314950"/>
        </p:xfrm>
        <a:graphic>
          <a:graphicData uri="http://schemas.openxmlformats.org/drawingml/2006/table">
            <a:tbl>
              <a:tblPr firstRow="1" bandRow="1">
                <a:tableStyleId>{5C22544A-7EE6-4342-B048-85BDC9FD1C3A}</a:tableStyleId>
              </a:tblPr>
              <a:tblGrid>
                <a:gridCol w="2149285">
                  <a:extLst>
                    <a:ext uri="{9D8B030D-6E8A-4147-A177-3AD203B41FA5}">
                      <a16:colId xmlns:a16="http://schemas.microsoft.com/office/drawing/2014/main" val="20000"/>
                    </a:ext>
                  </a:extLst>
                </a:gridCol>
                <a:gridCol w="5418842">
                  <a:extLst>
                    <a:ext uri="{9D8B030D-6E8A-4147-A177-3AD203B41FA5}">
                      <a16:colId xmlns:a16="http://schemas.microsoft.com/office/drawing/2014/main" val="20001"/>
                    </a:ext>
                  </a:extLst>
                </a:gridCol>
              </a:tblGrid>
              <a:tr h="370840">
                <a:tc>
                  <a:txBody>
                    <a:bodyPr/>
                    <a:lstStyle/>
                    <a:p>
                      <a:r>
                        <a:rPr lang="en-US" dirty="0" smtClean="0">
                          <a:solidFill>
                            <a:srgbClr val="333333"/>
                          </a:solidFill>
                        </a:rPr>
                        <a:t>Method</a:t>
                      </a:r>
                      <a:endParaRPr lang="en-US" dirty="0">
                        <a:solidFill>
                          <a:srgbClr val="333333"/>
                        </a:solidFill>
                      </a:endParaRPr>
                    </a:p>
                  </a:txBody>
                  <a:tcPr marL="66675" marR="66675" marT="66675" marB="66675" anchor="ctr"/>
                </a:tc>
                <a:tc>
                  <a:txBody>
                    <a:bodyPr/>
                    <a:lstStyle/>
                    <a:p>
                      <a:r>
                        <a:rPr lang="en-US" dirty="0" smtClean="0">
                          <a:solidFill>
                            <a:srgbClr val="333333"/>
                          </a:solidFill>
                        </a:rPr>
                        <a:t> Description</a:t>
                      </a:r>
                      <a:endParaRPr lang="en-US" dirty="0">
                        <a:solidFill>
                          <a:srgbClr val="333333"/>
                        </a:solidFill>
                      </a:endParaRPr>
                    </a:p>
                  </a:txBody>
                  <a:tcPr marL="66675" marR="66675" marT="66675" marB="66675" anchor="ctr"/>
                </a:tc>
                <a:extLst>
                  <a:ext uri="{0D108BD9-81ED-4DB2-BD59-A6C34878D82A}">
                    <a16:rowId xmlns:a16="http://schemas.microsoft.com/office/drawing/2014/main" val="10000"/>
                  </a:ext>
                </a:extLst>
              </a:tr>
              <a:tr h="370840">
                <a:tc>
                  <a:txBody>
                    <a:bodyPr/>
                    <a:lstStyle/>
                    <a:p>
                      <a:r>
                        <a:rPr lang="en-US" dirty="0" err="1">
                          <a:solidFill>
                            <a:srgbClr val="333333"/>
                          </a:solidFill>
                        </a:rPr>
                        <a:t>setTime</a:t>
                      </a:r>
                      <a:r>
                        <a:rPr lang="en-US" dirty="0">
                          <a:solidFill>
                            <a:srgbClr val="333333"/>
                          </a:solidFill>
                        </a:rPr>
                        <a:t>()</a:t>
                      </a:r>
                    </a:p>
                  </a:txBody>
                  <a:tcPr marL="66675" marR="66675" marT="66675" marB="66675" anchor="ctr"/>
                </a:tc>
                <a:tc>
                  <a:txBody>
                    <a:bodyPr/>
                    <a:lstStyle/>
                    <a:p>
                      <a:r>
                        <a:rPr lang="en-US">
                          <a:solidFill>
                            <a:srgbClr val="333333"/>
                          </a:solidFill>
                        </a:rPr>
                        <a:t>sets a date and time by adding or subtracting specified milliseconds to/from midnight January 1, 1970</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setUTCDate()</a:t>
                      </a:r>
                    </a:p>
                  </a:txBody>
                  <a:tcPr marL="66675" marR="66675" marT="66675" marB="66675" anchor="ctr"/>
                </a:tc>
                <a:tc>
                  <a:txBody>
                    <a:bodyPr/>
                    <a:lstStyle/>
                    <a:p>
                      <a:r>
                        <a:rPr lang="en-US">
                          <a:solidFill>
                            <a:srgbClr val="333333"/>
                          </a:solidFill>
                        </a:rPr>
                        <a:t>sets the day of the month (ranges from 1 to 1) as per the universal time</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setUTCFullYear()</a:t>
                      </a:r>
                    </a:p>
                  </a:txBody>
                  <a:tcPr marL="66675" marR="66675" marT="66675" marB="66675" anchor="ctr"/>
                </a:tc>
                <a:tc>
                  <a:txBody>
                    <a:bodyPr/>
                    <a:lstStyle/>
                    <a:p>
                      <a:r>
                        <a:rPr lang="en-US">
                          <a:solidFill>
                            <a:srgbClr val="333333"/>
                          </a:solidFill>
                        </a:rPr>
                        <a:t>sets the year in four digits as per the universal time</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setUTCHours()</a:t>
                      </a:r>
                    </a:p>
                  </a:txBody>
                  <a:tcPr marL="66675" marR="66675" marT="66675" marB="66675" anchor="ctr"/>
                </a:tc>
                <a:tc>
                  <a:txBody>
                    <a:bodyPr/>
                    <a:lstStyle/>
                    <a:p>
                      <a:r>
                        <a:rPr lang="en-US" dirty="0">
                          <a:solidFill>
                            <a:srgbClr val="333333"/>
                          </a:solidFill>
                        </a:rPr>
                        <a:t>sets the hours (ranges from 0 to 23) as per the universal time</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setUTCMilliseconds()</a:t>
                      </a:r>
                    </a:p>
                  </a:txBody>
                  <a:tcPr marL="66675" marR="66675" marT="66675" marB="66675" anchor="ctr"/>
                </a:tc>
                <a:tc>
                  <a:txBody>
                    <a:bodyPr/>
                    <a:lstStyle/>
                    <a:p>
                      <a:r>
                        <a:rPr lang="en-US" dirty="0">
                          <a:solidFill>
                            <a:srgbClr val="333333"/>
                          </a:solidFill>
                        </a:rPr>
                        <a:t>sets the milliseconds (ranges from 0 to 999)</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setUTCMinutes()</a:t>
                      </a:r>
                    </a:p>
                  </a:txBody>
                  <a:tcPr marL="66675" marR="66675" marT="66675" marB="66675" anchor="ctr"/>
                </a:tc>
                <a:tc>
                  <a:txBody>
                    <a:bodyPr/>
                    <a:lstStyle/>
                    <a:p>
                      <a:r>
                        <a:rPr lang="en-US" dirty="0">
                          <a:solidFill>
                            <a:srgbClr val="333333"/>
                          </a:solidFill>
                        </a:rPr>
                        <a:t>sets the minutes (ranges from 0 to 59) as per the universal time</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setUTCMonth()</a:t>
                      </a:r>
                    </a:p>
                  </a:txBody>
                  <a:tcPr marL="66675" marR="66675" marT="66675" marB="66675" anchor="ctr"/>
                </a:tc>
                <a:tc>
                  <a:txBody>
                    <a:bodyPr/>
                    <a:lstStyle/>
                    <a:p>
                      <a:r>
                        <a:rPr lang="en-US" dirty="0">
                          <a:solidFill>
                            <a:srgbClr val="333333"/>
                          </a:solidFill>
                        </a:rPr>
                        <a:t>sets the numerical equivalence of month (ranges from 0 to 11) as per universal time</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setUTCSeconds()</a:t>
                      </a:r>
                    </a:p>
                  </a:txBody>
                  <a:tcPr marL="66675" marR="66675" marT="66675" marB="66675" anchor="ctr"/>
                </a:tc>
                <a:tc>
                  <a:txBody>
                    <a:bodyPr/>
                    <a:lstStyle/>
                    <a:p>
                      <a:r>
                        <a:rPr lang="en-US" dirty="0">
                          <a:solidFill>
                            <a:srgbClr val="333333"/>
                          </a:solidFill>
                        </a:rPr>
                        <a:t>sets the seconds (ranges from 0 to 59) as per the universal time</a:t>
                      </a:r>
                    </a:p>
                  </a:txBody>
                  <a:tcPr marL="66675" marR="66675" marT="66675" marB="66675"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Date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119</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7568127" cy="4899660"/>
        </p:xfrm>
        <a:graphic>
          <a:graphicData uri="http://schemas.openxmlformats.org/drawingml/2006/table">
            <a:tbl>
              <a:tblPr firstRow="1" bandRow="1">
                <a:tableStyleId>{5C22544A-7EE6-4342-B048-85BDC9FD1C3A}</a:tableStyleId>
              </a:tblPr>
              <a:tblGrid>
                <a:gridCol w="2149285">
                  <a:extLst>
                    <a:ext uri="{9D8B030D-6E8A-4147-A177-3AD203B41FA5}">
                      <a16:colId xmlns:a16="http://schemas.microsoft.com/office/drawing/2014/main" val="20000"/>
                    </a:ext>
                  </a:extLst>
                </a:gridCol>
                <a:gridCol w="5418842">
                  <a:extLst>
                    <a:ext uri="{9D8B030D-6E8A-4147-A177-3AD203B41FA5}">
                      <a16:colId xmlns:a16="http://schemas.microsoft.com/office/drawing/2014/main" val="20001"/>
                    </a:ext>
                  </a:extLst>
                </a:gridCol>
              </a:tblGrid>
              <a:tr h="370840">
                <a:tc>
                  <a:txBody>
                    <a:bodyPr/>
                    <a:lstStyle/>
                    <a:p>
                      <a:r>
                        <a:rPr lang="en-US" dirty="0" smtClean="0">
                          <a:solidFill>
                            <a:srgbClr val="333333"/>
                          </a:solidFill>
                        </a:rPr>
                        <a:t>Method</a:t>
                      </a:r>
                      <a:endParaRPr lang="en-US" dirty="0">
                        <a:solidFill>
                          <a:srgbClr val="333333"/>
                        </a:solidFill>
                      </a:endParaRPr>
                    </a:p>
                  </a:txBody>
                  <a:tcPr marL="66675" marR="66675" marT="66675" marB="66675" anchor="ctr"/>
                </a:tc>
                <a:tc>
                  <a:txBody>
                    <a:bodyPr/>
                    <a:lstStyle/>
                    <a:p>
                      <a:r>
                        <a:rPr lang="en-US" dirty="0" smtClean="0">
                          <a:solidFill>
                            <a:srgbClr val="333333"/>
                          </a:solidFill>
                        </a:rPr>
                        <a:t> Description</a:t>
                      </a:r>
                      <a:endParaRPr lang="en-US" dirty="0">
                        <a:solidFill>
                          <a:srgbClr val="333333"/>
                        </a:solidFill>
                      </a:endParaRPr>
                    </a:p>
                  </a:txBody>
                  <a:tcPr marL="66675" marR="66675" marT="66675" marB="66675" anchor="ctr"/>
                </a:tc>
                <a:extLst>
                  <a:ext uri="{0D108BD9-81ED-4DB2-BD59-A6C34878D82A}">
                    <a16:rowId xmlns:a16="http://schemas.microsoft.com/office/drawing/2014/main" val="10000"/>
                  </a:ext>
                </a:extLst>
              </a:tr>
              <a:tr h="370840">
                <a:tc>
                  <a:txBody>
                    <a:bodyPr/>
                    <a:lstStyle/>
                    <a:p>
                      <a:r>
                        <a:rPr lang="en-US" dirty="0" err="1">
                          <a:solidFill>
                            <a:srgbClr val="333333"/>
                          </a:solidFill>
                        </a:rPr>
                        <a:t>toDateString</a:t>
                      </a:r>
                      <a:r>
                        <a:rPr lang="en-US" dirty="0">
                          <a:solidFill>
                            <a:srgbClr val="333333"/>
                          </a:solidFill>
                        </a:rPr>
                        <a:t>()</a:t>
                      </a:r>
                    </a:p>
                  </a:txBody>
                  <a:tcPr marL="66675" marR="66675" marT="66675" marB="66675" anchor="ctr"/>
                </a:tc>
                <a:tc>
                  <a:txBody>
                    <a:bodyPr/>
                    <a:lstStyle/>
                    <a:p>
                      <a:r>
                        <a:rPr lang="en-US" dirty="0">
                          <a:solidFill>
                            <a:srgbClr val="333333"/>
                          </a:solidFill>
                        </a:rPr>
                        <a:t>converts the date into a string</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toLocalDateString()</a:t>
                      </a:r>
                    </a:p>
                  </a:txBody>
                  <a:tcPr marL="66675" marR="66675" marT="66675" marB="66675" anchor="ctr"/>
                </a:tc>
                <a:tc>
                  <a:txBody>
                    <a:bodyPr/>
                    <a:lstStyle/>
                    <a:p>
                      <a:r>
                        <a:rPr lang="en-US" dirty="0">
                          <a:solidFill>
                            <a:srgbClr val="333333"/>
                          </a:solidFill>
                        </a:rPr>
                        <a:t>converts the date into a string as per local conventions</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toLocalTimeString()</a:t>
                      </a:r>
                    </a:p>
                  </a:txBody>
                  <a:tcPr marL="66675" marR="66675" marT="66675" marB="66675" anchor="ctr"/>
                </a:tc>
                <a:tc>
                  <a:txBody>
                    <a:bodyPr/>
                    <a:lstStyle/>
                    <a:p>
                      <a:r>
                        <a:rPr lang="en-US" dirty="0">
                          <a:solidFill>
                            <a:srgbClr val="333333"/>
                          </a:solidFill>
                        </a:rPr>
                        <a:t>converts the time into a string as per local convention</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toLocalString()</a:t>
                      </a:r>
                    </a:p>
                  </a:txBody>
                  <a:tcPr marL="66675" marR="66675" marT="66675" marB="66675" anchor="ctr"/>
                </a:tc>
                <a:tc>
                  <a:txBody>
                    <a:bodyPr/>
                    <a:lstStyle/>
                    <a:p>
                      <a:r>
                        <a:rPr lang="en-US" dirty="0">
                          <a:solidFill>
                            <a:srgbClr val="333333"/>
                          </a:solidFill>
                        </a:rPr>
                        <a:t>converts the Date object into a string as per local convention</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toString()</a:t>
                      </a:r>
                    </a:p>
                  </a:txBody>
                  <a:tcPr marL="66675" marR="66675" marT="66675" marB="66675" anchor="ctr"/>
                </a:tc>
                <a:tc>
                  <a:txBody>
                    <a:bodyPr/>
                    <a:lstStyle/>
                    <a:p>
                      <a:r>
                        <a:rPr lang="en-US" dirty="0">
                          <a:solidFill>
                            <a:srgbClr val="333333"/>
                          </a:solidFill>
                        </a:rPr>
                        <a:t>converts the Date object into a string</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toTimeString()</a:t>
                      </a:r>
                    </a:p>
                  </a:txBody>
                  <a:tcPr marL="66675" marR="66675" marT="66675" marB="66675" anchor="ctr"/>
                </a:tc>
                <a:tc>
                  <a:txBody>
                    <a:bodyPr/>
                    <a:lstStyle/>
                    <a:p>
                      <a:r>
                        <a:rPr lang="en-US" dirty="0">
                          <a:solidFill>
                            <a:srgbClr val="333333"/>
                          </a:solidFill>
                        </a:rPr>
                        <a:t>converts time into a string</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toUTCString()</a:t>
                      </a:r>
                    </a:p>
                  </a:txBody>
                  <a:tcPr marL="66675" marR="66675" marT="66675" marB="66675" anchor="ctr"/>
                </a:tc>
                <a:tc>
                  <a:txBody>
                    <a:bodyPr/>
                    <a:lstStyle/>
                    <a:p>
                      <a:r>
                        <a:rPr lang="en-US" dirty="0">
                          <a:solidFill>
                            <a:srgbClr val="333333"/>
                          </a:solidFill>
                        </a:rPr>
                        <a:t>converts the Date object into a string as per the universal time</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UTC()</a:t>
                      </a:r>
                    </a:p>
                  </a:txBody>
                  <a:tcPr marL="66675" marR="66675" marT="66675" marB="66675" anchor="ctr"/>
                </a:tc>
                <a:tc>
                  <a:txBody>
                    <a:bodyPr/>
                    <a:lstStyle/>
                    <a:p>
                      <a:r>
                        <a:rPr lang="en-US" dirty="0">
                          <a:solidFill>
                            <a:srgbClr val="333333"/>
                          </a:solidFill>
                        </a:rPr>
                        <a:t>holds the number of millisecond since the midnight of January 1, 1970, as per the universal time</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valueOf()</a:t>
                      </a:r>
                    </a:p>
                  </a:txBody>
                  <a:tcPr marL="66675" marR="66675" marT="66675" marB="66675" anchor="ctr"/>
                </a:tc>
                <a:tc>
                  <a:txBody>
                    <a:bodyPr/>
                    <a:lstStyle/>
                    <a:p>
                      <a:r>
                        <a:rPr lang="en-US" dirty="0">
                          <a:solidFill>
                            <a:srgbClr val="333333"/>
                          </a:solidFill>
                        </a:rPr>
                        <a:t>returns the primitive value of the Date object</a:t>
                      </a:r>
                    </a:p>
                  </a:txBody>
                  <a:tcPr marL="66675" marR="66675" marT="66675" marB="66675"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Syntax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a:bodyPr>
          <a:lstStyle/>
          <a:p>
            <a:r>
              <a:rPr lang="en-US" dirty="0" smtClean="0">
                <a:latin typeface="Times New Roman" pitchFamily="18" charset="0"/>
                <a:cs typeface="Times New Roman" pitchFamily="18" charset="0"/>
              </a:rPr>
              <a:t>You can place or include your JavaScript code anywhere in your HTML document, even you can also place your JavaScript code in an external file and include this file in any HTML document to use your JavaScript code present in that file. </a:t>
            </a:r>
          </a:p>
          <a:p>
            <a:r>
              <a:rPr lang="en-US" dirty="0" smtClean="0">
                <a:latin typeface="Times New Roman" pitchFamily="18" charset="0"/>
                <a:cs typeface="Times New Roman" pitchFamily="18" charset="0"/>
              </a:rPr>
              <a:t>Here are the place, where you can include your JavaScript code:</a:t>
            </a:r>
          </a:p>
          <a:p>
            <a:pPr lvl="1"/>
            <a:r>
              <a:rPr lang="en-US" dirty="0" smtClean="0">
                <a:latin typeface="Times New Roman" pitchFamily="18" charset="0"/>
                <a:cs typeface="Times New Roman" pitchFamily="18" charset="0"/>
              </a:rPr>
              <a:t>In the &lt;head&gt; .. &lt;/head&gt; section</a:t>
            </a:r>
          </a:p>
          <a:p>
            <a:pPr lvl="1"/>
            <a:r>
              <a:rPr lang="en-US" dirty="0" smtClean="0">
                <a:latin typeface="Times New Roman" pitchFamily="18" charset="0"/>
                <a:cs typeface="Times New Roman" pitchFamily="18" charset="0"/>
              </a:rPr>
              <a:t>in the &lt;body&gt; .. &lt;/body&gt; section</a:t>
            </a:r>
          </a:p>
          <a:p>
            <a:pPr lvl="1"/>
            <a:r>
              <a:rPr lang="en-US" dirty="0" smtClean="0">
                <a:latin typeface="Times New Roman" pitchFamily="18" charset="0"/>
                <a:cs typeface="Times New Roman" pitchFamily="18" charset="0"/>
              </a:rPr>
              <a:t>In the &lt;body&gt; .. &lt;/body&gt; and &lt;head&gt; .. &lt;/head&gt; sections</a:t>
            </a:r>
          </a:p>
          <a:p>
            <a:pPr lvl="1"/>
            <a:r>
              <a:rPr lang="en-US" dirty="0" smtClean="0">
                <a:latin typeface="Times New Roman" pitchFamily="18" charset="0"/>
                <a:cs typeface="Times New Roman" pitchFamily="18" charset="0"/>
              </a:rPr>
              <a:t>In an external file and then include this file in the &lt;head&gt; .. &lt;/head&gt; section</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0000" lnSpcReduction="20000"/>
          </a:bodyPr>
          <a:lstStyle/>
          <a:p>
            <a:pPr algn="just"/>
            <a:r>
              <a:rPr lang="en-US" sz="3400" b="1" dirty="0" smtClean="0"/>
              <a:t>JavaScript </a:t>
            </a:r>
            <a:r>
              <a:rPr lang="en-US" sz="3400" b="1" dirty="0" err="1" smtClean="0"/>
              <a:t>RegExp</a:t>
            </a:r>
            <a:endParaRPr lang="en-US" sz="3400" b="1" dirty="0" smtClean="0"/>
          </a:p>
          <a:p>
            <a:pPr algn="just"/>
            <a:r>
              <a:rPr lang="en-US" dirty="0" smtClean="0"/>
              <a:t>A regular expression is an object that describes a pattern of characters.</a:t>
            </a:r>
          </a:p>
          <a:p>
            <a:r>
              <a:rPr lang="en-US" dirty="0" smtClean="0"/>
              <a:t>The JavaScript </a:t>
            </a:r>
            <a:r>
              <a:rPr lang="en-US" b="1" dirty="0" err="1" smtClean="0"/>
              <a:t>RegExp</a:t>
            </a:r>
            <a:r>
              <a:rPr lang="en-US" dirty="0" smtClean="0"/>
              <a:t> class represents regular expressions, and both String and </a:t>
            </a:r>
            <a:r>
              <a:rPr lang="en-US" b="1" dirty="0" err="1" smtClean="0"/>
              <a:t>RegExp</a:t>
            </a:r>
            <a:r>
              <a:rPr lang="en-US" dirty="0" smtClean="0"/>
              <a:t> define methods that use regular expressions to perform powerful pattern-matching and search-and-replace functions on text.</a:t>
            </a:r>
          </a:p>
          <a:p>
            <a:r>
              <a:rPr lang="en-US" dirty="0" smtClean="0"/>
              <a:t>Syntax</a:t>
            </a:r>
          </a:p>
          <a:p>
            <a:r>
              <a:rPr lang="en-US" dirty="0" smtClean="0"/>
              <a:t>A regular expression could be defined with the </a:t>
            </a:r>
            <a:r>
              <a:rPr lang="en-US" b="1" dirty="0" err="1" smtClean="0"/>
              <a:t>RegExp</a:t>
            </a:r>
            <a:r>
              <a:rPr lang="en-US" b="1" dirty="0" smtClean="0"/>
              <a:t> ()</a:t>
            </a:r>
            <a:r>
              <a:rPr lang="en-US" dirty="0" smtClean="0"/>
              <a:t> constructor, as follows −</a:t>
            </a:r>
          </a:p>
          <a:p>
            <a:pPr>
              <a:buNone/>
            </a:pPr>
            <a:r>
              <a:rPr lang="en-US" dirty="0" smtClean="0"/>
              <a:t>	</a:t>
            </a:r>
            <a:r>
              <a:rPr lang="en-US" b="1" dirty="0" err="1" smtClean="0"/>
              <a:t>var</a:t>
            </a:r>
            <a:r>
              <a:rPr lang="en-US" b="1" dirty="0" smtClean="0"/>
              <a:t> pattern = new </a:t>
            </a:r>
            <a:r>
              <a:rPr lang="en-US" b="1" dirty="0" err="1" smtClean="0"/>
              <a:t>RegExp</a:t>
            </a:r>
            <a:r>
              <a:rPr lang="en-US" b="1" dirty="0" smtClean="0"/>
              <a:t>(pattern, attributes); </a:t>
            </a:r>
          </a:p>
          <a:p>
            <a:pPr>
              <a:buNone/>
            </a:pPr>
            <a:r>
              <a:rPr lang="en-US" b="1" dirty="0" smtClean="0"/>
              <a:t>                         or simply </a:t>
            </a:r>
          </a:p>
          <a:p>
            <a:pPr>
              <a:buNone/>
            </a:pPr>
            <a:r>
              <a:rPr lang="en-US" b="1" dirty="0" smtClean="0"/>
              <a:t>      </a:t>
            </a:r>
            <a:r>
              <a:rPr lang="en-US" b="1" dirty="0" err="1" smtClean="0"/>
              <a:t>var</a:t>
            </a:r>
            <a:r>
              <a:rPr lang="en-US" b="1" dirty="0" smtClean="0"/>
              <a:t> pattern = /pattern/attributes; </a:t>
            </a:r>
          </a:p>
          <a:p>
            <a:pPr>
              <a:buNone/>
            </a:pPr>
            <a:r>
              <a:rPr lang="en-US" dirty="0" smtClean="0"/>
              <a:t>Here is the description of the parameters −</a:t>
            </a:r>
          </a:p>
          <a:p>
            <a:r>
              <a:rPr lang="en-US" b="1" dirty="0" smtClean="0"/>
              <a:t>pattern</a:t>
            </a:r>
            <a:r>
              <a:rPr lang="en-US" dirty="0" smtClean="0"/>
              <a:t> − A string that specifies the pattern of the regular expression or another regular expression.</a:t>
            </a:r>
          </a:p>
          <a:p>
            <a:r>
              <a:rPr lang="en-US" b="1" dirty="0" smtClean="0"/>
              <a:t>attributes</a:t>
            </a:r>
            <a:r>
              <a:rPr lang="en-US" dirty="0" smtClean="0"/>
              <a:t> − An optional string containing any of the "g", "</a:t>
            </a:r>
            <a:r>
              <a:rPr lang="en-US" dirty="0" err="1" smtClean="0"/>
              <a:t>i</a:t>
            </a:r>
            <a:r>
              <a:rPr lang="en-US" dirty="0" smtClean="0"/>
              <a:t>", and "m" attributes that specify global, case-insensitive, and multi-line matches, respectively.</a:t>
            </a:r>
          </a:p>
        </p:txBody>
      </p:sp>
      <p:sp>
        <p:nvSpPr>
          <p:cNvPr id="4" name="Slide Number Placeholder 3"/>
          <p:cNvSpPr>
            <a:spLocks noGrp="1"/>
          </p:cNvSpPr>
          <p:nvPr>
            <p:ph type="sldNum" sz="quarter" idx="12"/>
          </p:nvPr>
        </p:nvSpPr>
        <p:spPr/>
        <p:txBody>
          <a:bodyPr/>
          <a:lstStyle/>
          <a:p>
            <a:fld id="{BD32AE9F-AD36-4582-BAA7-57BDC165E429}" type="slidenum">
              <a:rPr lang="en-US" smtClean="0"/>
              <a:pPr/>
              <a:t>120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10000"/>
          </a:bodyPr>
          <a:lstStyle/>
          <a:p>
            <a:pPr algn="just"/>
            <a:r>
              <a:rPr lang="en-US" dirty="0" smtClean="0"/>
              <a:t>Following are three types of flag/attributes of Java Script:</a:t>
            </a:r>
          </a:p>
          <a:p>
            <a:pPr fontAlgn="t"/>
            <a:r>
              <a:rPr lang="en-US" b="1" dirty="0" err="1" smtClean="0"/>
              <a:t>i</a:t>
            </a:r>
            <a:endParaRPr lang="en-US" dirty="0" smtClean="0"/>
          </a:p>
          <a:p>
            <a:pPr lvl="1" fontAlgn="t"/>
            <a:r>
              <a:rPr lang="en-US" dirty="0" smtClean="0"/>
              <a:t>Perform case-insensitive matching.</a:t>
            </a:r>
          </a:p>
          <a:p>
            <a:pPr fontAlgn="t"/>
            <a:r>
              <a:rPr lang="en-US" b="1" dirty="0" smtClean="0"/>
              <a:t>m</a:t>
            </a:r>
            <a:endParaRPr lang="en-US" dirty="0" smtClean="0"/>
          </a:p>
          <a:p>
            <a:pPr lvl="1" fontAlgn="t"/>
            <a:r>
              <a:rPr lang="en-US" dirty="0" smtClean="0"/>
              <a:t>Specifies that if the string has newline or carriage return characters, the ^ and $ operators will now match against a newline boundary, instead of a string boundary</a:t>
            </a:r>
          </a:p>
          <a:p>
            <a:pPr fontAlgn="t"/>
            <a:r>
              <a:rPr lang="en-US" b="1" dirty="0" smtClean="0"/>
              <a:t>g</a:t>
            </a:r>
            <a:endParaRPr lang="en-US" dirty="0" smtClean="0"/>
          </a:p>
          <a:p>
            <a:pPr lvl="1" fontAlgn="t"/>
            <a:r>
              <a:rPr lang="en-US" dirty="0" smtClean="0"/>
              <a:t>Performs a global </a:t>
            </a:r>
            <a:r>
              <a:rPr lang="en-US" dirty="0" err="1" smtClean="0"/>
              <a:t>matchthat</a:t>
            </a:r>
            <a:r>
              <a:rPr lang="en-US" dirty="0" smtClean="0"/>
              <a:t> is, find all matches rather than stopping after the first match.</a:t>
            </a:r>
          </a:p>
          <a:p>
            <a:r>
              <a:rPr lang="en-US" dirty="0" smtClean="0"/>
              <a:t>Brackets</a:t>
            </a:r>
          </a:p>
          <a:p>
            <a:r>
              <a:rPr lang="en-US" dirty="0" smtClean="0"/>
              <a:t>Brackets ([]) have a special meaning when used in the context of regular expressions. They are used to find a range of characters.</a:t>
            </a:r>
          </a:p>
          <a:p>
            <a:pPr lvl="1" fontAlgn="t"/>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BD32AE9F-AD36-4582-BAA7-57BDC165E429}" type="slidenum">
              <a:rPr lang="en-US" smtClean="0"/>
              <a:pPr/>
              <a:t>121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228600" y="838200"/>
          <a:ext cx="8686800" cy="463296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370840">
                <a:tc>
                  <a:txBody>
                    <a:bodyPr/>
                    <a:lstStyle/>
                    <a:p>
                      <a:pPr algn="ctr" fontAlgn="t"/>
                      <a:r>
                        <a:rPr lang="en-US" dirty="0"/>
                        <a:t>Expression &amp; Description</a:t>
                      </a:r>
                    </a:p>
                  </a:txBody>
                  <a:tcPr marL="76200" marR="76200" marT="76200" marB="76200"/>
                </a:tc>
                <a:extLst>
                  <a:ext uri="{0D108BD9-81ED-4DB2-BD59-A6C34878D82A}">
                    <a16:rowId xmlns:a16="http://schemas.microsoft.com/office/drawing/2014/main" val="10000"/>
                  </a:ext>
                </a:extLst>
              </a:tr>
              <a:tr h="370840">
                <a:tc>
                  <a:txBody>
                    <a:bodyPr/>
                    <a:lstStyle/>
                    <a:p>
                      <a:pPr algn="just" fontAlgn="t"/>
                      <a:r>
                        <a:rPr lang="en-US" b="1">
                          <a:solidFill>
                            <a:srgbClr val="000000"/>
                          </a:solidFill>
                        </a:rPr>
                        <a:t>[...]</a:t>
                      </a:r>
                      <a:endParaRPr lang="en-US">
                        <a:solidFill>
                          <a:srgbClr val="000000"/>
                        </a:solidFill>
                      </a:endParaRPr>
                    </a:p>
                    <a:p>
                      <a:pPr algn="just" fontAlgn="t"/>
                      <a:r>
                        <a:rPr lang="en-US">
                          <a:solidFill>
                            <a:srgbClr val="000000"/>
                          </a:solidFill>
                        </a:rPr>
                        <a:t>Any one character between the brackets.</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b="1" dirty="0">
                          <a:solidFill>
                            <a:srgbClr val="000000"/>
                          </a:solidFill>
                        </a:rPr>
                        <a:t>[^...]</a:t>
                      </a:r>
                      <a:endParaRPr lang="en-US" dirty="0">
                        <a:solidFill>
                          <a:srgbClr val="000000"/>
                        </a:solidFill>
                      </a:endParaRPr>
                    </a:p>
                    <a:p>
                      <a:pPr algn="just" fontAlgn="t"/>
                      <a:r>
                        <a:rPr lang="en-US" dirty="0">
                          <a:solidFill>
                            <a:srgbClr val="000000"/>
                          </a:solidFill>
                        </a:rPr>
                        <a:t>Any one character not between the brackets.</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b="1">
                          <a:solidFill>
                            <a:srgbClr val="000000"/>
                          </a:solidFill>
                        </a:rPr>
                        <a:t>[0-9]</a:t>
                      </a:r>
                      <a:endParaRPr lang="en-US">
                        <a:solidFill>
                          <a:srgbClr val="000000"/>
                        </a:solidFill>
                      </a:endParaRPr>
                    </a:p>
                    <a:p>
                      <a:pPr algn="just" fontAlgn="t"/>
                      <a:r>
                        <a:rPr lang="en-US">
                          <a:solidFill>
                            <a:srgbClr val="000000"/>
                          </a:solidFill>
                        </a:rPr>
                        <a:t>It matches any decimal digit from 0 through 9.</a:t>
                      </a:r>
                    </a:p>
                  </a:txBody>
                  <a:tcPr marL="76200" marR="76200" marT="76200" marB="76200"/>
                </a:tc>
                <a:extLst>
                  <a:ext uri="{0D108BD9-81ED-4DB2-BD59-A6C34878D82A}">
                    <a16:rowId xmlns:a16="http://schemas.microsoft.com/office/drawing/2014/main" val="10003"/>
                  </a:ext>
                </a:extLst>
              </a:tr>
              <a:tr h="370840">
                <a:tc>
                  <a:txBody>
                    <a:bodyPr/>
                    <a:lstStyle/>
                    <a:p>
                      <a:pPr algn="just" fontAlgn="t"/>
                      <a:r>
                        <a:rPr lang="en-US" b="1" dirty="0">
                          <a:solidFill>
                            <a:srgbClr val="000000"/>
                          </a:solidFill>
                        </a:rPr>
                        <a:t>[a-z]</a:t>
                      </a:r>
                      <a:endParaRPr lang="en-US" dirty="0">
                        <a:solidFill>
                          <a:srgbClr val="000000"/>
                        </a:solidFill>
                      </a:endParaRPr>
                    </a:p>
                    <a:p>
                      <a:pPr algn="just" fontAlgn="t"/>
                      <a:r>
                        <a:rPr lang="en-US" dirty="0">
                          <a:solidFill>
                            <a:srgbClr val="000000"/>
                          </a:solidFill>
                        </a:rPr>
                        <a:t>It matches any character from lowercase </a:t>
                      </a:r>
                      <a:r>
                        <a:rPr lang="en-US" b="1" dirty="0">
                          <a:solidFill>
                            <a:srgbClr val="000000"/>
                          </a:solidFill>
                        </a:rPr>
                        <a:t>a </a:t>
                      </a:r>
                      <a:r>
                        <a:rPr lang="en-US" dirty="0">
                          <a:solidFill>
                            <a:srgbClr val="000000"/>
                          </a:solidFill>
                        </a:rPr>
                        <a:t>through lowercase </a:t>
                      </a:r>
                      <a:r>
                        <a:rPr lang="en-US" b="1" dirty="0">
                          <a:solidFill>
                            <a:srgbClr val="000000"/>
                          </a:solidFill>
                        </a:rPr>
                        <a:t>z</a:t>
                      </a:r>
                      <a:r>
                        <a:rPr lang="en-US" dirty="0">
                          <a:solidFill>
                            <a:srgbClr val="000000"/>
                          </a:solidFill>
                        </a:rPr>
                        <a:t>.</a:t>
                      </a:r>
                    </a:p>
                  </a:txBody>
                  <a:tcPr marL="76200" marR="76200" marT="76200" marB="76200"/>
                </a:tc>
                <a:extLst>
                  <a:ext uri="{0D108BD9-81ED-4DB2-BD59-A6C34878D82A}">
                    <a16:rowId xmlns:a16="http://schemas.microsoft.com/office/drawing/2014/main" val="10004"/>
                  </a:ext>
                </a:extLst>
              </a:tr>
              <a:tr h="370840">
                <a:tc>
                  <a:txBody>
                    <a:bodyPr/>
                    <a:lstStyle/>
                    <a:p>
                      <a:pPr algn="just" fontAlgn="t"/>
                      <a:r>
                        <a:rPr lang="en-US" b="1">
                          <a:solidFill>
                            <a:srgbClr val="000000"/>
                          </a:solidFill>
                        </a:rPr>
                        <a:t>[A-Z]</a:t>
                      </a:r>
                      <a:endParaRPr lang="en-US">
                        <a:solidFill>
                          <a:srgbClr val="000000"/>
                        </a:solidFill>
                      </a:endParaRPr>
                    </a:p>
                    <a:p>
                      <a:pPr algn="just" fontAlgn="t"/>
                      <a:r>
                        <a:rPr lang="en-US">
                          <a:solidFill>
                            <a:srgbClr val="000000"/>
                          </a:solidFill>
                        </a:rPr>
                        <a:t>It matches any character from uppercase </a:t>
                      </a:r>
                      <a:r>
                        <a:rPr lang="en-US" b="1">
                          <a:solidFill>
                            <a:srgbClr val="000000"/>
                          </a:solidFill>
                        </a:rPr>
                        <a:t>A</a:t>
                      </a:r>
                      <a:r>
                        <a:rPr lang="en-US">
                          <a:solidFill>
                            <a:srgbClr val="000000"/>
                          </a:solidFill>
                        </a:rPr>
                        <a:t> through uppercase </a:t>
                      </a:r>
                      <a:r>
                        <a:rPr lang="en-US" b="1">
                          <a:solidFill>
                            <a:srgbClr val="000000"/>
                          </a:solidFill>
                        </a:rPr>
                        <a:t>Z</a:t>
                      </a:r>
                      <a:r>
                        <a:rPr lang="en-US">
                          <a:solidFill>
                            <a:srgbClr val="000000"/>
                          </a:solidFill>
                        </a:rPr>
                        <a:t>.</a:t>
                      </a:r>
                    </a:p>
                  </a:txBody>
                  <a:tcPr marL="76200" marR="76200" marT="76200" marB="76200"/>
                </a:tc>
                <a:extLst>
                  <a:ext uri="{0D108BD9-81ED-4DB2-BD59-A6C34878D82A}">
                    <a16:rowId xmlns:a16="http://schemas.microsoft.com/office/drawing/2014/main" val="10005"/>
                  </a:ext>
                </a:extLst>
              </a:tr>
              <a:tr h="370840">
                <a:tc>
                  <a:txBody>
                    <a:bodyPr/>
                    <a:lstStyle/>
                    <a:p>
                      <a:pPr algn="just" fontAlgn="t"/>
                      <a:r>
                        <a:rPr lang="en-US" b="1" dirty="0">
                          <a:solidFill>
                            <a:srgbClr val="000000"/>
                          </a:solidFill>
                        </a:rPr>
                        <a:t>[a-Z]</a:t>
                      </a:r>
                      <a:endParaRPr lang="en-US" dirty="0">
                        <a:solidFill>
                          <a:srgbClr val="000000"/>
                        </a:solidFill>
                      </a:endParaRPr>
                    </a:p>
                    <a:p>
                      <a:pPr algn="just" fontAlgn="t"/>
                      <a:r>
                        <a:rPr lang="en-US" dirty="0">
                          <a:solidFill>
                            <a:srgbClr val="000000"/>
                          </a:solidFill>
                        </a:rPr>
                        <a:t>It matches any character from lowercase </a:t>
                      </a:r>
                      <a:r>
                        <a:rPr lang="en-US" b="1" dirty="0">
                          <a:solidFill>
                            <a:srgbClr val="000000"/>
                          </a:solidFill>
                        </a:rPr>
                        <a:t>a</a:t>
                      </a:r>
                      <a:r>
                        <a:rPr lang="en-US" dirty="0">
                          <a:solidFill>
                            <a:srgbClr val="000000"/>
                          </a:solidFill>
                        </a:rPr>
                        <a:t> through uppercase </a:t>
                      </a:r>
                      <a:r>
                        <a:rPr lang="en-US" b="1" dirty="0">
                          <a:solidFill>
                            <a:srgbClr val="000000"/>
                          </a:solidFill>
                        </a:rPr>
                        <a:t>Z</a:t>
                      </a:r>
                      <a:r>
                        <a:rPr lang="en-US" dirty="0">
                          <a:solidFill>
                            <a:srgbClr val="000000"/>
                          </a:solidFill>
                        </a:rPr>
                        <a:t>.</a:t>
                      </a:r>
                    </a:p>
                  </a:txBody>
                  <a:tcPr marL="76200" marR="76200" marT="76200" marB="76200"/>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BD32AE9F-AD36-4582-BAA7-57BDC165E429}" type="slidenum">
              <a:rPr lang="en-US" smtClean="0"/>
              <a:pPr/>
              <a:t>122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152400" y="5486400"/>
            <a:ext cx="8991600" cy="1200329"/>
          </a:xfrm>
          <a:prstGeom prst="rect">
            <a:avLst/>
          </a:prstGeom>
        </p:spPr>
        <p:txBody>
          <a:bodyPr wrap="square">
            <a:spAutoFit/>
          </a:bodyPr>
          <a:lstStyle/>
          <a:p>
            <a:pPr>
              <a:buFont typeface="Arial" pitchFamily="34" charset="0"/>
              <a:buChar char="•"/>
            </a:pPr>
            <a:r>
              <a:rPr lang="en-US" sz="2400" dirty="0" smtClean="0"/>
              <a:t>The ranges shown above are general; you could also use the range [0-3] to match any decimal digit ranging from 0 through 3, or the range [b-v] to match any lowercase character ranging from </a:t>
            </a:r>
            <a:r>
              <a:rPr lang="en-US" sz="2400" b="1" dirty="0" smtClean="0"/>
              <a:t>b</a:t>
            </a:r>
            <a:r>
              <a:rPr lang="en-US" sz="2400" dirty="0" smtClean="0"/>
              <a:t> through </a:t>
            </a:r>
            <a:r>
              <a:rPr lang="en-US" sz="2400" b="1" dirty="0" smtClean="0"/>
              <a:t>v</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t>Quantifiers</a:t>
            </a:r>
          </a:p>
          <a:p>
            <a:r>
              <a:rPr lang="en-US" sz="2400" dirty="0" smtClean="0"/>
              <a:t>The frequency or position of bracketed character sequences and single characters can be denoted by a special character. </a:t>
            </a:r>
          </a:p>
          <a:p>
            <a:r>
              <a:rPr lang="en-US" sz="2400" dirty="0" smtClean="0"/>
              <a:t>Each special character has a specific connotation. The +, *, ?, and $ flags all follow a character sequence.</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123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t>JavaScript </a:t>
            </a:r>
            <a:r>
              <a:rPr lang="en-US" sz="2400" b="1" dirty="0" err="1" smtClean="0"/>
              <a:t>RegExp</a:t>
            </a:r>
            <a:r>
              <a:rPr lang="en-US" sz="2400" b="1" dirty="0" smtClean="0"/>
              <a:t> Object Quantifiers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124</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609600" y="1447800"/>
          <a:ext cx="7391400" cy="4541520"/>
        </p:xfrm>
        <a:graphic>
          <a:graphicData uri="http://schemas.openxmlformats.org/drawingml/2006/table">
            <a:tbl>
              <a:tblPr firstRow="1" bandRow="1">
                <a:tableStyleId>{5C22544A-7EE6-4342-B048-85BDC9FD1C3A}</a:tableStyleId>
              </a:tblPr>
              <a:tblGrid>
                <a:gridCol w="1323834">
                  <a:extLst>
                    <a:ext uri="{9D8B030D-6E8A-4147-A177-3AD203B41FA5}">
                      <a16:colId xmlns:a16="http://schemas.microsoft.com/office/drawing/2014/main" val="20000"/>
                    </a:ext>
                  </a:extLst>
                </a:gridCol>
                <a:gridCol w="6067566">
                  <a:extLst>
                    <a:ext uri="{9D8B030D-6E8A-4147-A177-3AD203B41FA5}">
                      <a16:colId xmlns:a16="http://schemas.microsoft.com/office/drawing/2014/main" val="20001"/>
                    </a:ext>
                  </a:extLst>
                </a:gridCol>
              </a:tblGrid>
              <a:tr h="370840">
                <a:tc>
                  <a:txBody>
                    <a:bodyPr/>
                    <a:lstStyle/>
                    <a:p>
                      <a:pPr algn="l"/>
                      <a:r>
                        <a:rPr lang="en-US" sz="1800" dirty="0">
                          <a:solidFill>
                            <a:srgbClr val="FFFFFF"/>
                          </a:solidFill>
                          <a:latin typeface="Times New Roman" pitchFamily="18" charset="0"/>
                          <a:cs typeface="Times New Roman" pitchFamily="18" charset="0"/>
                        </a:rPr>
                        <a:t>Quantifier</a:t>
                      </a:r>
                    </a:p>
                  </a:txBody>
                  <a:tcPr marL="95250" marR="95250" marT="95250" marB="95250" anchor="ctr"/>
                </a:tc>
                <a:tc>
                  <a:txBody>
                    <a:bodyPr/>
                    <a:lstStyle/>
                    <a:p>
                      <a:pPr algn="l"/>
                      <a:r>
                        <a:rPr lang="en-US" sz="1800">
                          <a:solidFill>
                            <a:srgbClr val="FFFFFF"/>
                          </a:solidFill>
                          <a:latin typeface="Times New Roman" pitchFamily="18" charset="0"/>
                          <a:cs typeface="Times New Roman" pitchFamily="18" charset="0"/>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sz="1800" dirty="0">
                          <a:solidFill>
                            <a:srgbClr val="333333"/>
                          </a:solidFill>
                          <a:latin typeface="Times New Roman" pitchFamily="18" charset="0"/>
                          <a:cs typeface="Times New Roman" pitchFamily="18" charset="0"/>
                        </a:rPr>
                        <a:t>n+</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contains at least one n</a:t>
                      </a:r>
                    </a:p>
                  </a:txBody>
                  <a:tcPr marL="66675" marR="66675" marT="66675" marB="66675" anchor="ctr"/>
                </a:tc>
                <a:extLst>
                  <a:ext uri="{0D108BD9-81ED-4DB2-BD59-A6C34878D82A}">
                    <a16:rowId xmlns:a16="http://schemas.microsoft.com/office/drawing/2014/main" val="10001"/>
                  </a:ext>
                </a:extLst>
              </a:tr>
              <a:tr h="370840">
                <a:tc>
                  <a:txBody>
                    <a:bodyPr/>
                    <a:lstStyle/>
                    <a:p>
                      <a:r>
                        <a:rPr lang="en-US" sz="1800">
                          <a:solidFill>
                            <a:srgbClr val="333333"/>
                          </a:solidFill>
                          <a:latin typeface="Times New Roman" pitchFamily="18" charset="0"/>
                          <a:cs typeface="Times New Roman" pitchFamily="18" charset="0"/>
                        </a:rPr>
                        <a:t>n*</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contains zero or more occurrences of n</a:t>
                      </a:r>
                    </a:p>
                  </a:txBody>
                  <a:tcPr marL="66675" marR="66675" marT="66675" marB="66675" anchor="ctr"/>
                </a:tc>
                <a:extLst>
                  <a:ext uri="{0D108BD9-81ED-4DB2-BD59-A6C34878D82A}">
                    <a16:rowId xmlns:a16="http://schemas.microsoft.com/office/drawing/2014/main" val="10002"/>
                  </a:ext>
                </a:extLst>
              </a:tr>
              <a:tr h="370840">
                <a:tc>
                  <a:txBody>
                    <a:bodyPr/>
                    <a:lstStyle/>
                    <a:p>
                      <a:r>
                        <a:rPr lang="en-US" sz="1800">
                          <a:solidFill>
                            <a:srgbClr val="333333"/>
                          </a:solidFill>
                          <a:latin typeface="Times New Roman" pitchFamily="18" charset="0"/>
                          <a:cs typeface="Times New Roman" pitchFamily="18" charset="0"/>
                        </a:rPr>
                        <a:t>n?</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contains zero or one occurrence of n</a:t>
                      </a:r>
                    </a:p>
                  </a:txBody>
                  <a:tcPr marL="66675" marR="66675" marT="66675" marB="66675" anchor="ctr"/>
                </a:tc>
                <a:extLst>
                  <a:ext uri="{0D108BD9-81ED-4DB2-BD59-A6C34878D82A}">
                    <a16:rowId xmlns:a16="http://schemas.microsoft.com/office/drawing/2014/main" val="10003"/>
                  </a:ext>
                </a:extLst>
              </a:tr>
              <a:tr h="370840">
                <a:tc>
                  <a:txBody>
                    <a:bodyPr/>
                    <a:lstStyle/>
                    <a:p>
                      <a:r>
                        <a:rPr lang="en-US" sz="1800">
                          <a:solidFill>
                            <a:srgbClr val="333333"/>
                          </a:solidFill>
                          <a:latin typeface="Times New Roman" pitchFamily="18" charset="0"/>
                          <a:cs typeface="Times New Roman" pitchFamily="18" charset="0"/>
                        </a:rPr>
                        <a:t>n{a}</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contains n, a number of times</a:t>
                      </a:r>
                    </a:p>
                  </a:txBody>
                  <a:tcPr marL="66675" marR="66675" marT="66675" marB="66675" anchor="ctr"/>
                </a:tc>
                <a:extLst>
                  <a:ext uri="{0D108BD9-81ED-4DB2-BD59-A6C34878D82A}">
                    <a16:rowId xmlns:a16="http://schemas.microsoft.com/office/drawing/2014/main" val="10004"/>
                  </a:ext>
                </a:extLst>
              </a:tr>
              <a:tr h="370840">
                <a:tc>
                  <a:txBody>
                    <a:bodyPr/>
                    <a:lstStyle/>
                    <a:p>
                      <a:r>
                        <a:rPr lang="en-US" sz="1800">
                          <a:solidFill>
                            <a:srgbClr val="333333"/>
                          </a:solidFill>
                          <a:latin typeface="Times New Roman" pitchFamily="18" charset="0"/>
                          <a:cs typeface="Times New Roman" pitchFamily="18" charset="0"/>
                        </a:rPr>
                        <a:t>n{a, b}</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contains n, a to b number of times</a:t>
                      </a:r>
                    </a:p>
                  </a:txBody>
                  <a:tcPr marL="66675" marR="66675" marT="66675" marB="66675" anchor="ctr"/>
                </a:tc>
                <a:extLst>
                  <a:ext uri="{0D108BD9-81ED-4DB2-BD59-A6C34878D82A}">
                    <a16:rowId xmlns:a16="http://schemas.microsoft.com/office/drawing/2014/main" val="10005"/>
                  </a:ext>
                </a:extLst>
              </a:tr>
              <a:tr h="370840">
                <a:tc>
                  <a:txBody>
                    <a:bodyPr/>
                    <a:lstStyle/>
                    <a:p>
                      <a:r>
                        <a:rPr lang="en-US" sz="1800">
                          <a:solidFill>
                            <a:srgbClr val="333333"/>
                          </a:solidFill>
                          <a:latin typeface="Times New Roman" pitchFamily="18" charset="0"/>
                          <a:cs typeface="Times New Roman" pitchFamily="18" charset="0"/>
                        </a:rPr>
                        <a:t>n{a,}</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contains n, a or more number of times</a:t>
                      </a:r>
                    </a:p>
                  </a:txBody>
                  <a:tcPr marL="66675" marR="66675" marT="66675" marB="66675" anchor="ctr"/>
                </a:tc>
                <a:extLst>
                  <a:ext uri="{0D108BD9-81ED-4DB2-BD59-A6C34878D82A}">
                    <a16:rowId xmlns:a16="http://schemas.microsoft.com/office/drawing/2014/main" val="10006"/>
                  </a:ext>
                </a:extLst>
              </a:tr>
              <a:tr h="370840">
                <a:tc>
                  <a:txBody>
                    <a:bodyPr/>
                    <a:lstStyle/>
                    <a:p>
                      <a:r>
                        <a:rPr lang="en-US" sz="1800">
                          <a:solidFill>
                            <a:srgbClr val="333333"/>
                          </a:solidFill>
                          <a:latin typeface="Times New Roman" pitchFamily="18" charset="0"/>
                          <a:cs typeface="Times New Roman" pitchFamily="18" charset="0"/>
                        </a:rPr>
                        <a:t>n$</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ends with n</a:t>
                      </a:r>
                    </a:p>
                  </a:txBody>
                  <a:tcPr marL="66675" marR="66675" marT="66675" marB="66675" anchor="ctr"/>
                </a:tc>
                <a:extLst>
                  <a:ext uri="{0D108BD9-81ED-4DB2-BD59-A6C34878D82A}">
                    <a16:rowId xmlns:a16="http://schemas.microsoft.com/office/drawing/2014/main" val="10007"/>
                  </a:ext>
                </a:extLst>
              </a:tr>
              <a:tr h="370840">
                <a:tc>
                  <a:txBody>
                    <a:bodyPr/>
                    <a:lstStyle/>
                    <a:p>
                      <a:r>
                        <a:rPr lang="en-US" sz="1800">
                          <a:solidFill>
                            <a:srgbClr val="333333"/>
                          </a:solidFill>
                          <a:latin typeface="Times New Roman" pitchFamily="18" charset="0"/>
                          <a:cs typeface="Times New Roman" pitchFamily="18" charset="0"/>
                        </a:rPr>
                        <a:t>^n</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begins with n</a:t>
                      </a:r>
                    </a:p>
                  </a:txBody>
                  <a:tcPr marL="66675" marR="66675" marT="66675" marB="66675" anchor="ctr"/>
                </a:tc>
                <a:extLst>
                  <a:ext uri="{0D108BD9-81ED-4DB2-BD59-A6C34878D82A}">
                    <a16:rowId xmlns:a16="http://schemas.microsoft.com/office/drawing/2014/main" val="10008"/>
                  </a:ext>
                </a:extLst>
              </a:tr>
              <a:tr h="370840">
                <a:tc>
                  <a:txBody>
                    <a:bodyPr/>
                    <a:lstStyle/>
                    <a:p>
                      <a:r>
                        <a:rPr lang="en-US" sz="1800">
                          <a:solidFill>
                            <a:srgbClr val="333333"/>
                          </a:solidFill>
                          <a:latin typeface="Times New Roman" pitchFamily="18" charset="0"/>
                          <a:cs typeface="Times New Roman" pitchFamily="18" charset="0"/>
                        </a:rPr>
                        <a:t>?=n</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is followed by a specific string n</a:t>
                      </a:r>
                    </a:p>
                  </a:txBody>
                  <a:tcPr marL="66675" marR="66675" marT="66675" marB="66675" anchor="ctr"/>
                </a:tc>
                <a:extLst>
                  <a:ext uri="{0D108BD9-81ED-4DB2-BD59-A6C34878D82A}">
                    <a16:rowId xmlns:a16="http://schemas.microsoft.com/office/drawing/2014/main" val="10009"/>
                  </a:ext>
                </a:extLst>
              </a:tr>
              <a:tr h="370840">
                <a:tc>
                  <a:txBody>
                    <a:bodyPr/>
                    <a:lstStyle/>
                    <a:p>
                      <a:r>
                        <a:rPr lang="en-US" sz="1800">
                          <a:solidFill>
                            <a:srgbClr val="333333"/>
                          </a:solidFill>
                          <a:latin typeface="Times New Roman" pitchFamily="18" charset="0"/>
                          <a:cs typeface="Times New Roman" pitchFamily="18" charset="0"/>
                        </a:rPr>
                        <a:t>?!n</a:t>
                      </a:r>
                    </a:p>
                  </a:txBody>
                  <a:tcPr marL="66675" marR="66675" marT="66675" marB="66675" anchor="ctr"/>
                </a:tc>
                <a:tc>
                  <a:txBody>
                    <a:bodyPr/>
                    <a:lstStyle/>
                    <a:p>
                      <a:r>
                        <a:rPr lang="en-US" sz="1800" dirty="0">
                          <a:solidFill>
                            <a:srgbClr val="333333"/>
                          </a:solidFill>
                          <a:latin typeface="Times New Roman" pitchFamily="18" charset="0"/>
                          <a:cs typeface="Times New Roman" pitchFamily="18" charset="0"/>
                        </a:rPr>
                        <a:t>specifies a string that is not followed by a specific string n</a:t>
                      </a:r>
                    </a:p>
                  </a:txBody>
                  <a:tcPr marL="66675" marR="66675" marT="66675" marB="66675"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t>JavaScript </a:t>
            </a:r>
            <a:r>
              <a:rPr lang="en-US" b="1" dirty="0" err="1" smtClean="0"/>
              <a:t>RegExp</a:t>
            </a:r>
            <a:r>
              <a:rPr lang="en-US" b="1" dirty="0" smtClean="0"/>
              <a:t> Object Properties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125</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762000" y="1905000"/>
          <a:ext cx="7162800" cy="2503170"/>
        </p:xfrm>
        <a:graphic>
          <a:graphicData uri="http://schemas.openxmlformats.org/drawingml/2006/table">
            <a:tbl>
              <a:tblPr firstRow="1" bandRow="1">
                <a:tableStyleId>{5C22544A-7EE6-4342-B048-85BDC9FD1C3A}</a:tableStyleId>
              </a:tblPr>
              <a:tblGrid>
                <a:gridCol w="2039119">
                  <a:extLst>
                    <a:ext uri="{9D8B030D-6E8A-4147-A177-3AD203B41FA5}">
                      <a16:colId xmlns:a16="http://schemas.microsoft.com/office/drawing/2014/main" val="20000"/>
                    </a:ext>
                  </a:extLst>
                </a:gridCol>
                <a:gridCol w="5123681">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Property</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global</a:t>
                      </a:r>
                    </a:p>
                  </a:txBody>
                  <a:tcPr marL="66675" marR="66675" marT="66675" marB="66675" anchor="ctr"/>
                </a:tc>
                <a:tc>
                  <a:txBody>
                    <a:bodyPr/>
                    <a:lstStyle/>
                    <a:p>
                      <a:r>
                        <a:rPr lang="en-US">
                          <a:solidFill>
                            <a:srgbClr val="333333"/>
                          </a:solidFill>
                        </a:rPr>
                        <a:t>refers that the g modifier is set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ignoreCase</a:t>
                      </a:r>
                    </a:p>
                  </a:txBody>
                  <a:tcPr marL="66675" marR="66675" marT="66675" marB="66675" anchor="ctr"/>
                </a:tc>
                <a:tc>
                  <a:txBody>
                    <a:bodyPr/>
                    <a:lstStyle/>
                    <a:p>
                      <a:r>
                        <a:rPr lang="en-US">
                          <a:solidFill>
                            <a:srgbClr val="333333"/>
                          </a:solidFill>
                        </a:rPr>
                        <a:t>refers that the i modifier is set</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lastIndex</a:t>
                      </a:r>
                    </a:p>
                  </a:txBody>
                  <a:tcPr marL="66675" marR="66675" marT="66675" marB="66675" anchor="ctr"/>
                </a:tc>
                <a:tc>
                  <a:txBody>
                    <a:bodyPr/>
                    <a:lstStyle/>
                    <a:p>
                      <a:r>
                        <a:rPr lang="en-US">
                          <a:solidFill>
                            <a:srgbClr val="333333"/>
                          </a:solidFill>
                        </a:rPr>
                        <a:t>refers the index to start the next match</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multiline</a:t>
                      </a:r>
                    </a:p>
                  </a:txBody>
                  <a:tcPr marL="66675" marR="66675" marT="66675" marB="66675" anchor="ctr"/>
                </a:tc>
                <a:tc>
                  <a:txBody>
                    <a:bodyPr/>
                    <a:lstStyle/>
                    <a:p>
                      <a:r>
                        <a:rPr lang="en-US">
                          <a:solidFill>
                            <a:srgbClr val="333333"/>
                          </a:solidFill>
                        </a:rPr>
                        <a:t>refers that the m modifier is set</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source</a:t>
                      </a:r>
                    </a:p>
                  </a:txBody>
                  <a:tcPr marL="66675" marR="66675" marT="66675" marB="66675" anchor="ctr"/>
                </a:tc>
                <a:tc>
                  <a:txBody>
                    <a:bodyPr/>
                    <a:lstStyle/>
                    <a:p>
                      <a:r>
                        <a:rPr lang="en-US" dirty="0">
                          <a:solidFill>
                            <a:srgbClr val="333333"/>
                          </a:solidFill>
                        </a:rPr>
                        <a:t>refers the text of the </a:t>
                      </a:r>
                      <a:r>
                        <a:rPr lang="en-US" dirty="0" err="1">
                          <a:solidFill>
                            <a:srgbClr val="333333"/>
                          </a:solidFill>
                        </a:rPr>
                        <a:t>RegExp</a:t>
                      </a:r>
                      <a:r>
                        <a:rPr lang="en-US" dirty="0">
                          <a:solidFill>
                            <a:srgbClr val="333333"/>
                          </a:solidFill>
                        </a:rPr>
                        <a:t> pattern</a:t>
                      </a:r>
                    </a:p>
                  </a:txBody>
                  <a:tcPr marL="66675" marR="66675" marT="66675" marB="66675"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t>JavaScript </a:t>
            </a:r>
            <a:r>
              <a:rPr lang="en-US" b="1" dirty="0" err="1" smtClean="0"/>
              <a:t>RegExp</a:t>
            </a:r>
            <a:r>
              <a:rPr lang="en-US" b="1" dirty="0" smtClean="0"/>
              <a:t>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126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524000"/>
          <a:ext cx="7848600" cy="1687830"/>
        </p:xfrm>
        <a:graphic>
          <a:graphicData uri="http://schemas.openxmlformats.org/drawingml/2006/table">
            <a:tbl>
              <a:tblPr firstRow="1" bandRow="1">
                <a:tableStyleId>{5C22544A-7EE6-4342-B048-85BDC9FD1C3A}</a:tableStyleId>
              </a:tblPr>
              <a:tblGrid>
                <a:gridCol w="1286577">
                  <a:extLst>
                    <a:ext uri="{9D8B030D-6E8A-4147-A177-3AD203B41FA5}">
                      <a16:colId xmlns:a16="http://schemas.microsoft.com/office/drawing/2014/main" val="20000"/>
                    </a:ext>
                  </a:extLst>
                </a:gridCol>
                <a:gridCol w="6562023">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Method</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compile()</a:t>
                      </a:r>
                    </a:p>
                  </a:txBody>
                  <a:tcPr marL="66675" marR="66675" marT="66675" marB="66675" anchor="ctr"/>
                </a:tc>
                <a:tc>
                  <a:txBody>
                    <a:bodyPr/>
                    <a:lstStyle/>
                    <a:p>
                      <a:r>
                        <a:rPr lang="en-US">
                          <a:solidFill>
                            <a:srgbClr val="333333"/>
                          </a:solidFill>
                        </a:rPr>
                        <a:t>compiles the RegExp object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exec()</a:t>
                      </a:r>
                    </a:p>
                  </a:txBody>
                  <a:tcPr marL="66675" marR="66675" marT="66675" marB="66675" anchor="ctr"/>
                </a:tc>
                <a:tc>
                  <a:txBody>
                    <a:bodyPr/>
                    <a:lstStyle/>
                    <a:p>
                      <a:r>
                        <a:rPr lang="en-US">
                          <a:solidFill>
                            <a:srgbClr val="333333"/>
                          </a:solidFill>
                        </a:rPr>
                        <a:t>tests for a match in a string and returns a result array</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test()</a:t>
                      </a:r>
                    </a:p>
                  </a:txBody>
                  <a:tcPr marL="66675" marR="66675" marT="66675" marB="66675" anchor="ctr"/>
                </a:tc>
                <a:tc>
                  <a:txBody>
                    <a:bodyPr/>
                    <a:lstStyle/>
                    <a:p>
                      <a:r>
                        <a:rPr lang="en-US" dirty="0">
                          <a:solidFill>
                            <a:srgbClr val="333333"/>
                          </a:solidFill>
                        </a:rPr>
                        <a:t>tests for a match in a string and returns true or false</a:t>
                      </a:r>
                    </a:p>
                  </a:txBody>
                  <a:tcPr marL="66675" marR="66675" marT="66675" marB="66675" anchor="ctr"/>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a:off x="609600" y="3919676"/>
            <a:ext cx="740427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inherit"/>
              </a:rPr>
              <a:t>^(?:(?:\+|0{0,2})91(\s*[\-]\s*)?|[0]?)?[789]\d{9}$</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Syntax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Examples</a:t>
            </a:r>
          </a:p>
          <a:p>
            <a:pPr lvl="1" algn="just"/>
            <a:r>
              <a:rPr lang="en-US" dirty="0" smtClean="0">
                <a:latin typeface="Times New Roman" pitchFamily="18" charset="0"/>
                <a:cs typeface="Times New Roman" pitchFamily="18" charset="0"/>
              </a:rPr>
              <a:t>JavaScript Code in Head</a:t>
            </a:r>
          </a:p>
          <a:p>
            <a:pPr lvl="1" algn="just"/>
            <a:r>
              <a:rPr lang="en-US" dirty="0" smtClean="0">
                <a:latin typeface="Times New Roman" pitchFamily="18" charset="0"/>
                <a:cs typeface="Times New Roman" pitchFamily="18" charset="0"/>
              </a:rPr>
              <a:t>JavaScript Code in Body</a:t>
            </a:r>
          </a:p>
          <a:p>
            <a:pPr lvl="1" algn="just"/>
            <a:r>
              <a:rPr lang="en-US" dirty="0" smtClean="0">
                <a:latin typeface="Times New Roman" pitchFamily="18" charset="0"/>
                <a:cs typeface="Times New Roman" pitchFamily="18" charset="0"/>
              </a:rPr>
              <a:t>JavaScript Code in Body and Head</a:t>
            </a:r>
          </a:p>
          <a:p>
            <a:pPr lvl="1" algn="just"/>
            <a:r>
              <a:rPr lang="en-US" dirty="0" smtClean="0">
                <a:latin typeface="Times New Roman" pitchFamily="18" charset="0"/>
                <a:cs typeface="Times New Roman" pitchFamily="18" charset="0"/>
              </a:rPr>
              <a:t>JavaScript Code in External File</a:t>
            </a:r>
          </a:p>
          <a:p>
            <a:pPr lvl="2" algn="just"/>
            <a:endParaRPr lang="en-US" dirty="0" smtClean="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Syntax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marL="342900" lvl="1" indent="-342900">
              <a:buFont typeface="Arial" pitchFamily="34" charset="0"/>
              <a:buChar char="•"/>
            </a:pPr>
            <a:r>
              <a:rPr lang="en-US" sz="2400" b="1" dirty="0" smtClean="0">
                <a:latin typeface="Times New Roman" pitchFamily="18" charset="0"/>
                <a:cs typeface="Times New Roman" pitchFamily="18" charset="0"/>
              </a:rPr>
              <a:t>JavaScript Code in External File  </a:t>
            </a:r>
            <a:r>
              <a:rPr lang="en-US" sz="2400" dirty="0" smtClean="0">
                <a:latin typeface="Times New Roman" pitchFamily="18" charset="0"/>
                <a:cs typeface="Times New Roman" pitchFamily="18" charset="0"/>
              </a:rPr>
              <a:t>is the most preferred and safe way to use your all JavaScript code from an external file. Because if you want to use same JavaScript code in multiple HTML file, then this is the most preferred way. </a:t>
            </a:r>
          </a:p>
          <a:p>
            <a:pPr marL="342900" lvl="1" indent="-342900">
              <a:buFont typeface="Arial" pitchFamily="34" charset="0"/>
              <a:buChar char="•"/>
            </a:pPr>
            <a:r>
              <a:rPr lang="en-US" sz="2400" dirty="0" smtClean="0">
                <a:latin typeface="Times New Roman" pitchFamily="18" charset="0"/>
                <a:cs typeface="Times New Roman" pitchFamily="18" charset="0"/>
              </a:rPr>
              <a:t>You can write all your JavaScript code in a simple text file having name like </a:t>
            </a:r>
            <a:r>
              <a:rPr lang="en-US" sz="2400" b="1" dirty="0" smtClean="0">
                <a:latin typeface="Times New Roman" pitchFamily="18" charset="0"/>
                <a:cs typeface="Times New Roman" pitchFamily="18" charset="0"/>
              </a:rPr>
              <a:t>myjavascript.js</a:t>
            </a:r>
            <a:r>
              <a:rPr lang="en-US" sz="2400" dirty="0" smtClean="0">
                <a:latin typeface="Times New Roman" pitchFamily="18" charset="0"/>
                <a:cs typeface="Times New Roman" pitchFamily="18" charset="0"/>
              </a:rPr>
              <a:t>. Use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extension after the filename.</a:t>
            </a:r>
          </a:p>
          <a:p>
            <a:r>
              <a:rPr lang="en-US" sz="2400" dirty="0" smtClean="0">
                <a:latin typeface="Times New Roman" pitchFamily="18" charset="0"/>
                <a:cs typeface="Times New Roman" pitchFamily="18" charset="0"/>
              </a:rPr>
              <a:t>Now you can include this file in any HTML document to use all the code present in that file. And later if you want to change the JavaScript code, you only have to make changes in a single file (say </a:t>
            </a:r>
            <a:r>
              <a:rPr lang="en-US" sz="2400" b="1" dirty="0" smtClean="0">
                <a:latin typeface="Times New Roman" pitchFamily="18" charset="0"/>
                <a:cs typeface="Times New Roman" pitchFamily="18" charset="0"/>
              </a:rPr>
              <a:t>myjavascript.js</a:t>
            </a:r>
            <a:r>
              <a:rPr lang="en-US" sz="2400" dirty="0" smtClean="0">
                <a:latin typeface="Times New Roman" pitchFamily="18" charset="0"/>
                <a:cs typeface="Times New Roman" pitchFamily="18" charset="0"/>
              </a:rPr>
              <a:t>), and all the HTML document automatically changes. </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dirty="0" smtClean="0">
                <a:latin typeface="Times New Roman" pitchFamily="18" charset="0"/>
                <a:cs typeface="Times New Roman" pitchFamily="18" charset="0"/>
              </a:rPr>
              <a:t>Programming Fundamentals of JS</a:t>
            </a:r>
          </a:p>
          <a:p>
            <a:pPr lvl="1" algn="just"/>
            <a:r>
              <a:rPr lang="en-US" dirty="0" smtClean="0">
                <a:latin typeface="Times New Roman" pitchFamily="18" charset="0"/>
                <a:cs typeface="Times New Roman" pitchFamily="18" charset="0"/>
              </a:rPr>
              <a:t>Lexical Structure</a:t>
            </a:r>
          </a:p>
          <a:p>
            <a:pPr lvl="1" algn="just"/>
            <a:r>
              <a:rPr lang="en-US" dirty="0" smtClean="0">
                <a:latin typeface="Times New Roman" pitchFamily="18" charset="0"/>
                <a:cs typeface="Times New Roman" pitchFamily="18" charset="0"/>
              </a:rPr>
              <a:t>Variables</a:t>
            </a:r>
          </a:p>
          <a:p>
            <a:pPr lvl="1" algn="just"/>
            <a:r>
              <a:rPr lang="en-US" dirty="0" smtClean="0">
                <a:latin typeface="Times New Roman" pitchFamily="18" charset="0"/>
                <a:cs typeface="Times New Roman" pitchFamily="18" charset="0"/>
              </a:rPr>
              <a:t>Operators</a:t>
            </a:r>
          </a:p>
          <a:p>
            <a:pPr lvl="1" algn="just"/>
            <a:r>
              <a:rPr lang="en-US" dirty="0" smtClean="0">
                <a:latin typeface="Times New Roman" pitchFamily="18" charset="0"/>
                <a:cs typeface="Times New Roman" pitchFamily="18" charset="0"/>
              </a:rPr>
              <a:t>Control Flow Statements</a:t>
            </a:r>
          </a:p>
          <a:p>
            <a:pPr lvl="1" algn="just"/>
            <a:r>
              <a:rPr lang="en-US" smtClean="0">
                <a:latin typeface="Times New Roman" pitchFamily="18" charset="0"/>
                <a:cs typeface="Times New Roman" pitchFamily="18" charset="0"/>
              </a:rPr>
              <a:t>Popup Boxes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marL="342900" lvl="1" indent="-342900" algn="just">
              <a:buFont typeface="Arial" pitchFamily="34" charset="0"/>
              <a:buChar char="•"/>
            </a:pPr>
            <a:r>
              <a:rPr lang="en-US" b="1" dirty="0" smtClean="0">
                <a:latin typeface="Times New Roman" pitchFamily="18" charset="0"/>
                <a:cs typeface="Times New Roman" pitchFamily="18" charset="0"/>
              </a:rPr>
              <a:t>Lexical Structure of JS</a:t>
            </a:r>
          </a:p>
          <a:p>
            <a:pPr marL="742950" lvl="2" indent="-342900" algn="just"/>
            <a:r>
              <a:rPr lang="en-US" b="1" dirty="0" smtClean="0">
                <a:latin typeface="Times New Roman" pitchFamily="18" charset="0"/>
                <a:cs typeface="Times New Roman" pitchFamily="18" charset="0"/>
              </a:rPr>
              <a:t>The lexical Structure of JS defines the rules for the following aspects:</a:t>
            </a:r>
          </a:p>
          <a:p>
            <a:pPr marL="1200150" lvl="3" indent="-342900" algn="just"/>
            <a:r>
              <a:rPr lang="en-US" b="1" dirty="0" smtClean="0">
                <a:latin typeface="Times New Roman" pitchFamily="18" charset="0"/>
                <a:cs typeface="Times New Roman" pitchFamily="18" charset="0"/>
              </a:rPr>
              <a:t>Character Set</a:t>
            </a:r>
          </a:p>
          <a:p>
            <a:pPr marL="1200150" lvl="3" indent="-342900" algn="just"/>
            <a:r>
              <a:rPr lang="en-US" b="1" dirty="0" smtClean="0">
                <a:latin typeface="Times New Roman" pitchFamily="18" charset="0"/>
                <a:cs typeface="Times New Roman" pitchFamily="18" charset="0"/>
              </a:rPr>
              <a:t>Case Sensitivity</a:t>
            </a:r>
          </a:p>
          <a:p>
            <a:pPr marL="1200150" lvl="3" indent="-342900" algn="just"/>
            <a:r>
              <a:rPr lang="en-US" b="1" dirty="0" smtClean="0">
                <a:latin typeface="Times New Roman" pitchFamily="18" charset="0"/>
                <a:cs typeface="Times New Roman" pitchFamily="18" charset="0"/>
              </a:rPr>
              <a:t>White spaces and Line breaking</a:t>
            </a:r>
          </a:p>
          <a:p>
            <a:pPr marL="1200150" lvl="3" indent="-342900" algn="just"/>
            <a:r>
              <a:rPr lang="en-US" b="1" dirty="0" smtClean="0">
                <a:latin typeface="Times New Roman" pitchFamily="18" charset="0"/>
                <a:cs typeface="Times New Roman" pitchFamily="18" charset="0"/>
              </a:rPr>
              <a:t>Optional Semicolons</a:t>
            </a:r>
          </a:p>
          <a:p>
            <a:pPr marL="1200150" lvl="3" indent="-342900" algn="just"/>
            <a:r>
              <a:rPr lang="en-US" b="1" dirty="0" smtClean="0">
                <a:latin typeface="Times New Roman" pitchFamily="18" charset="0"/>
                <a:cs typeface="Times New Roman" pitchFamily="18" charset="0"/>
              </a:rPr>
              <a:t>Comments</a:t>
            </a:r>
          </a:p>
          <a:p>
            <a:pPr marL="1200150" lvl="3" indent="-342900" algn="just"/>
            <a:r>
              <a:rPr lang="en-US" b="1" dirty="0" smtClean="0">
                <a:latin typeface="Times New Roman" pitchFamily="18" charset="0"/>
                <a:cs typeface="Times New Roman" pitchFamily="18" charset="0"/>
              </a:rPr>
              <a:t>Literals</a:t>
            </a:r>
          </a:p>
          <a:p>
            <a:pPr marL="1200150" lvl="3" indent="-342900" algn="just"/>
            <a:r>
              <a:rPr lang="en-US" b="1" dirty="0" smtClean="0">
                <a:latin typeface="Times New Roman" pitchFamily="18" charset="0"/>
                <a:cs typeface="Times New Roman" pitchFamily="18" charset="0"/>
              </a:rPr>
              <a:t>Identifiers</a:t>
            </a:r>
          </a:p>
          <a:p>
            <a:pPr marL="1200150" lvl="3" indent="-342900" algn="just"/>
            <a:r>
              <a:rPr lang="en-US" b="1" dirty="0" smtClean="0">
                <a:latin typeface="Times New Roman" pitchFamily="18" charset="0"/>
                <a:cs typeface="Times New Roman" pitchFamily="18" charset="0"/>
              </a:rPr>
              <a:t>Reserved Keywords</a:t>
            </a:r>
          </a:p>
          <a:p>
            <a:pPr marL="1200150" lvl="3" indent="-342900" algn="just"/>
            <a:endParaRPr lang="en-US" b="1"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marL="342900" lvl="3" indent="-342900" algn="just">
              <a:buFont typeface="Arial" pitchFamily="34" charset="0"/>
              <a:buChar char="•"/>
            </a:pPr>
            <a:r>
              <a:rPr lang="en-US" sz="2800" b="1" dirty="0" smtClean="0">
                <a:latin typeface="Times New Roman" pitchFamily="18" charset="0"/>
                <a:cs typeface="Times New Roman" pitchFamily="18" charset="0"/>
              </a:rPr>
              <a:t>Understanding Character Set</a:t>
            </a:r>
          </a:p>
          <a:p>
            <a:pPr marL="800100" lvl="4" indent="-342900" algn="just">
              <a:buFont typeface="Arial" pitchFamily="34" charset="0"/>
              <a:buChar char="•"/>
            </a:pPr>
            <a:r>
              <a:rPr lang="en-US" sz="2800" dirty="0" smtClean="0">
                <a:latin typeface="Times New Roman" pitchFamily="18" charset="0"/>
                <a:cs typeface="Times New Roman" pitchFamily="18" charset="0"/>
              </a:rPr>
              <a:t>Character Set is a set of character reserved to write JS programs. ASCII character set.</a:t>
            </a:r>
          </a:p>
          <a:p>
            <a:r>
              <a:rPr lang="en-US" sz="2800" dirty="0" smtClean="0">
                <a:latin typeface="Times New Roman" pitchFamily="18" charset="0"/>
                <a:cs typeface="Times New Roman" pitchFamily="18" charset="0"/>
              </a:rPr>
              <a:t>Case Sensitivity</a:t>
            </a:r>
          </a:p>
          <a:p>
            <a:pPr lvl="1"/>
            <a:r>
              <a:rPr lang="en-US" sz="2400" dirty="0" smtClean="0">
                <a:latin typeface="Times New Roman" pitchFamily="18" charset="0"/>
                <a:cs typeface="Times New Roman" pitchFamily="18" charset="0"/>
              </a:rPr>
              <a:t>JavaScript is a case-sensitive language. This means that the language keywords, variables, function names, and any other identifiers must always be typed with a consistent capitalization of letters.</a:t>
            </a:r>
          </a:p>
          <a:p>
            <a:pPr lvl="1"/>
            <a:r>
              <a:rPr lang="en-US" sz="2400" dirty="0" smtClean="0">
                <a:latin typeface="Times New Roman" pitchFamily="18" charset="0"/>
                <a:cs typeface="Times New Roman" pitchFamily="18" charset="0"/>
              </a:rPr>
              <a:t>So the identifiers </a:t>
            </a:r>
            <a:r>
              <a:rPr lang="en-US" sz="2400" b="1" dirty="0" smtClean="0">
                <a:latin typeface="Times New Roman" pitchFamily="18" charset="0"/>
                <a:cs typeface="Times New Roman" pitchFamily="18" charset="0"/>
              </a:rPr>
              <a:t>Time</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TIME</a:t>
            </a:r>
            <a:r>
              <a:rPr lang="en-US" sz="2400" dirty="0" smtClean="0">
                <a:latin typeface="Times New Roman" pitchFamily="18" charset="0"/>
                <a:cs typeface="Times New Roman" pitchFamily="18" charset="0"/>
              </a:rPr>
              <a:t> will convey different meanings in JavaScript.</a:t>
            </a:r>
          </a:p>
          <a:p>
            <a:pPr lvl="1"/>
            <a:r>
              <a:rPr lang="en-US" sz="2400" b="1" dirty="0" smtClean="0">
                <a:latin typeface="Times New Roman" pitchFamily="18" charset="0"/>
                <a:cs typeface="Times New Roman" pitchFamily="18" charset="0"/>
              </a:rPr>
              <a:t>NOTE</a:t>
            </a:r>
            <a:r>
              <a:rPr lang="en-US" sz="2400" dirty="0" smtClean="0">
                <a:latin typeface="Times New Roman" pitchFamily="18" charset="0"/>
                <a:cs typeface="Times New Roman" pitchFamily="18" charset="0"/>
              </a:rPr>
              <a:t> − Care should be taken while writing variable and function names in JavaScript.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20000"/>
          </a:bodyPr>
          <a:lstStyle/>
          <a:p>
            <a:r>
              <a:rPr lang="en-US" dirty="0" smtClean="0">
                <a:latin typeface="Times New Roman" pitchFamily="18" charset="0"/>
                <a:cs typeface="Times New Roman" pitchFamily="18" charset="0"/>
              </a:rPr>
              <a:t>Whitespace and Line Breaks</a:t>
            </a:r>
          </a:p>
          <a:p>
            <a:r>
              <a:rPr lang="en-US" dirty="0" smtClean="0">
                <a:latin typeface="Times New Roman" pitchFamily="18" charset="0"/>
                <a:cs typeface="Times New Roman" pitchFamily="18" charset="0"/>
              </a:rPr>
              <a:t>JavaScript ignores spaces, tabs, and newlines that appear in JavaScript programs. You can use spaces, tabs, and newlines freely in your program and you are free to format and indent your programs in a neat and consistent way that makes the code easy to read and understand.</a:t>
            </a:r>
          </a:p>
          <a:p>
            <a:r>
              <a:rPr lang="en-US" dirty="0" smtClean="0">
                <a:latin typeface="Times New Roman" pitchFamily="18" charset="0"/>
                <a:cs typeface="Times New Roman" pitchFamily="18" charset="0"/>
              </a:rPr>
              <a:t>Semicolons are Optional</a:t>
            </a:r>
          </a:p>
          <a:p>
            <a:r>
              <a:rPr lang="en-US" dirty="0" smtClean="0">
                <a:latin typeface="Times New Roman" pitchFamily="18" charset="0"/>
                <a:cs typeface="Times New Roman" pitchFamily="18" charset="0"/>
              </a:rPr>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7500" lnSpcReduction="20000"/>
          </a:bodyPr>
          <a:lstStyle/>
          <a:p>
            <a:pPr>
              <a:buNone/>
            </a:pPr>
            <a:r>
              <a:rPr lang="en-US" b="1" dirty="0" smtClean="0">
                <a:latin typeface="Times New Roman" pitchFamily="18" charset="0"/>
                <a:cs typeface="Times New Roman" pitchFamily="18" charset="0"/>
              </a:rPr>
              <a:t>&lt;script language = "</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a:t>
            </a:r>
          </a:p>
          <a:p>
            <a:pPr>
              <a:buNone/>
            </a:pPr>
            <a:r>
              <a:rPr lang="en-US" b="1" dirty="0" smtClean="0">
                <a:latin typeface="Times New Roman" pitchFamily="18" charset="0"/>
                <a:cs typeface="Times New Roman" pitchFamily="18" charset="0"/>
              </a:rPr>
              <a:t>      var1 = 10</a:t>
            </a:r>
          </a:p>
          <a:p>
            <a:pPr>
              <a:buNone/>
            </a:pPr>
            <a:r>
              <a:rPr lang="en-US" b="1" dirty="0" smtClean="0">
                <a:latin typeface="Times New Roman" pitchFamily="18" charset="0"/>
                <a:cs typeface="Times New Roman" pitchFamily="18" charset="0"/>
              </a:rPr>
              <a:t>      var2 = 20</a:t>
            </a:r>
          </a:p>
          <a:p>
            <a:pPr>
              <a:buNone/>
            </a:pPr>
            <a:r>
              <a:rPr lang="en-US" b="1" dirty="0" smtClean="0">
                <a:latin typeface="Times New Roman" pitchFamily="18" charset="0"/>
                <a:cs typeface="Times New Roman" pitchFamily="18" charset="0"/>
              </a:rPr>
              <a:t>   //--&gt;</a:t>
            </a:r>
          </a:p>
          <a:p>
            <a:pPr>
              <a:buNone/>
            </a:pPr>
            <a:r>
              <a:rPr lang="en-US" b="1" dirty="0" smtClean="0">
                <a:latin typeface="Times New Roman" pitchFamily="18" charset="0"/>
                <a:cs typeface="Times New Roman" pitchFamily="18" charset="0"/>
              </a:rPr>
              <a:t>&lt;/script&gt;</a:t>
            </a:r>
          </a:p>
          <a:p>
            <a:r>
              <a:rPr lang="en-US" dirty="0" smtClean="0">
                <a:latin typeface="Times New Roman" pitchFamily="18" charset="0"/>
                <a:cs typeface="Times New Roman" pitchFamily="18" charset="0"/>
              </a:rPr>
              <a:t>But when formatted in a single line as follows, you must use semicolons −</a:t>
            </a:r>
          </a:p>
          <a:p>
            <a:pPr>
              <a:buNone/>
            </a:pPr>
            <a:r>
              <a:rPr lang="en-US" b="1" dirty="0" smtClean="0">
                <a:latin typeface="Times New Roman" pitchFamily="18" charset="0"/>
                <a:cs typeface="Times New Roman" pitchFamily="18" charset="0"/>
              </a:rPr>
              <a:t>&lt;script language = "</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a:t>
            </a:r>
          </a:p>
          <a:p>
            <a:pPr>
              <a:buNone/>
            </a:pPr>
            <a:r>
              <a:rPr lang="en-US" b="1" dirty="0" smtClean="0">
                <a:latin typeface="Times New Roman" pitchFamily="18" charset="0"/>
                <a:cs typeface="Times New Roman" pitchFamily="18" charset="0"/>
              </a:rPr>
              <a:t>      var1 = 10; var2 = 20;</a:t>
            </a:r>
          </a:p>
          <a:p>
            <a:pPr>
              <a:buNone/>
            </a:pPr>
            <a:r>
              <a:rPr lang="en-US" b="1" dirty="0" smtClean="0">
                <a:latin typeface="Times New Roman" pitchFamily="18" charset="0"/>
                <a:cs typeface="Times New Roman" pitchFamily="18" charset="0"/>
              </a:rPr>
              <a:t>   //--&gt;</a:t>
            </a:r>
          </a:p>
          <a:p>
            <a:pPr>
              <a:buNone/>
            </a:pPr>
            <a:r>
              <a:rPr lang="en-US" b="1" dirty="0" smtClean="0">
                <a:latin typeface="Times New Roman" pitchFamily="18" charset="0"/>
                <a:cs typeface="Times New Roman" pitchFamily="18" charset="0"/>
              </a:rPr>
              <a:t>&lt;/script&gt;</a:t>
            </a:r>
          </a:p>
          <a:p>
            <a:pPr>
              <a:buNone/>
            </a:pPr>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 It is a good programming practice to use semicolons.</a:t>
            </a:r>
          </a:p>
          <a:p>
            <a:pPr>
              <a:buNone/>
            </a:pPr>
            <a:r>
              <a:rPr lang="en-US" dirty="0" smtClean="0">
                <a:latin typeface="Times New Roman" pitchFamily="18" charset="0"/>
                <a:cs typeface="Times New Roman" pitchFamily="18" charset="0"/>
              </a:rPr>
              <a:t> </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19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192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839200" cy="5181600"/>
          </a:xfrm>
        </p:spPr>
        <p:txBody>
          <a:bodyPr>
            <a:normAutofit fontScale="92500" lnSpcReduction="10000"/>
          </a:bodyPr>
          <a:lstStyle/>
          <a:p>
            <a:r>
              <a:rPr lang="en-US" b="1" dirty="0" smtClean="0">
                <a:latin typeface="Times New Roman" pitchFamily="18" charset="0"/>
                <a:cs typeface="Times New Roman" pitchFamily="18" charset="0"/>
              </a:rPr>
              <a:t>What is JavaScript ?</a:t>
            </a:r>
          </a:p>
          <a:p>
            <a:r>
              <a:rPr lang="en-US" dirty="0" smtClean="0">
                <a:latin typeface="Times New Roman" pitchFamily="18" charset="0"/>
                <a:cs typeface="Times New Roman" pitchFamily="18" charset="0"/>
              </a:rPr>
              <a:t>JavaScript is a client and server-side object-based scripting language that is used to make interactive Web pages.</a:t>
            </a:r>
          </a:p>
          <a:p>
            <a:r>
              <a:rPr lang="en-US" dirty="0" smtClean="0">
                <a:latin typeface="Times New Roman" pitchFamily="18" charset="0"/>
                <a:cs typeface="Times New Roman" pitchFamily="18" charset="0"/>
              </a:rPr>
              <a:t> A scripting language is a lightweight programming language with less complexity.</a:t>
            </a:r>
          </a:p>
          <a:p>
            <a:r>
              <a:rPr lang="en-US" dirty="0" smtClean="0">
                <a:latin typeface="Times New Roman" pitchFamily="18" charset="0"/>
                <a:cs typeface="Times New Roman" pitchFamily="18" charset="0"/>
              </a:rPr>
              <a:t>JavaScript is the most usually used scripting language to add dynamism and interactivity to Web pages. </a:t>
            </a:r>
          </a:p>
          <a:p>
            <a:r>
              <a:rPr lang="en-US" dirty="0" smtClean="0">
                <a:latin typeface="Times New Roman" pitchFamily="18" charset="0"/>
                <a:cs typeface="Times New Roman" pitchFamily="18" charset="0"/>
              </a:rPr>
              <a:t>This is because JavaScript, written on the client-side, executes on a client browser, thereby reducing the load on the server.</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lnSpcReduction="10000"/>
          </a:bodyPr>
          <a:lstStyle/>
          <a:p>
            <a:r>
              <a:rPr lang="en-US" dirty="0" smtClean="0">
                <a:latin typeface="Times New Roman" pitchFamily="18" charset="0"/>
                <a:cs typeface="Times New Roman" pitchFamily="18" charset="0"/>
              </a:rPr>
              <a:t>Comments in JavaScript</a:t>
            </a:r>
          </a:p>
          <a:p>
            <a:pPr lvl="1"/>
            <a:r>
              <a:rPr lang="en-US" dirty="0" smtClean="0">
                <a:latin typeface="Times New Roman" pitchFamily="18" charset="0"/>
                <a:cs typeface="Times New Roman" pitchFamily="18" charset="0"/>
              </a:rPr>
              <a:t>JavaScript supports both C-style and C++-style comments, Thus −</a:t>
            </a:r>
          </a:p>
          <a:p>
            <a:pPr lvl="1"/>
            <a:r>
              <a:rPr lang="en-US" dirty="0" smtClean="0">
                <a:latin typeface="Times New Roman" pitchFamily="18" charset="0"/>
                <a:cs typeface="Times New Roman" pitchFamily="18" charset="0"/>
              </a:rPr>
              <a:t>Any text between a // and the end of a line is treated as a comment and is ignored by JavaScript.</a:t>
            </a:r>
          </a:p>
          <a:p>
            <a:pPr lvl="1"/>
            <a:r>
              <a:rPr lang="en-US" dirty="0" smtClean="0">
                <a:latin typeface="Times New Roman" pitchFamily="18" charset="0"/>
                <a:cs typeface="Times New Roman" pitchFamily="18" charset="0"/>
              </a:rPr>
              <a:t>Any text between the characters /* and */ is treated as a comment. This may span multiple lines.</a:t>
            </a:r>
          </a:p>
          <a:p>
            <a:pPr lvl="1"/>
            <a:r>
              <a:rPr lang="en-US" dirty="0" smtClean="0">
                <a:latin typeface="Times New Roman" pitchFamily="18" charset="0"/>
                <a:cs typeface="Times New Roman" pitchFamily="18" charset="0"/>
              </a:rPr>
              <a:t>JavaScript also recognizes the HTML comment opening sequence &lt;!--. JavaScript treats this as a single-line comment, just as it does the // comment.</a:t>
            </a:r>
          </a:p>
          <a:p>
            <a:pPr lvl="1"/>
            <a:r>
              <a:rPr lang="en-US" dirty="0" smtClean="0">
                <a:latin typeface="Times New Roman" pitchFamily="18" charset="0"/>
                <a:cs typeface="Times New Roman" pitchFamily="18" charset="0"/>
              </a:rPr>
              <a:t>The HTML comment closing sequence --&gt; is not recognized by JavaScript so it should be written as //--&gt;.</a:t>
            </a: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20000"/>
          </a:bodyPr>
          <a:lstStyle/>
          <a:p>
            <a:r>
              <a:rPr lang="en-US" dirty="0" smtClean="0">
                <a:latin typeface="Times New Roman" pitchFamily="18" charset="0"/>
                <a:cs typeface="Times New Roman" pitchFamily="18" charset="0"/>
              </a:rPr>
              <a:t>Example</a:t>
            </a:r>
          </a:p>
          <a:p>
            <a:r>
              <a:rPr lang="en-US" dirty="0" smtClean="0">
                <a:latin typeface="Times New Roman" pitchFamily="18" charset="0"/>
                <a:cs typeface="Times New Roman" pitchFamily="18" charset="0"/>
              </a:rPr>
              <a:t>The following example shows how to use comments in JavaScript.</a:t>
            </a:r>
          </a:p>
          <a:p>
            <a:pPr>
              <a:buNone/>
            </a:pPr>
            <a:r>
              <a:rPr lang="en-US" b="1" dirty="0" smtClean="0">
                <a:latin typeface="Times New Roman" pitchFamily="18" charset="0"/>
                <a:cs typeface="Times New Roman" pitchFamily="18" charset="0"/>
              </a:rPr>
              <a:t>&lt;script language = "</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a:t>
            </a:r>
          </a:p>
          <a:p>
            <a:pPr>
              <a:buNone/>
            </a:pPr>
            <a:r>
              <a:rPr lang="en-US" b="1" dirty="0" smtClean="0">
                <a:latin typeface="Times New Roman" pitchFamily="18" charset="0"/>
                <a:cs typeface="Times New Roman" pitchFamily="18" charset="0"/>
              </a:rPr>
              <a:t>      // This is a comment. It is similar to comments in C++</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 This is a multi-line comment in JavaScript</a:t>
            </a:r>
          </a:p>
          <a:p>
            <a:pPr>
              <a:buNone/>
            </a:pPr>
            <a:r>
              <a:rPr lang="en-US" b="1" dirty="0" smtClean="0">
                <a:latin typeface="Times New Roman" pitchFamily="18" charset="0"/>
                <a:cs typeface="Times New Roman" pitchFamily="18" charset="0"/>
              </a:rPr>
              <a:t>      * It is very similar to comments in C Programming</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//--&gt;</a:t>
            </a:r>
          </a:p>
          <a:p>
            <a:pPr>
              <a:buNone/>
            </a:pPr>
            <a:r>
              <a:rPr lang="en-US" b="1" dirty="0" smtClean="0">
                <a:latin typeface="Times New Roman" pitchFamily="18" charset="0"/>
                <a:cs typeface="Times New Roman" pitchFamily="18" charset="0"/>
              </a:rPr>
              <a:t>&lt;/script&gt;</a:t>
            </a:r>
          </a:p>
          <a:p>
            <a:r>
              <a:rPr lang="en-US" dirty="0" smtClean="0">
                <a:latin typeface="Times New Roman" pitchFamily="18" charset="0"/>
                <a:cs typeface="Times New Roman" pitchFamily="18" charset="0"/>
              </a:rPr>
              <a:t> </a:t>
            </a: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buNone/>
            </a:pPr>
            <a:r>
              <a:rPr lang="en-US" b="1" dirty="0" smtClean="0">
                <a:latin typeface="Times New Roman" pitchFamily="18" charset="0"/>
                <a:cs typeface="Times New Roman" pitchFamily="18" charset="0"/>
              </a:rPr>
              <a:t>JavaScript Literals</a:t>
            </a:r>
          </a:p>
          <a:p>
            <a:r>
              <a:rPr lang="en-US" dirty="0" smtClean="0">
                <a:latin typeface="Times New Roman" pitchFamily="18" charset="0"/>
                <a:cs typeface="Times New Roman" pitchFamily="18" charset="0"/>
              </a:rPr>
              <a:t>JavaScript Literals are the fixed value that cannot be changed, you do not need to specify any type of keyword to write literals. Literals are often used to initialize variables in programming, names of variables are string literals.</a:t>
            </a:r>
          </a:p>
          <a:p>
            <a:r>
              <a:rPr lang="en-US" dirty="0" smtClean="0">
                <a:latin typeface="Times New Roman" pitchFamily="18" charset="0"/>
                <a:cs typeface="Times New Roman" pitchFamily="18" charset="0"/>
              </a:rPr>
              <a:t>A JavaScript Literal can be a numeric, string, floating-point value, a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value or even an object. In simple words, any value is literal, if you write a string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Studytonight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is a literal, any number like </a:t>
            </a:r>
            <a:r>
              <a:rPr lang="en-US" b="1" dirty="0" smtClean="0">
                <a:latin typeface="Times New Roman" pitchFamily="18" charset="0"/>
                <a:cs typeface="Times New Roman" pitchFamily="18" charset="0"/>
              </a:rPr>
              <a:t>7007</a:t>
            </a:r>
            <a:r>
              <a:rPr lang="en-US" dirty="0" smtClean="0">
                <a:latin typeface="Times New Roman" pitchFamily="18" charset="0"/>
                <a:cs typeface="Times New Roman" pitchFamily="18" charset="0"/>
              </a:rPr>
              <a:t> is a literal, etc.</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JavaScript supports various types of literals which are listed below:</a:t>
            </a:r>
          </a:p>
          <a:p>
            <a:pPr lvl="1"/>
            <a:r>
              <a:rPr lang="en-US" dirty="0" smtClean="0">
                <a:latin typeface="Times New Roman" pitchFamily="18" charset="0"/>
                <a:cs typeface="Times New Roman" pitchFamily="18" charset="0"/>
              </a:rPr>
              <a:t>Numeric Literal</a:t>
            </a:r>
          </a:p>
          <a:p>
            <a:pPr lvl="1"/>
            <a:r>
              <a:rPr lang="en-US" dirty="0" smtClean="0">
                <a:latin typeface="Times New Roman" pitchFamily="18" charset="0"/>
                <a:cs typeface="Times New Roman" pitchFamily="18" charset="0"/>
              </a:rPr>
              <a:t>Floating-Point Literal</a:t>
            </a:r>
          </a:p>
          <a:p>
            <a:pPr lvl="1"/>
            <a:r>
              <a:rPr lang="en-US" dirty="0" smtClean="0">
                <a:latin typeface="Times New Roman" pitchFamily="18" charset="0"/>
                <a:cs typeface="Times New Roman" pitchFamily="18" charset="0"/>
              </a:rPr>
              <a:t>Boolean Literal</a:t>
            </a:r>
          </a:p>
          <a:p>
            <a:pPr lvl="1"/>
            <a:r>
              <a:rPr lang="en-US" dirty="0" smtClean="0">
                <a:latin typeface="Times New Roman" pitchFamily="18" charset="0"/>
                <a:cs typeface="Times New Roman" pitchFamily="18" charset="0"/>
              </a:rPr>
              <a:t>String Literal</a:t>
            </a:r>
          </a:p>
          <a:p>
            <a:pPr lvl="1"/>
            <a:r>
              <a:rPr lang="en-US" dirty="0" smtClean="0">
                <a:latin typeface="Times New Roman" pitchFamily="18" charset="0"/>
                <a:cs typeface="Times New Roman" pitchFamily="18" charset="0"/>
              </a:rPr>
              <a:t>Array Literal</a:t>
            </a:r>
          </a:p>
          <a:p>
            <a:pPr lvl="1"/>
            <a:r>
              <a:rPr lang="en-US" dirty="0" smtClean="0">
                <a:latin typeface="Times New Roman" pitchFamily="18" charset="0"/>
                <a:cs typeface="Times New Roman" pitchFamily="18" charset="0"/>
              </a:rPr>
              <a:t>Regular Expression Literal</a:t>
            </a:r>
          </a:p>
          <a:p>
            <a:pPr lvl="1"/>
            <a:r>
              <a:rPr lang="en-US" dirty="0" smtClean="0">
                <a:latin typeface="Times New Roman" pitchFamily="18" charset="0"/>
                <a:cs typeface="Times New Roman" pitchFamily="18" charset="0"/>
              </a:rPr>
              <a:t>Object Literal</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10000"/>
          </a:bodyPr>
          <a:lstStyle/>
          <a:p>
            <a:r>
              <a:rPr lang="en-US" dirty="0" smtClean="0">
                <a:latin typeface="Times New Roman" pitchFamily="18" charset="0"/>
                <a:cs typeface="Times New Roman" pitchFamily="18" charset="0"/>
              </a:rPr>
              <a:t>JavaScript Numeric Literal</a:t>
            </a:r>
          </a:p>
          <a:p>
            <a:pPr lvl="1"/>
            <a:r>
              <a:rPr lang="en-US" dirty="0" smtClean="0">
                <a:latin typeface="Times New Roman" pitchFamily="18" charset="0"/>
                <a:cs typeface="Times New Roman" pitchFamily="18" charset="0"/>
              </a:rPr>
              <a:t>It can be expressed in the decimal(base 10), hexadecimal(base 16) or octal(base 8) format.</a:t>
            </a:r>
          </a:p>
          <a:p>
            <a:pPr lvl="1"/>
            <a:r>
              <a:rPr lang="en-US" dirty="0" smtClean="0">
                <a:latin typeface="Times New Roman" pitchFamily="18" charset="0"/>
                <a:cs typeface="Times New Roman" pitchFamily="18" charset="0"/>
              </a:rPr>
              <a:t>Decimal numeric literals consist of a sequence of digits (0-9) without a leading 0(zero).</a:t>
            </a:r>
          </a:p>
          <a:p>
            <a:pPr lvl="1"/>
            <a:r>
              <a:rPr lang="en-US" dirty="0" smtClean="0">
                <a:latin typeface="Times New Roman" pitchFamily="18" charset="0"/>
                <a:cs typeface="Times New Roman" pitchFamily="18" charset="0"/>
              </a:rPr>
              <a:t>Hexadecimal numeric literals include digits(0-9), letters (a-f) or (A-F).</a:t>
            </a:r>
          </a:p>
          <a:p>
            <a:pPr lvl="1"/>
            <a:r>
              <a:rPr lang="en-US" dirty="0" smtClean="0">
                <a:latin typeface="Times New Roman" pitchFamily="18" charset="0"/>
                <a:cs typeface="Times New Roman" pitchFamily="18" charset="0"/>
              </a:rPr>
              <a:t>Octal numeric literals include digits (0-7). A leading 0(zero) in a numeric literal indicates octal format.</a:t>
            </a:r>
          </a:p>
          <a:p>
            <a:r>
              <a:rPr lang="en-US" dirty="0" smtClean="0">
                <a:latin typeface="Times New Roman" pitchFamily="18" charset="0"/>
                <a:cs typeface="Times New Roman" pitchFamily="18" charset="0"/>
              </a:rPr>
              <a:t>JavaScript Numeric Literals Example</a:t>
            </a:r>
          </a:p>
          <a:p>
            <a:pPr lvl="1">
              <a:buNone/>
            </a:pPr>
            <a:r>
              <a:rPr lang="en-US" b="1" dirty="0" smtClean="0">
                <a:latin typeface="Times New Roman" pitchFamily="18" charset="0"/>
                <a:cs typeface="Times New Roman" pitchFamily="18" charset="0"/>
              </a:rPr>
              <a:t>120 // decimal literal </a:t>
            </a:r>
          </a:p>
          <a:p>
            <a:pPr lvl="1">
              <a:buNone/>
            </a:pPr>
            <a:r>
              <a:rPr lang="en-US" b="1" dirty="0" smtClean="0">
                <a:latin typeface="Times New Roman" pitchFamily="18" charset="0"/>
                <a:cs typeface="Times New Roman" pitchFamily="18" charset="0"/>
              </a:rPr>
              <a:t>021434 // octal literal </a:t>
            </a:r>
          </a:p>
          <a:p>
            <a:pPr lvl="1">
              <a:buNone/>
            </a:pPr>
            <a:r>
              <a:rPr lang="en-US" b="1" dirty="0" smtClean="0">
                <a:latin typeface="Times New Roman" pitchFamily="18" charset="0"/>
                <a:cs typeface="Times New Roman" pitchFamily="18" charset="0"/>
              </a:rPr>
              <a:t>0x4567 // hexadecimal literal</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10000"/>
          </a:bodyPr>
          <a:lstStyle/>
          <a:p>
            <a:r>
              <a:rPr lang="en-US" dirty="0" smtClean="0">
                <a:latin typeface="Times New Roman" pitchFamily="18" charset="0"/>
                <a:cs typeface="Times New Roman" pitchFamily="18" charset="0"/>
              </a:rPr>
              <a:t>JavaScript Floating-Point Literal</a:t>
            </a:r>
          </a:p>
          <a:p>
            <a:pPr lvl="1"/>
            <a:r>
              <a:rPr lang="en-US" dirty="0" smtClean="0">
                <a:latin typeface="Times New Roman" pitchFamily="18" charset="0"/>
                <a:cs typeface="Times New Roman" pitchFamily="18" charset="0"/>
              </a:rPr>
              <a:t>It contains a decimal point(.)</a:t>
            </a:r>
          </a:p>
          <a:p>
            <a:pPr lvl="1"/>
            <a:r>
              <a:rPr lang="en-US" dirty="0" smtClean="0">
                <a:latin typeface="Times New Roman" pitchFamily="18" charset="0"/>
                <a:cs typeface="Times New Roman" pitchFamily="18" charset="0"/>
              </a:rPr>
              <a:t>A fraction is a floating-point literal</a:t>
            </a:r>
          </a:p>
          <a:p>
            <a:pPr lvl="1"/>
            <a:r>
              <a:rPr lang="en-US" dirty="0" smtClean="0">
                <a:latin typeface="Times New Roman" pitchFamily="18" charset="0"/>
                <a:cs typeface="Times New Roman" pitchFamily="18" charset="0"/>
              </a:rPr>
              <a:t>It may contain an Exponent.</a:t>
            </a:r>
          </a:p>
          <a:p>
            <a:r>
              <a:rPr lang="en-US" dirty="0" smtClean="0">
                <a:latin typeface="Times New Roman" pitchFamily="18" charset="0"/>
                <a:cs typeface="Times New Roman" pitchFamily="18" charset="0"/>
              </a:rPr>
              <a:t>JavaScript Floating-Point Literal Example</a:t>
            </a:r>
          </a:p>
          <a:p>
            <a:pPr lvl="1">
              <a:buNone/>
            </a:pPr>
            <a:r>
              <a:rPr lang="en-US" b="1" dirty="0" smtClean="0">
                <a:latin typeface="Times New Roman" pitchFamily="18" charset="0"/>
                <a:cs typeface="Times New Roman" pitchFamily="18" charset="0"/>
              </a:rPr>
              <a:t>6.99689 // floating-point literal </a:t>
            </a:r>
          </a:p>
          <a:p>
            <a:pPr lvl="1">
              <a:buNone/>
            </a:pPr>
            <a:r>
              <a:rPr lang="en-US" b="1" dirty="0" smtClean="0">
                <a:latin typeface="Times New Roman" pitchFamily="18" charset="0"/>
                <a:cs typeface="Times New Roman" pitchFamily="18" charset="0"/>
              </a:rPr>
              <a:t>-167.39894 // negative floating-point literal</a:t>
            </a:r>
          </a:p>
          <a:p>
            <a:r>
              <a:rPr lang="en-US" dirty="0" smtClean="0">
                <a:latin typeface="Times New Roman" pitchFamily="18" charset="0"/>
                <a:cs typeface="Times New Roman" pitchFamily="18" charset="0"/>
              </a:rPr>
              <a:t>JavaScript Boolean Literal</a:t>
            </a:r>
          </a:p>
          <a:p>
            <a:pPr lvl="1"/>
            <a:r>
              <a:rPr lang="en-US" dirty="0" smtClean="0">
                <a:latin typeface="Times New Roman" pitchFamily="18" charset="0"/>
                <a:cs typeface="Times New Roman" pitchFamily="18" charset="0"/>
              </a:rPr>
              <a:t>Boolean literal supports two values only either </a:t>
            </a:r>
            <a:r>
              <a:rPr lang="en-US" b="1" dirty="0" smtClean="0">
                <a:latin typeface="Times New Roman" pitchFamily="18" charset="0"/>
                <a:cs typeface="Times New Roman" pitchFamily="18" charset="0"/>
              </a:rPr>
              <a:t>true</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false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JavaScript Boolean Literal Example</a:t>
            </a:r>
          </a:p>
          <a:p>
            <a:pPr lvl="1">
              <a:buNone/>
            </a:pPr>
            <a:r>
              <a:rPr lang="en-US" b="1" dirty="0" smtClean="0">
                <a:latin typeface="Times New Roman" pitchFamily="18" charset="0"/>
                <a:cs typeface="Times New Roman" pitchFamily="18" charset="0"/>
              </a:rPr>
              <a:t>true        // Boolean literal </a:t>
            </a:r>
          </a:p>
          <a:p>
            <a:pPr lvl="1">
              <a:buNone/>
            </a:pPr>
            <a:r>
              <a:rPr lang="en-US" b="1" dirty="0" smtClean="0">
                <a:latin typeface="Times New Roman" pitchFamily="18" charset="0"/>
                <a:cs typeface="Times New Roman" pitchFamily="18" charset="0"/>
              </a:rPr>
              <a:t>false     // Boolean literal</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JavaScript String Literal</a:t>
            </a:r>
          </a:p>
          <a:p>
            <a:pPr lvl="1"/>
            <a:r>
              <a:rPr lang="en-US" dirty="0" smtClean="0">
                <a:latin typeface="Times New Roman" pitchFamily="18" charset="0"/>
                <a:cs typeface="Times New Roman" pitchFamily="18" charset="0"/>
              </a:rPr>
              <a:t>A string literal is a combination of zero or more characters enclosed within a single(') or double quotation marks (").</a:t>
            </a:r>
          </a:p>
          <a:p>
            <a:r>
              <a:rPr lang="en-US" dirty="0" smtClean="0">
                <a:latin typeface="Times New Roman" pitchFamily="18" charset="0"/>
                <a:cs typeface="Times New Roman" pitchFamily="18" charset="0"/>
              </a:rPr>
              <a:t>JavaScript String Literal Example</a:t>
            </a:r>
          </a:p>
          <a:p>
            <a:pPr>
              <a:buNone/>
            </a:pPr>
            <a:r>
              <a:rPr lang="en-US" b="1" dirty="0" smtClean="0">
                <a:latin typeface="Times New Roman" pitchFamily="18" charset="0"/>
                <a:cs typeface="Times New Roman" pitchFamily="18" charset="0"/>
              </a:rPr>
              <a:t>      "Study" // String literal </a:t>
            </a:r>
          </a:p>
          <a:p>
            <a:pPr>
              <a:buNone/>
            </a:pPr>
            <a:r>
              <a:rPr lang="en-US" b="1" dirty="0" smtClean="0">
                <a:latin typeface="Times New Roman" pitchFamily="18" charset="0"/>
                <a:cs typeface="Times New Roman" pitchFamily="18" charset="0"/>
              </a:rPr>
              <a:t>      'tonight' // String literal</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sz="2400" dirty="0" smtClean="0">
                <a:latin typeface="Times New Roman" pitchFamily="18" charset="0"/>
                <a:cs typeface="Times New Roman" pitchFamily="18" charset="0"/>
              </a:rPr>
              <a:t>String literals can have some special characters too which are tabled below.</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27</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470660"/>
          <a:ext cx="8763000" cy="53873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420990">
                <a:tc>
                  <a:txBody>
                    <a:bodyPr/>
                    <a:lstStyle/>
                    <a:p>
                      <a:pPr algn="l"/>
                      <a:r>
                        <a:rPr lang="en-US" b="1" dirty="0"/>
                        <a:t>Character</a:t>
                      </a:r>
                      <a:endParaRPr lang="en-US" dirty="0"/>
                    </a:p>
                  </a:txBody>
                  <a:tcPr marL="95250" marR="95250" marT="95250" marB="95250" anchor="ctr"/>
                </a:tc>
                <a:tc>
                  <a:txBody>
                    <a:bodyPr/>
                    <a:lstStyle/>
                    <a:p>
                      <a:pPr algn="l"/>
                      <a:r>
                        <a:rPr lang="en-US" b="1"/>
                        <a:t>Description</a:t>
                      </a:r>
                      <a:endParaRPr lang="en-US"/>
                    </a:p>
                  </a:txBody>
                  <a:tcPr marL="95250" marR="95250" marT="95250" marB="95250" anchor="ctr"/>
                </a:tc>
                <a:extLst>
                  <a:ext uri="{0D108BD9-81ED-4DB2-BD59-A6C34878D82A}">
                    <a16:rowId xmlns:a16="http://schemas.microsoft.com/office/drawing/2014/main" val="10000"/>
                  </a:ext>
                </a:extLst>
              </a:tr>
              <a:tr h="420990">
                <a:tc>
                  <a:txBody>
                    <a:bodyPr/>
                    <a:lstStyle/>
                    <a:p>
                      <a:r>
                        <a:rPr lang="en-US"/>
                        <a:t>\b</a:t>
                      </a:r>
                    </a:p>
                  </a:txBody>
                  <a:tcPr marL="95250" marR="95250" marT="95250" marB="95250" anchor="ctr"/>
                </a:tc>
                <a:tc>
                  <a:txBody>
                    <a:bodyPr/>
                    <a:lstStyle/>
                    <a:p>
                      <a:r>
                        <a:rPr lang="en-US"/>
                        <a:t>It represents a backspace.</a:t>
                      </a:r>
                    </a:p>
                  </a:txBody>
                  <a:tcPr marL="95250" marR="95250" marT="95250" marB="95250" anchor="ctr"/>
                </a:tc>
                <a:extLst>
                  <a:ext uri="{0D108BD9-81ED-4DB2-BD59-A6C34878D82A}">
                    <a16:rowId xmlns:a16="http://schemas.microsoft.com/office/drawing/2014/main" val="10001"/>
                  </a:ext>
                </a:extLst>
              </a:tr>
              <a:tr h="420990">
                <a:tc>
                  <a:txBody>
                    <a:bodyPr/>
                    <a:lstStyle/>
                    <a:p>
                      <a:r>
                        <a:rPr lang="en-US"/>
                        <a:t>\f</a:t>
                      </a:r>
                    </a:p>
                  </a:txBody>
                  <a:tcPr marL="95250" marR="95250" marT="95250" marB="95250" anchor="ctr"/>
                </a:tc>
                <a:tc>
                  <a:txBody>
                    <a:bodyPr/>
                    <a:lstStyle/>
                    <a:p>
                      <a:r>
                        <a:rPr lang="en-US" dirty="0"/>
                        <a:t>It represents a Form Feed.</a:t>
                      </a:r>
                    </a:p>
                  </a:txBody>
                  <a:tcPr marL="95250" marR="95250" marT="95250" marB="95250" anchor="ctr"/>
                </a:tc>
                <a:extLst>
                  <a:ext uri="{0D108BD9-81ED-4DB2-BD59-A6C34878D82A}">
                    <a16:rowId xmlns:a16="http://schemas.microsoft.com/office/drawing/2014/main" val="10002"/>
                  </a:ext>
                </a:extLst>
              </a:tr>
              <a:tr h="420990">
                <a:tc>
                  <a:txBody>
                    <a:bodyPr/>
                    <a:lstStyle/>
                    <a:p>
                      <a:r>
                        <a:rPr lang="en-US"/>
                        <a:t>\n</a:t>
                      </a:r>
                    </a:p>
                  </a:txBody>
                  <a:tcPr marL="95250" marR="95250" marT="95250" marB="95250" anchor="ctr"/>
                </a:tc>
                <a:tc>
                  <a:txBody>
                    <a:bodyPr/>
                    <a:lstStyle/>
                    <a:p>
                      <a:r>
                        <a:rPr lang="en-US"/>
                        <a:t>It represents a new line.</a:t>
                      </a:r>
                    </a:p>
                  </a:txBody>
                  <a:tcPr marL="95250" marR="95250" marT="95250" marB="95250" anchor="ctr"/>
                </a:tc>
                <a:extLst>
                  <a:ext uri="{0D108BD9-81ED-4DB2-BD59-A6C34878D82A}">
                    <a16:rowId xmlns:a16="http://schemas.microsoft.com/office/drawing/2014/main" val="10003"/>
                  </a:ext>
                </a:extLst>
              </a:tr>
              <a:tr h="420990">
                <a:tc>
                  <a:txBody>
                    <a:bodyPr/>
                    <a:lstStyle/>
                    <a:p>
                      <a:r>
                        <a:rPr lang="en-US"/>
                        <a:t>\r</a:t>
                      </a:r>
                    </a:p>
                  </a:txBody>
                  <a:tcPr marL="95250" marR="95250" marT="95250" marB="95250" anchor="ctr"/>
                </a:tc>
                <a:tc>
                  <a:txBody>
                    <a:bodyPr/>
                    <a:lstStyle/>
                    <a:p>
                      <a:r>
                        <a:rPr lang="en-US" dirty="0"/>
                        <a:t>It represents a carriage return.</a:t>
                      </a:r>
                    </a:p>
                  </a:txBody>
                  <a:tcPr marL="95250" marR="95250" marT="95250" marB="95250" anchor="ctr"/>
                </a:tc>
                <a:extLst>
                  <a:ext uri="{0D108BD9-81ED-4DB2-BD59-A6C34878D82A}">
                    <a16:rowId xmlns:a16="http://schemas.microsoft.com/office/drawing/2014/main" val="10004"/>
                  </a:ext>
                </a:extLst>
              </a:tr>
              <a:tr h="420990">
                <a:tc>
                  <a:txBody>
                    <a:bodyPr/>
                    <a:lstStyle/>
                    <a:p>
                      <a:r>
                        <a:rPr lang="en-US"/>
                        <a:t>\t</a:t>
                      </a:r>
                    </a:p>
                  </a:txBody>
                  <a:tcPr marL="95250" marR="95250" marT="95250" marB="95250" anchor="ctr"/>
                </a:tc>
                <a:tc>
                  <a:txBody>
                    <a:bodyPr/>
                    <a:lstStyle/>
                    <a:p>
                      <a:r>
                        <a:rPr lang="en-US"/>
                        <a:t>It represents a tab.</a:t>
                      </a:r>
                    </a:p>
                  </a:txBody>
                  <a:tcPr marL="95250" marR="95250" marT="95250" marB="95250" anchor="ctr"/>
                </a:tc>
                <a:extLst>
                  <a:ext uri="{0D108BD9-81ED-4DB2-BD59-A6C34878D82A}">
                    <a16:rowId xmlns:a16="http://schemas.microsoft.com/office/drawing/2014/main" val="10005"/>
                  </a:ext>
                </a:extLst>
              </a:tr>
              <a:tr h="420990">
                <a:tc>
                  <a:txBody>
                    <a:bodyPr/>
                    <a:lstStyle/>
                    <a:p>
                      <a:r>
                        <a:rPr lang="en-US"/>
                        <a:t>\v</a:t>
                      </a:r>
                    </a:p>
                  </a:txBody>
                  <a:tcPr marL="95250" marR="95250" marT="95250" marB="95250" anchor="ctr"/>
                </a:tc>
                <a:tc>
                  <a:txBody>
                    <a:bodyPr/>
                    <a:lstStyle/>
                    <a:p>
                      <a:r>
                        <a:rPr lang="en-US"/>
                        <a:t>It represents a vertical tab.</a:t>
                      </a:r>
                    </a:p>
                  </a:txBody>
                  <a:tcPr marL="95250" marR="95250" marT="95250" marB="95250" anchor="ctr"/>
                </a:tc>
                <a:extLst>
                  <a:ext uri="{0D108BD9-81ED-4DB2-BD59-A6C34878D82A}">
                    <a16:rowId xmlns:a16="http://schemas.microsoft.com/office/drawing/2014/main" val="10006"/>
                  </a:ext>
                </a:extLst>
              </a:tr>
              <a:tr h="420990">
                <a:tc>
                  <a:txBody>
                    <a:bodyPr/>
                    <a:lstStyle/>
                    <a:p>
                      <a:r>
                        <a:rPr lang="en-US"/>
                        <a:t>\'</a:t>
                      </a:r>
                    </a:p>
                  </a:txBody>
                  <a:tcPr marL="95250" marR="95250" marT="95250" marB="95250" anchor="ctr"/>
                </a:tc>
                <a:tc>
                  <a:txBody>
                    <a:bodyPr/>
                    <a:lstStyle/>
                    <a:p>
                      <a:r>
                        <a:rPr lang="en-US"/>
                        <a:t>It represents an apostrophe or single quote.</a:t>
                      </a:r>
                    </a:p>
                  </a:txBody>
                  <a:tcPr marL="95250" marR="95250" marT="95250" marB="95250" anchor="ctr"/>
                </a:tc>
                <a:extLst>
                  <a:ext uri="{0D108BD9-81ED-4DB2-BD59-A6C34878D82A}">
                    <a16:rowId xmlns:a16="http://schemas.microsoft.com/office/drawing/2014/main" val="10007"/>
                  </a:ext>
                </a:extLst>
              </a:tr>
              <a:tr h="420990">
                <a:tc>
                  <a:txBody>
                    <a:bodyPr/>
                    <a:lstStyle/>
                    <a:p>
                      <a:r>
                        <a:rPr lang="en-US"/>
                        <a:t>\"</a:t>
                      </a:r>
                    </a:p>
                  </a:txBody>
                  <a:tcPr marL="95250" marR="95250" marT="95250" marB="95250" anchor="ctr"/>
                </a:tc>
                <a:tc>
                  <a:txBody>
                    <a:bodyPr/>
                    <a:lstStyle/>
                    <a:p>
                      <a:r>
                        <a:rPr lang="en-US"/>
                        <a:t>It represents a double quote.</a:t>
                      </a:r>
                    </a:p>
                  </a:txBody>
                  <a:tcPr marL="95250" marR="95250" marT="95250" marB="95250" anchor="ctr"/>
                </a:tc>
                <a:extLst>
                  <a:ext uri="{0D108BD9-81ED-4DB2-BD59-A6C34878D82A}">
                    <a16:rowId xmlns:a16="http://schemas.microsoft.com/office/drawing/2014/main" val="10008"/>
                  </a:ext>
                </a:extLst>
              </a:tr>
              <a:tr h="420990">
                <a:tc>
                  <a:txBody>
                    <a:bodyPr/>
                    <a:lstStyle/>
                    <a:p>
                      <a:r>
                        <a:rPr lang="en-US"/>
                        <a:t>\\</a:t>
                      </a:r>
                    </a:p>
                  </a:txBody>
                  <a:tcPr marL="95250" marR="95250" marT="95250" marB="95250" anchor="ctr"/>
                </a:tc>
                <a:tc>
                  <a:txBody>
                    <a:bodyPr/>
                    <a:lstStyle/>
                    <a:p>
                      <a:r>
                        <a:rPr lang="en-US"/>
                        <a:t>It represents a backslash character.</a:t>
                      </a:r>
                    </a:p>
                  </a:txBody>
                  <a:tcPr marL="95250" marR="95250" marT="95250" marB="95250" anchor="ctr"/>
                </a:tc>
                <a:extLst>
                  <a:ext uri="{0D108BD9-81ED-4DB2-BD59-A6C34878D82A}">
                    <a16:rowId xmlns:a16="http://schemas.microsoft.com/office/drawing/2014/main" val="10009"/>
                  </a:ext>
                </a:extLst>
              </a:tr>
              <a:tr h="669443">
                <a:tc>
                  <a:txBody>
                    <a:bodyPr/>
                    <a:lstStyle/>
                    <a:p>
                      <a:r>
                        <a:rPr lang="en-US"/>
                        <a:t>\uXXXX</a:t>
                      </a:r>
                    </a:p>
                  </a:txBody>
                  <a:tcPr marL="95250" marR="95250" marT="95250" marB="95250" anchor="ctr"/>
                </a:tc>
                <a:tc>
                  <a:txBody>
                    <a:bodyPr/>
                    <a:lstStyle/>
                    <a:p>
                      <a:r>
                        <a:rPr lang="en-US" dirty="0"/>
                        <a:t>It represents a Unicode character specified by a four-digit hexadecimal number.</a:t>
                      </a:r>
                    </a:p>
                  </a:txBody>
                  <a:tcPr marL="95250" marR="95250" marT="95250" marB="95250"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JavaScript Array Literal</a:t>
            </a:r>
          </a:p>
          <a:p>
            <a:pPr lvl="1"/>
            <a:r>
              <a:rPr lang="en-US" dirty="0" smtClean="0">
                <a:latin typeface="Times New Roman" pitchFamily="18" charset="0"/>
                <a:cs typeface="Times New Roman" pitchFamily="18" charset="0"/>
              </a:rPr>
              <a:t>An array literal is a list of zero or more expressions representing array elements that are enclosed in a square bracket([]).</a:t>
            </a:r>
          </a:p>
          <a:p>
            <a:pPr lvl="1"/>
            <a:r>
              <a:rPr lang="en-US" dirty="0" smtClean="0">
                <a:latin typeface="Times New Roman" pitchFamily="18" charset="0"/>
                <a:cs typeface="Times New Roman" pitchFamily="18" charset="0"/>
              </a:rPr>
              <a:t>Whenever you create an array using an array literal, it is initialized with the elements specified in the square bracket.</a:t>
            </a:r>
          </a:p>
          <a:p>
            <a:r>
              <a:rPr lang="en-US" dirty="0" smtClean="0">
                <a:latin typeface="Times New Roman" pitchFamily="18" charset="0"/>
                <a:cs typeface="Times New Roman" pitchFamily="18" charset="0"/>
              </a:rPr>
              <a:t>JavaScript Array Literal Example</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emp</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aman","anu","charita</a:t>
            </a:r>
            <a:r>
              <a:rPr lang="en-US" b="1" dirty="0" smtClean="0">
                <a:latin typeface="Times New Roman" pitchFamily="18" charset="0"/>
                <a:cs typeface="Times New Roman" pitchFamily="18" charset="0"/>
              </a:rPr>
              <a:t>"]; // Array literal</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JavaScript Regular Expression Literal</a:t>
            </a:r>
          </a:p>
          <a:p>
            <a:pPr lvl="1"/>
            <a:r>
              <a:rPr lang="en-US" dirty="0" smtClean="0">
                <a:latin typeface="Times New Roman" pitchFamily="18" charset="0"/>
                <a:cs typeface="Times New Roman" pitchFamily="18" charset="0"/>
              </a:rPr>
              <a:t>Regular Expression is a pattern, used to match a character or string in some text. It is created by enclosing the regular expression string between forward slashes.</a:t>
            </a:r>
          </a:p>
          <a:p>
            <a:r>
              <a:rPr lang="en-US" dirty="0" smtClean="0">
                <a:latin typeface="Times New Roman" pitchFamily="18" charset="0"/>
                <a:cs typeface="Times New Roman" pitchFamily="18" charset="0"/>
              </a:rPr>
              <a:t>JavaScript Regular Expression Example</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myregexp</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ab+c</a:t>
            </a:r>
            <a:r>
              <a:rPr lang="en-US" b="1" dirty="0" smtClean="0">
                <a:latin typeface="Times New Roman" pitchFamily="18" charset="0"/>
                <a:cs typeface="Times New Roman" pitchFamily="18" charset="0"/>
              </a:rPr>
              <a:t>/;      // Regular Expression literal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myregexp</a:t>
            </a:r>
            <a:r>
              <a:rPr lang="en-US" b="1" dirty="0" smtClean="0">
                <a:latin typeface="Times New Roman" pitchFamily="18" charset="0"/>
                <a:cs typeface="Times New Roman" pitchFamily="18" charset="0"/>
              </a:rPr>
              <a:t> = new </a:t>
            </a:r>
            <a:r>
              <a:rPr lang="en-US" b="1" dirty="0" err="1" smtClean="0">
                <a:latin typeface="Times New Roman" pitchFamily="18" charset="0"/>
                <a:cs typeface="Times New Roman" pitchFamily="18" charset="0"/>
              </a:rPr>
              <a:t>RegExp</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abc</a:t>
            </a:r>
            <a:r>
              <a:rPr lang="en-US" b="1" dirty="0" smtClean="0">
                <a:latin typeface="Times New Roman" pitchFamily="18" charset="0"/>
                <a:cs typeface="Times New Roman" pitchFamily="18" charset="0"/>
              </a:rPr>
              <a:t>");    // Regular Expression literal</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29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192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839200" cy="5181600"/>
          </a:xfrm>
        </p:spPr>
        <p:txBody>
          <a:bodyPr>
            <a:normAutofit fontScale="85000" lnSpcReduction="20000"/>
          </a:bodyPr>
          <a:lstStyle/>
          <a:p>
            <a:r>
              <a:rPr lang="en-US" b="1" dirty="0" smtClean="0">
                <a:latin typeface="Times New Roman" pitchFamily="18" charset="0"/>
                <a:cs typeface="Times New Roman" pitchFamily="18" charset="0"/>
              </a:rPr>
              <a:t>JavaScript is an Interpreted Language</a:t>
            </a:r>
          </a:p>
          <a:p>
            <a:r>
              <a:rPr lang="en-US" dirty="0" smtClean="0">
                <a:latin typeface="Times New Roman" pitchFamily="18" charset="0"/>
                <a:cs typeface="Times New Roman" pitchFamily="18" charset="0"/>
              </a:rPr>
              <a:t>JavaScript is an interpreted language, which implies that scripts written to JavaScript are processed line by line. </a:t>
            </a:r>
          </a:p>
          <a:p>
            <a:r>
              <a:rPr lang="en-US" dirty="0" smtClean="0">
                <a:latin typeface="Times New Roman" pitchFamily="18" charset="0"/>
                <a:cs typeface="Times New Roman" pitchFamily="18" charset="0"/>
              </a:rPr>
              <a:t>These scripts are interpreted by the JavaScript interpreted, which is a built-in component of the Web browser.</a:t>
            </a:r>
          </a:p>
          <a:p>
            <a:r>
              <a:rPr lang="en-US" dirty="0" smtClean="0">
                <a:latin typeface="Times New Roman" pitchFamily="18" charset="0"/>
                <a:cs typeface="Times New Roman" pitchFamily="18" charset="0"/>
              </a:rPr>
              <a:t>JavaScript can be written on the client-side as well server-side. </a:t>
            </a:r>
          </a:p>
          <a:p>
            <a:r>
              <a:rPr lang="en-US" dirty="0" smtClean="0">
                <a:latin typeface="Times New Roman" pitchFamily="18" charset="0"/>
                <a:cs typeface="Times New Roman" pitchFamily="18" charset="0"/>
              </a:rPr>
              <a:t>Client-side JavaScript allows you to validate only those programs that execute and produce the result on the client-machine. In counterpoint/contrast, server-side JavaScript validates only those programs that execute on the server. </a:t>
            </a:r>
          </a:p>
          <a:p>
            <a:r>
              <a:rPr lang="en-US" dirty="0" smtClean="0">
                <a:latin typeface="Times New Roman" pitchFamily="18" charset="0"/>
                <a:cs typeface="Times New Roman" pitchFamily="18" charset="0"/>
              </a:rPr>
              <a:t>JavaScript includes various built-in </a:t>
            </a:r>
            <a:r>
              <a:rPr lang="en-US" dirty="0" smtClean="0">
                <a:latin typeface="Times New Roman" pitchFamily="18" charset="0"/>
                <a:cs typeface="Times New Roman" pitchFamily="18" charset="0"/>
                <a:hlinkClick r:id="rId2"/>
              </a:rPr>
              <a:t>objects</a:t>
            </a:r>
            <a:r>
              <a:rPr lang="en-US" dirty="0" smtClean="0">
                <a:latin typeface="Times New Roman" pitchFamily="18" charset="0"/>
                <a:cs typeface="Times New Roman" pitchFamily="18" charset="0"/>
              </a:rPr>
              <a:t> and features that can be used to make your </a:t>
            </a:r>
            <a:r>
              <a:rPr lang="en-US" dirty="0" smtClean="0">
                <a:latin typeface="Times New Roman" pitchFamily="18" charset="0"/>
                <a:cs typeface="Times New Roman" pitchFamily="18" charset="0"/>
                <a:hlinkClick r:id="rId3"/>
              </a:rPr>
              <a:t>HTML</a:t>
            </a:r>
            <a:r>
              <a:rPr lang="en-US" dirty="0" smtClean="0">
                <a:latin typeface="Times New Roman" pitchFamily="18" charset="0"/>
                <a:cs typeface="Times New Roman" pitchFamily="18" charset="0"/>
              </a:rPr>
              <a:t> pages dynamic.</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JavaScript Object Literal</a:t>
            </a:r>
          </a:p>
          <a:p>
            <a:pPr lvl="1"/>
            <a:r>
              <a:rPr lang="en-US" dirty="0" smtClean="0">
                <a:latin typeface="Times New Roman" pitchFamily="18" charset="0"/>
                <a:cs typeface="Times New Roman" pitchFamily="18" charset="0"/>
              </a:rPr>
              <a:t>It is a collection of key-value pairs enclosed in curly braces({}). The key-value pair is separated by a comma.</a:t>
            </a:r>
          </a:p>
          <a:p>
            <a:r>
              <a:rPr lang="en-US" dirty="0" smtClean="0">
                <a:latin typeface="Times New Roman" pitchFamily="18" charset="0"/>
                <a:cs typeface="Times New Roman" pitchFamily="18" charset="0"/>
              </a:rPr>
              <a:t>JavaScript Object Literal Example</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games = {cricket :11, chess :2, carom: 4} // Object literal</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lnSpcReduction="10000"/>
          </a:bodyPr>
          <a:lstStyle/>
          <a:p>
            <a:r>
              <a:rPr lang="en-US" dirty="0" smtClean="0">
                <a:latin typeface="Times New Roman" pitchFamily="18" charset="0"/>
                <a:cs typeface="Times New Roman" pitchFamily="18" charset="0"/>
              </a:rPr>
              <a:t>JavaScript Identifiers</a:t>
            </a:r>
          </a:p>
          <a:p>
            <a:pPr lvl="1"/>
            <a:r>
              <a:rPr lang="en-US" dirty="0" smtClean="0">
                <a:latin typeface="Times New Roman" pitchFamily="18" charset="0"/>
                <a:cs typeface="Times New Roman" pitchFamily="18" charset="0"/>
              </a:rPr>
              <a:t>Identifiers are names.</a:t>
            </a:r>
          </a:p>
          <a:p>
            <a:pPr lvl="1"/>
            <a:r>
              <a:rPr lang="en-US" dirty="0" smtClean="0">
                <a:latin typeface="Times New Roman" pitchFamily="18" charset="0"/>
                <a:cs typeface="Times New Roman" pitchFamily="18" charset="0"/>
              </a:rPr>
              <a:t>In JavaScript, identifiers are used to name variables (and keywords, and functions, and labels).</a:t>
            </a:r>
          </a:p>
          <a:p>
            <a:pPr lvl="1"/>
            <a:r>
              <a:rPr lang="en-US" dirty="0" smtClean="0">
                <a:latin typeface="Times New Roman" pitchFamily="18" charset="0"/>
                <a:cs typeface="Times New Roman" pitchFamily="18" charset="0"/>
              </a:rPr>
              <a:t>The rules for legal names are much the same in most programming languages.</a:t>
            </a:r>
          </a:p>
          <a:p>
            <a:pPr lvl="1"/>
            <a:r>
              <a:rPr lang="en-US" dirty="0" smtClean="0">
                <a:latin typeface="Times New Roman" pitchFamily="18" charset="0"/>
                <a:cs typeface="Times New Roman" pitchFamily="18" charset="0"/>
              </a:rPr>
              <a:t>In JavaScript, the first character must be a letter, or an underscore (_), or a dollar sign ($).</a:t>
            </a:r>
          </a:p>
          <a:p>
            <a:pPr lvl="1"/>
            <a:r>
              <a:rPr lang="en-US" dirty="0" smtClean="0">
                <a:latin typeface="Times New Roman" pitchFamily="18" charset="0"/>
                <a:cs typeface="Times New Roman" pitchFamily="18" charset="0"/>
              </a:rPr>
              <a:t>Subsequent characters may be letters, digits, underscores, or dollar signs.</a:t>
            </a:r>
          </a:p>
          <a:p>
            <a:pPr lvl="1"/>
            <a:r>
              <a:rPr lang="en-US" dirty="0" smtClean="0">
                <a:latin typeface="Times New Roman" pitchFamily="18" charset="0"/>
                <a:cs typeface="Times New Roman" pitchFamily="18" charset="0"/>
              </a:rPr>
              <a:t>Numbers are not allowed as the first character.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way JavaScript can easily distinguish identifiers from numbers.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Fundamentals of JS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JavaScript Reserved Words</a:t>
            </a:r>
          </a:p>
          <a:p>
            <a:r>
              <a:rPr lang="en-US" sz="2400" dirty="0" smtClean="0">
                <a:latin typeface="Times New Roman" pitchFamily="18" charset="0"/>
                <a:cs typeface="Times New Roman" pitchFamily="18" charset="0"/>
              </a:rPr>
              <a:t>A list of all the reserved words in JavaScript are given in the following table. They cannot be used as JavaScript variables, functions, methods, loop labels, or any object names.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32</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114997" y="2438400"/>
          <a:ext cx="9029003" cy="3810000"/>
        </p:xfrm>
        <a:graphic>
          <a:graphicData uri="http://schemas.openxmlformats.org/drawingml/2006/table">
            <a:tbl>
              <a:tblPr firstRow="1" bandRow="1">
                <a:tableStyleId>{5C22544A-7EE6-4342-B048-85BDC9FD1C3A}</a:tableStyleId>
              </a:tblPr>
              <a:tblGrid>
                <a:gridCol w="963613">
                  <a:extLst>
                    <a:ext uri="{9D8B030D-6E8A-4147-A177-3AD203B41FA5}">
                      <a16:colId xmlns:a16="http://schemas.microsoft.com/office/drawing/2014/main" val="20000"/>
                    </a:ext>
                  </a:extLst>
                </a:gridCol>
                <a:gridCol w="933006">
                  <a:extLst>
                    <a:ext uri="{9D8B030D-6E8A-4147-A177-3AD203B41FA5}">
                      <a16:colId xmlns:a16="http://schemas.microsoft.com/office/drawing/2014/main" val="20001"/>
                    </a:ext>
                  </a:extLst>
                </a:gridCol>
                <a:gridCol w="1169416">
                  <a:extLst>
                    <a:ext uri="{9D8B030D-6E8A-4147-A177-3AD203B41FA5}">
                      <a16:colId xmlns:a16="http://schemas.microsoft.com/office/drawing/2014/main" val="20002"/>
                    </a:ext>
                  </a:extLst>
                </a:gridCol>
                <a:gridCol w="1420559">
                  <a:extLst>
                    <a:ext uri="{9D8B030D-6E8A-4147-A177-3AD203B41FA5}">
                      <a16:colId xmlns:a16="http://schemas.microsoft.com/office/drawing/2014/main" val="20003"/>
                    </a:ext>
                  </a:extLst>
                </a:gridCol>
                <a:gridCol w="1090803">
                  <a:extLst>
                    <a:ext uri="{9D8B030D-6E8A-4147-A177-3AD203B41FA5}">
                      <a16:colId xmlns:a16="http://schemas.microsoft.com/office/drawing/2014/main" val="20004"/>
                    </a:ext>
                  </a:extLst>
                </a:gridCol>
                <a:gridCol w="1307592">
                  <a:extLst>
                    <a:ext uri="{9D8B030D-6E8A-4147-A177-3AD203B41FA5}">
                      <a16:colId xmlns:a16="http://schemas.microsoft.com/office/drawing/2014/main" val="20005"/>
                    </a:ext>
                  </a:extLst>
                </a:gridCol>
                <a:gridCol w="1115314">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pPr fontAlgn="t"/>
                      <a:r>
                        <a:rPr lang="en-US" dirty="0"/>
                        <a:t>abstract</a:t>
                      </a:r>
                    </a:p>
                  </a:txBody>
                  <a:tcPr marL="76200" marR="76200" marT="76200" marB="76200"/>
                </a:tc>
                <a:tc>
                  <a:txBody>
                    <a:bodyPr/>
                    <a:lstStyle/>
                    <a:p>
                      <a:pPr fontAlgn="t"/>
                      <a:r>
                        <a:rPr lang="en-US"/>
                        <a:t>else</a:t>
                      </a:r>
                    </a:p>
                  </a:txBody>
                  <a:tcPr marL="76200" marR="76200" marT="76200" marB="76200"/>
                </a:tc>
                <a:tc>
                  <a:txBody>
                    <a:bodyPr/>
                    <a:lstStyle/>
                    <a:p>
                      <a:pPr fontAlgn="t"/>
                      <a:r>
                        <a:rPr lang="en-US"/>
                        <a:t>instanceof</a:t>
                      </a:r>
                    </a:p>
                  </a:txBody>
                  <a:tcPr marL="76200" marR="76200" marT="76200" marB="76200"/>
                </a:tc>
                <a:tc>
                  <a:txBody>
                    <a:bodyPr/>
                    <a:lstStyle/>
                    <a:p>
                      <a:pPr fontAlgn="t"/>
                      <a:r>
                        <a:rPr lang="en-US" dirty="0"/>
                        <a:t>switch</a:t>
                      </a:r>
                    </a:p>
                  </a:txBody>
                  <a:tcPr marL="76200" marR="76200" marT="76200" marB="76200"/>
                </a:tc>
                <a:tc>
                  <a:txBody>
                    <a:bodyPr/>
                    <a:lstStyle/>
                    <a:p>
                      <a:pPr fontAlgn="t"/>
                      <a:r>
                        <a:rPr lang="en-US" dirty="0"/>
                        <a:t>const</a:t>
                      </a:r>
                    </a:p>
                  </a:txBody>
                  <a:tcPr marL="76200" marR="76200" marT="76200" marB="76200"/>
                </a:tc>
                <a:tc>
                  <a:txBody>
                    <a:bodyPr/>
                    <a:lstStyle/>
                    <a:p>
                      <a:pPr fontAlgn="t"/>
                      <a:r>
                        <a:rPr lang="en-US"/>
                        <a:t>for</a:t>
                      </a:r>
                    </a:p>
                  </a:txBody>
                  <a:tcPr marL="76200" marR="76200" marT="76200" marB="76200"/>
                </a:tc>
                <a:tc>
                  <a:txBody>
                    <a:bodyPr/>
                    <a:lstStyle/>
                    <a:p>
                      <a:pPr fontAlgn="t"/>
                      <a:r>
                        <a:rPr lang="en-US"/>
                        <a:t>private</a:t>
                      </a:r>
                    </a:p>
                  </a:txBody>
                  <a:tcPr marL="76200" marR="76200" marT="76200" marB="76200"/>
                </a:tc>
                <a:tc>
                  <a:txBody>
                    <a:bodyPr/>
                    <a:lstStyle/>
                    <a:p>
                      <a:pPr fontAlgn="t"/>
                      <a:r>
                        <a:rPr lang="en-US"/>
                        <a:t>typeof</a:t>
                      </a:r>
                    </a:p>
                  </a:txBody>
                  <a:tcPr marL="76200" marR="76200" marT="76200" marB="76200"/>
                </a:tc>
                <a:extLst>
                  <a:ext uri="{0D108BD9-81ED-4DB2-BD59-A6C34878D82A}">
                    <a16:rowId xmlns:a16="http://schemas.microsoft.com/office/drawing/2014/main" val="10001"/>
                  </a:ext>
                </a:extLst>
              </a:tr>
              <a:tr h="370840">
                <a:tc>
                  <a:txBody>
                    <a:bodyPr/>
                    <a:lstStyle/>
                    <a:p>
                      <a:pPr fontAlgn="t"/>
                      <a:r>
                        <a:rPr lang="en-US"/>
                        <a:t>boolean</a:t>
                      </a:r>
                    </a:p>
                  </a:txBody>
                  <a:tcPr marL="76200" marR="76200" marT="76200" marB="76200"/>
                </a:tc>
                <a:tc>
                  <a:txBody>
                    <a:bodyPr/>
                    <a:lstStyle/>
                    <a:p>
                      <a:pPr fontAlgn="t"/>
                      <a:r>
                        <a:rPr lang="en-US"/>
                        <a:t>enum</a:t>
                      </a:r>
                    </a:p>
                  </a:txBody>
                  <a:tcPr marL="76200" marR="76200" marT="76200" marB="76200"/>
                </a:tc>
                <a:tc>
                  <a:txBody>
                    <a:bodyPr/>
                    <a:lstStyle/>
                    <a:p>
                      <a:pPr fontAlgn="t"/>
                      <a:r>
                        <a:rPr lang="en-US"/>
                        <a:t>int</a:t>
                      </a:r>
                    </a:p>
                  </a:txBody>
                  <a:tcPr marL="76200" marR="76200" marT="76200" marB="76200"/>
                </a:tc>
                <a:tc>
                  <a:txBody>
                    <a:bodyPr/>
                    <a:lstStyle/>
                    <a:p>
                      <a:pPr fontAlgn="t"/>
                      <a:r>
                        <a:rPr lang="en-US"/>
                        <a:t>synchronized</a:t>
                      </a:r>
                    </a:p>
                  </a:txBody>
                  <a:tcPr marL="76200" marR="76200" marT="76200" marB="76200"/>
                </a:tc>
                <a:tc>
                  <a:txBody>
                    <a:bodyPr/>
                    <a:lstStyle/>
                    <a:p>
                      <a:pPr fontAlgn="t"/>
                      <a:r>
                        <a:rPr lang="en-US" dirty="0"/>
                        <a:t>continue</a:t>
                      </a:r>
                    </a:p>
                  </a:txBody>
                  <a:tcPr marL="76200" marR="76200" marT="76200" marB="76200"/>
                </a:tc>
                <a:tc>
                  <a:txBody>
                    <a:bodyPr/>
                    <a:lstStyle/>
                    <a:p>
                      <a:pPr fontAlgn="t"/>
                      <a:r>
                        <a:rPr lang="en-US" dirty="0"/>
                        <a:t>function</a:t>
                      </a:r>
                    </a:p>
                  </a:txBody>
                  <a:tcPr marL="76200" marR="76200" marT="76200" marB="76200"/>
                </a:tc>
                <a:tc>
                  <a:txBody>
                    <a:bodyPr/>
                    <a:lstStyle/>
                    <a:p>
                      <a:pPr fontAlgn="t"/>
                      <a:r>
                        <a:rPr lang="en-US"/>
                        <a:t>protected</a:t>
                      </a:r>
                    </a:p>
                  </a:txBody>
                  <a:tcPr marL="76200" marR="76200" marT="76200" marB="76200"/>
                </a:tc>
                <a:tc>
                  <a:txBody>
                    <a:bodyPr/>
                    <a:lstStyle/>
                    <a:p>
                      <a:pPr fontAlgn="t"/>
                      <a:r>
                        <a:rPr lang="en-US"/>
                        <a:t>var</a:t>
                      </a:r>
                    </a:p>
                  </a:txBody>
                  <a:tcPr marL="76200" marR="76200" marT="76200" marB="76200"/>
                </a:tc>
                <a:extLst>
                  <a:ext uri="{0D108BD9-81ED-4DB2-BD59-A6C34878D82A}">
                    <a16:rowId xmlns:a16="http://schemas.microsoft.com/office/drawing/2014/main" val="10002"/>
                  </a:ext>
                </a:extLst>
              </a:tr>
              <a:tr h="452120">
                <a:tc>
                  <a:txBody>
                    <a:bodyPr/>
                    <a:lstStyle/>
                    <a:p>
                      <a:pPr fontAlgn="t"/>
                      <a:r>
                        <a:rPr lang="en-US" dirty="0"/>
                        <a:t>break</a:t>
                      </a:r>
                    </a:p>
                  </a:txBody>
                  <a:tcPr marL="76200" marR="76200" marT="76200" marB="76200"/>
                </a:tc>
                <a:tc>
                  <a:txBody>
                    <a:bodyPr/>
                    <a:lstStyle/>
                    <a:p>
                      <a:pPr fontAlgn="t"/>
                      <a:r>
                        <a:rPr lang="en-US"/>
                        <a:t>export</a:t>
                      </a:r>
                    </a:p>
                  </a:txBody>
                  <a:tcPr marL="76200" marR="76200" marT="76200" marB="76200"/>
                </a:tc>
                <a:tc>
                  <a:txBody>
                    <a:bodyPr/>
                    <a:lstStyle/>
                    <a:p>
                      <a:pPr fontAlgn="t"/>
                      <a:r>
                        <a:rPr lang="en-US"/>
                        <a:t>interface</a:t>
                      </a:r>
                    </a:p>
                  </a:txBody>
                  <a:tcPr marL="76200" marR="76200" marT="76200" marB="76200"/>
                </a:tc>
                <a:tc>
                  <a:txBody>
                    <a:bodyPr/>
                    <a:lstStyle/>
                    <a:p>
                      <a:pPr fontAlgn="t"/>
                      <a:r>
                        <a:rPr lang="en-US"/>
                        <a:t>this</a:t>
                      </a:r>
                    </a:p>
                  </a:txBody>
                  <a:tcPr marL="76200" marR="76200" marT="76200" marB="76200"/>
                </a:tc>
                <a:tc>
                  <a:txBody>
                    <a:bodyPr/>
                    <a:lstStyle/>
                    <a:p>
                      <a:pPr fontAlgn="t"/>
                      <a:r>
                        <a:rPr lang="en-US"/>
                        <a:t>debugger</a:t>
                      </a:r>
                    </a:p>
                  </a:txBody>
                  <a:tcPr marL="76200" marR="76200" marT="76200" marB="76200"/>
                </a:tc>
                <a:tc>
                  <a:txBody>
                    <a:bodyPr/>
                    <a:lstStyle/>
                    <a:p>
                      <a:pPr fontAlgn="t"/>
                      <a:r>
                        <a:rPr lang="en-US" dirty="0" err="1"/>
                        <a:t>goto</a:t>
                      </a:r>
                      <a:endParaRPr lang="en-US" dirty="0"/>
                    </a:p>
                  </a:txBody>
                  <a:tcPr marL="76200" marR="76200" marT="76200" marB="76200"/>
                </a:tc>
                <a:tc>
                  <a:txBody>
                    <a:bodyPr/>
                    <a:lstStyle/>
                    <a:p>
                      <a:pPr fontAlgn="t"/>
                      <a:r>
                        <a:rPr lang="en-US"/>
                        <a:t>public</a:t>
                      </a:r>
                    </a:p>
                  </a:txBody>
                  <a:tcPr marL="76200" marR="76200" marT="76200" marB="76200"/>
                </a:tc>
                <a:tc>
                  <a:txBody>
                    <a:bodyPr/>
                    <a:lstStyle/>
                    <a:p>
                      <a:pPr fontAlgn="t"/>
                      <a:r>
                        <a:rPr lang="en-US" dirty="0"/>
                        <a:t>void</a:t>
                      </a:r>
                    </a:p>
                  </a:txBody>
                  <a:tcPr marL="76200" marR="76200" marT="76200" marB="76200"/>
                </a:tc>
                <a:extLst>
                  <a:ext uri="{0D108BD9-81ED-4DB2-BD59-A6C34878D82A}">
                    <a16:rowId xmlns:a16="http://schemas.microsoft.com/office/drawing/2014/main" val="10003"/>
                  </a:ext>
                </a:extLst>
              </a:tr>
              <a:tr h="370840">
                <a:tc>
                  <a:txBody>
                    <a:bodyPr/>
                    <a:lstStyle/>
                    <a:p>
                      <a:pPr fontAlgn="t"/>
                      <a:r>
                        <a:rPr lang="en-US"/>
                        <a:t>byte</a:t>
                      </a:r>
                    </a:p>
                  </a:txBody>
                  <a:tcPr marL="76200" marR="76200" marT="76200" marB="76200"/>
                </a:tc>
                <a:tc>
                  <a:txBody>
                    <a:bodyPr/>
                    <a:lstStyle/>
                    <a:p>
                      <a:pPr fontAlgn="t"/>
                      <a:r>
                        <a:rPr lang="en-US"/>
                        <a:t>extends</a:t>
                      </a:r>
                    </a:p>
                  </a:txBody>
                  <a:tcPr marL="76200" marR="76200" marT="76200" marB="76200"/>
                </a:tc>
                <a:tc>
                  <a:txBody>
                    <a:bodyPr/>
                    <a:lstStyle/>
                    <a:p>
                      <a:pPr fontAlgn="t"/>
                      <a:r>
                        <a:rPr lang="en-US"/>
                        <a:t>long</a:t>
                      </a:r>
                    </a:p>
                  </a:txBody>
                  <a:tcPr marL="76200" marR="76200" marT="76200" marB="76200"/>
                </a:tc>
                <a:tc>
                  <a:txBody>
                    <a:bodyPr/>
                    <a:lstStyle/>
                    <a:p>
                      <a:pPr fontAlgn="t"/>
                      <a:r>
                        <a:rPr lang="en-US"/>
                        <a:t>throw</a:t>
                      </a:r>
                    </a:p>
                  </a:txBody>
                  <a:tcPr marL="76200" marR="76200" marT="76200" marB="76200"/>
                </a:tc>
                <a:tc>
                  <a:txBody>
                    <a:bodyPr/>
                    <a:lstStyle/>
                    <a:p>
                      <a:pPr fontAlgn="t"/>
                      <a:r>
                        <a:rPr lang="en-US"/>
                        <a:t>default</a:t>
                      </a:r>
                    </a:p>
                  </a:txBody>
                  <a:tcPr marL="76200" marR="76200" marT="76200" marB="76200"/>
                </a:tc>
                <a:tc>
                  <a:txBody>
                    <a:bodyPr/>
                    <a:lstStyle/>
                    <a:p>
                      <a:pPr fontAlgn="t"/>
                      <a:r>
                        <a:rPr lang="en-US" dirty="0"/>
                        <a:t>if</a:t>
                      </a:r>
                    </a:p>
                  </a:txBody>
                  <a:tcPr marL="76200" marR="76200" marT="76200" marB="76200"/>
                </a:tc>
                <a:tc>
                  <a:txBody>
                    <a:bodyPr/>
                    <a:lstStyle/>
                    <a:p>
                      <a:pPr fontAlgn="t"/>
                      <a:r>
                        <a:rPr lang="en-US"/>
                        <a:t>return</a:t>
                      </a:r>
                    </a:p>
                  </a:txBody>
                  <a:tcPr marL="76200" marR="76200" marT="76200" marB="76200"/>
                </a:tc>
                <a:tc>
                  <a:txBody>
                    <a:bodyPr/>
                    <a:lstStyle/>
                    <a:p>
                      <a:pPr fontAlgn="t"/>
                      <a:r>
                        <a:rPr lang="en-US"/>
                        <a:t>volatile</a:t>
                      </a:r>
                    </a:p>
                  </a:txBody>
                  <a:tcPr marL="76200" marR="76200" marT="76200" marB="76200"/>
                </a:tc>
                <a:extLst>
                  <a:ext uri="{0D108BD9-81ED-4DB2-BD59-A6C34878D82A}">
                    <a16:rowId xmlns:a16="http://schemas.microsoft.com/office/drawing/2014/main" val="10004"/>
                  </a:ext>
                </a:extLst>
              </a:tr>
              <a:tr h="370840">
                <a:tc>
                  <a:txBody>
                    <a:bodyPr/>
                    <a:lstStyle/>
                    <a:p>
                      <a:pPr fontAlgn="t"/>
                      <a:r>
                        <a:rPr lang="en-US"/>
                        <a:t>case</a:t>
                      </a:r>
                    </a:p>
                  </a:txBody>
                  <a:tcPr marL="76200" marR="76200" marT="76200" marB="76200"/>
                </a:tc>
                <a:tc>
                  <a:txBody>
                    <a:bodyPr/>
                    <a:lstStyle/>
                    <a:p>
                      <a:pPr fontAlgn="t"/>
                      <a:r>
                        <a:rPr lang="en-US"/>
                        <a:t>false</a:t>
                      </a:r>
                    </a:p>
                  </a:txBody>
                  <a:tcPr marL="76200" marR="76200" marT="76200" marB="76200"/>
                </a:tc>
                <a:tc>
                  <a:txBody>
                    <a:bodyPr/>
                    <a:lstStyle/>
                    <a:p>
                      <a:pPr fontAlgn="t"/>
                      <a:r>
                        <a:rPr lang="en-US"/>
                        <a:t>native</a:t>
                      </a:r>
                    </a:p>
                  </a:txBody>
                  <a:tcPr marL="76200" marR="76200" marT="76200" marB="76200"/>
                </a:tc>
                <a:tc>
                  <a:txBody>
                    <a:bodyPr/>
                    <a:lstStyle/>
                    <a:p>
                      <a:pPr fontAlgn="t"/>
                      <a:r>
                        <a:rPr lang="en-US"/>
                        <a:t>throws</a:t>
                      </a:r>
                    </a:p>
                  </a:txBody>
                  <a:tcPr marL="76200" marR="76200" marT="76200" marB="76200"/>
                </a:tc>
                <a:tc>
                  <a:txBody>
                    <a:bodyPr/>
                    <a:lstStyle/>
                    <a:p>
                      <a:pPr fontAlgn="t"/>
                      <a:r>
                        <a:rPr lang="en-US"/>
                        <a:t>delete</a:t>
                      </a:r>
                    </a:p>
                  </a:txBody>
                  <a:tcPr marL="76200" marR="76200" marT="76200" marB="76200"/>
                </a:tc>
                <a:tc>
                  <a:txBody>
                    <a:bodyPr/>
                    <a:lstStyle/>
                    <a:p>
                      <a:pPr fontAlgn="t"/>
                      <a:r>
                        <a:rPr lang="en-US" dirty="0"/>
                        <a:t>implements</a:t>
                      </a:r>
                    </a:p>
                  </a:txBody>
                  <a:tcPr marL="76200" marR="76200" marT="76200" marB="76200"/>
                </a:tc>
                <a:tc>
                  <a:txBody>
                    <a:bodyPr/>
                    <a:lstStyle/>
                    <a:p>
                      <a:pPr fontAlgn="t"/>
                      <a:r>
                        <a:rPr lang="en-US" dirty="0"/>
                        <a:t>short</a:t>
                      </a:r>
                    </a:p>
                  </a:txBody>
                  <a:tcPr marL="76200" marR="76200" marT="76200" marB="76200"/>
                </a:tc>
                <a:tc>
                  <a:txBody>
                    <a:bodyPr/>
                    <a:lstStyle/>
                    <a:p>
                      <a:pPr fontAlgn="t"/>
                      <a:r>
                        <a:rPr lang="en-US"/>
                        <a:t>while</a:t>
                      </a:r>
                    </a:p>
                  </a:txBody>
                  <a:tcPr marL="76200" marR="76200" marT="76200" marB="76200"/>
                </a:tc>
                <a:extLst>
                  <a:ext uri="{0D108BD9-81ED-4DB2-BD59-A6C34878D82A}">
                    <a16:rowId xmlns:a16="http://schemas.microsoft.com/office/drawing/2014/main" val="10005"/>
                  </a:ext>
                </a:extLst>
              </a:tr>
              <a:tr h="370840">
                <a:tc>
                  <a:txBody>
                    <a:bodyPr/>
                    <a:lstStyle/>
                    <a:p>
                      <a:pPr fontAlgn="t"/>
                      <a:r>
                        <a:rPr lang="en-US"/>
                        <a:t>catch</a:t>
                      </a:r>
                    </a:p>
                  </a:txBody>
                  <a:tcPr marL="76200" marR="76200" marT="76200" marB="76200"/>
                </a:tc>
                <a:tc>
                  <a:txBody>
                    <a:bodyPr/>
                    <a:lstStyle/>
                    <a:p>
                      <a:pPr fontAlgn="t"/>
                      <a:r>
                        <a:rPr lang="en-US"/>
                        <a:t>final</a:t>
                      </a:r>
                    </a:p>
                  </a:txBody>
                  <a:tcPr marL="76200" marR="76200" marT="76200" marB="76200"/>
                </a:tc>
                <a:tc>
                  <a:txBody>
                    <a:bodyPr/>
                    <a:lstStyle/>
                    <a:p>
                      <a:pPr fontAlgn="t"/>
                      <a:r>
                        <a:rPr lang="en-US" dirty="0"/>
                        <a:t>new</a:t>
                      </a:r>
                    </a:p>
                  </a:txBody>
                  <a:tcPr marL="76200" marR="76200" marT="76200" marB="76200"/>
                </a:tc>
                <a:tc>
                  <a:txBody>
                    <a:bodyPr/>
                    <a:lstStyle/>
                    <a:p>
                      <a:pPr fontAlgn="t"/>
                      <a:r>
                        <a:rPr lang="en-US" dirty="0"/>
                        <a:t>transient</a:t>
                      </a:r>
                    </a:p>
                  </a:txBody>
                  <a:tcPr marL="76200" marR="76200" marT="76200" marB="76200"/>
                </a:tc>
                <a:tc>
                  <a:txBody>
                    <a:bodyPr/>
                    <a:lstStyle/>
                    <a:p>
                      <a:pPr fontAlgn="t"/>
                      <a:r>
                        <a:rPr lang="en-US"/>
                        <a:t>do</a:t>
                      </a:r>
                    </a:p>
                  </a:txBody>
                  <a:tcPr marL="76200" marR="76200" marT="76200" marB="76200"/>
                </a:tc>
                <a:tc>
                  <a:txBody>
                    <a:bodyPr/>
                    <a:lstStyle/>
                    <a:p>
                      <a:pPr fontAlgn="t"/>
                      <a:r>
                        <a:rPr lang="en-US"/>
                        <a:t>import</a:t>
                      </a:r>
                    </a:p>
                  </a:txBody>
                  <a:tcPr marL="76200" marR="76200" marT="76200" marB="76200"/>
                </a:tc>
                <a:tc>
                  <a:txBody>
                    <a:bodyPr/>
                    <a:lstStyle/>
                    <a:p>
                      <a:pPr fontAlgn="t"/>
                      <a:r>
                        <a:rPr lang="en-US" dirty="0"/>
                        <a:t>static</a:t>
                      </a:r>
                    </a:p>
                  </a:txBody>
                  <a:tcPr marL="76200" marR="76200" marT="76200" marB="76200"/>
                </a:tc>
                <a:tc>
                  <a:txBody>
                    <a:bodyPr/>
                    <a:lstStyle/>
                    <a:p>
                      <a:pPr fontAlgn="t"/>
                      <a:r>
                        <a:rPr lang="en-US"/>
                        <a:t>with</a:t>
                      </a:r>
                    </a:p>
                  </a:txBody>
                  <a:tcPr marL="76200" marR="76200" marT="76200" marB="76200"/>
                </a:tc>
                <a:extLst>
                  <a:ext uri="{0D108BD9-81ED-4DB2-BD59-A6C34878D82A}">
                    <a16:rowId xmlns:a16="http://schemas.microsoft.com/office/drawing/2014/main" val="10006"/>
                  </a:ext>
                </a:extLst>
              </a:tr>
              <a:tr h="370840">
                <a:tc>
                  <a:txBody>
                    <a:bodyPr/>
                    <a:lstStyle/>
                    <a:p>
                      <a:pPr fontAlgn="t"/>
                      <a:r>
                        <a:rPr lang="en-US"/>
                        <a:t>char</a:t>
                      </a:r>
                    </a:p>
                  </a:txBody>
                  <a:tcPr marL="76200" marR="76200" marT="76200" marB="76200"/>
                </a:tc>
                <a:tc>
                  <a:txBody>
                    <a:bodyPr/>
                    <a:lstStyle/>
                    <a:p>
                      <a:pPr fontAlgn="t"/>
                      <a:r>
                        <a:rPr lang="en-US"/>
                        <a:t>finally</a:t>
                      </a:r>
                    </a:p>
                  </a:txBody>
                  <a:tcPr marL="76200" marR="76200" marT="76200" marB="76200"/>
                </a:tc>
                <a:tc>
                  <a:txBody>
                    <a:bodyPr/>
                    <a:lstStyle/>
                    <a:p>
                      <a:pPr fontAlgn="t"/>
                      <a:r>
                        <a:rPr lang="en-US"/>
                        <a:t>null</a:t>
                      </a:r>
                    </a:p>
                  </a:txBody>
                  <a:tcPr marL="76200" marR="76200" marT="76200" marB="76200"/>
                </a:tc>
                <a:tc>
                  <a:txBody>
                    <a:bodyPr/>
                    <a:lstStyle/>
                    <a:p>
                      <a:pPr fontAlgn="t"/>
                      <a:r>
                        <a:rPr lang="en-US"/>
                        <a:t>true</a:t>
                      </a:r>
                    </a:p>
                  </a:txBody>
                  <a:tcPr marL="76200" marR="76200" marT="76200" marB="76200"/>
                </a:tc>
                <a:tc>
                  <a:txBody>
                    <a:bodyPr/>
                    <a:lstStyle/>
                    <a:p>
                      <a:pPr fontAlgn="t"/>
                      <a:r>
                        <a:rPr lang="en-US"/>
                        <a:t>double</a:t>
                      </a:r>
                    </a:p>
                  </a:txBody>
                  <a:tcPr marL="76200" marR="76200" marT="76200" marB="76200"/>
                </a:tc>
                <a:tc>
                  <a:txBody>
                    <a:bodyPr/>
                    <a:lstStyle/>
                    <a:p>
                      <a:pPr fontAlgn="t"/>
                      <a:r>
                        <a:rPr lang="en-US"/>
                        <a:t>in</a:t>
                      </a:r>
                    </a:p>
                  </a:txBody>
                  <a:tcPr marL="76200" marR="76200" marT="76200" marB="76200"/>
                </a:tc>
                <a:tc>
                  <a:txBody>
                    <a:bodyPr/>
                    <a:lstStyle/>
                    <a:p>
                      <a:pPr fontAlgn="t"/>
                      <a:r>
                        <a:rPr lang="en-US" dirty="0"/>
                        <a:t>super</a:t>
                      </a:r>
                    </a:p>
                  </a:txBody>
                  <a:tcPr marL="76200" marR="76200" marT="76200" marB="76200"/>
                </a:tc>
                <a:tc>
                  <a:txBody>
                    <a:bodyPr/>
                    <a:lstStyle/>
                    <a:p>
                      <a:endParaRPr lang="en-US" dirty="0"/>
                    </a:p>
                  </a:txBody>
                  <a:tcPr/>
                </a:tc>
                <a:extLst>
                  <a:ext uri="{0D108BD9-81ED-4DB2-BD59-A6C34878D82A}">
                    <a16:rowId xmlns:a16="http://schemas.microsoft.com/office/drawing/2014/main" val="10007"/>
                  </a:ext>
                </a:extLst>
              </a:tr>
              <a:tr h="370840">
                <a:tc>
                  <a:txBody>
                    <a:bodyPr/>
                    <a:lstStyle/>
                    <a:p>
                      <a:pPr fontAlgn="t"/>
                      <a:r>
                        <a:rPr lang="en-US"/>
                        <a:t>class</a:t>
                      </a:r>
                    </a:p>
                  </a:txBody>
                  <a:tcPr marL="76200" marR="76200" marT="76200" marB="76200"/>
                </a:tc>
                <a:tc>
                  <a:txBody>
                    <a:bodyPr/>
                    <a:lstStyle/>
                    <a:p>
                      <a:pPr fontAlgn="t"/>
                      <a:r>
                        <a:rPr lang="en-US"/>
                        <a:t>float</a:t>
                      </a:r>
                    </a:p>
                  </a:txBody>
                  <a:tcPr marL="76200" marR="76200" marT="76200" marB="76200"/>
                </a:tc>
                <a:tc>
                  <a:txBody>
                    <a:bodyPr/>
                    <a:lstStyle/>
                    <a:p>
                      <a:pPr fontAlgn="t"/>
                      <a:r>
                        <a:rPr lang="en-US" dirty="0"/>
                        <a:t>package</a:t>
                      </a:r>
                    </a:p>
                  </a:txBody>
                  <a:tcPr marL="76200" marR="76200" marT="76200" marB="76200"/>
                </a:tc>
                <a:tc>
                  <a:txBody>
                    <a:bodyPr/>
                    <a:lstStyle/>
                    <a:p>
                      <a:pPr fontAlgn="t"/>
                      <a:r>
                        <a:rPr lang="en-US" dirty="0"/>
                        <a:t>try</a:t>
                      </a:r>
                    </a:p>
                  </a:txBody>
                  <a:tcPr marL="76200" marR="76200" marT="76200" marB="76200"/>
                </a:tc>
                <a:tc>
                  <a:txBody>
                    <a:bodyPr/>
                    <a:lstStyle/>
                    <a:p>
                      <a:endParaRPr lang="en-US" dirty="0"/>
                    </a:p>
                  </a:txBody>
                  <a:tcPr marL="76200" marR="76200" marT="76200" marB="76200"/>
                </a:tc>
                <a:tc>
                  <a:txBody>
                    <a:bodyPr/>
                    <a:lstStyle/>
                    <a:p>
                      <a:endParaRPr lang="en-US"/>
                    </a:p>
                  </a:txBody>
                  <a:tcPr marL="76200" marR="76200" marT="76200" marB="76200"/>
                </a:tc>
                <a:tc>
                  <a:txBody>
                    <a:bodyPr/>
                    <a:lstStyle/>
                    <a:p>
                      <a:endParaRPr lang="en-US"/>
                    </a:p>
                  </a:txBody>
                  <a:tcPr marL="76200" marR="76200" marT="76200" marB="76200"/>
                </a:tc>
                <a:tc>
                  <a:txBody>
                    <a:bodyPr/>
                    <a:lstStyle/>
                    <a:p>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20000"/>
          </a:bodyPr>
          <a:lstStyle/>
          <a:p>
            <a:r>
              <a:rPr lang="en-US" b="1" dirty="0" smtClean="0">
                <a:latin typeface="Times New Roman" pitchFamily="18" charset="0"/>
                <a:cs typeface="Times New Roman" pitchFamily="18" charset="0"/>
              </a:rPr>
              <a:t>JavaScript </a:t>
            </a:r>
            <a:r>
              <a:rPr lang="en-US" b="1" dirty="0" err="1" smtClean="0">
                <a:latin typeface="Times New Roman" pitchFamily="18" charset="0"/>
                <a:cs typeface="Times New Roman" pitchFamily="18" charset="0"/>
              </a:rPr>
              <a:t>Datatypes</a:t>
            </a:r>
            <a:endParaRPr lang="en-US"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One of the most fundamental characteristics of a programming language is the set of data types it supports. </a:t>
            </a:r>
          </a:p>
          <a:p>
            <a:pPr lvl="1"/>
            <a:r>
              <a:rPr lang="en-US" dirty="0" smtClean="0">
                <a:latin typeface="Times New Roman" pitchFamily="18" charset="0"/>
                <a:cs typeface="Times New Roman" pitchFamily="18" charset="0"/>
              </a:rPr>
              <a:t>These are the type of values that can be represented and manipulated in a programming language.</a:t>
            </a:r>
          </a:p>
          <a:p>
            <a:r>
              <a:rPr lang="en-US" dirty="0" smtClean="0">
                <a:latin typeface="Times New Roman" pitchFamily="18" charset="0"/>
                <a:cs typeface="Times New Roman" pitchFamily="18" charset="0"/>
              </a:rPr>
              <a:t>JavaScript allows you to work with three primitive data types −</a:t>
            </a:r>
          </a:p>
          <a:p>
            <a:pPr lvl="1"/>
            <a:r>
              <a:rPr lang="en-US" b="1" dirty="0" smtClean="0">
                <a:latin typeface="Times New Roman" pitchFamily="18" charset="0"/>
                <a:cs typeface="Times New Roman" pitchFamily="18" charset="0"/>
              </a:rPr>
              <a:t>Numbers,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123, 120.50 etc.</a:t>
            </a:r>
          </a:p>
          <a:p>
            <a:pPr lvl="1"/>
            <a:r>
              <a:rPr lang="en-US" b="1" dirty="0" smtClean="0">
                <a:latin typeface="Times New Roman" pitchFamily="18" charset="0"/>
                <a:cs typeface="Times New Roman" pitchFamily="18" charset="0"/>
              </a:rPr>
              <a:t>Strings</a:t>
            </a:r>
            <a:r>
              <a:rPr lang="en-US" dirty="0" smtClean="0">
                <a:latin typeface="Times New Roman" pitchFamily="18" charset="0"/>
                <a:cs typeface="Times New Roman" pitchFamily="18" charset="0"/>
              </a:rPr>
              <a:t> of text e.g. "This text string" etc.</a:t>
            </a:r>
          </a:p>
          <a:p>
            <a:pPr lvl="1"/>
            <a:r>
              <a:rPr lang="en-US" b="1" dirty="0"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e.g. true or false.</a:t>
            </a:r>
          </a:p>
          <a:p>
            <a:pPr algn="just"/>
            <a:r>
              <a:rPr lang="en-US" dirty="0" smtClean="0">
                <a:latin typeface="Times New Roman" pitchFamily="18" charset="0"/>
                <a:cs typeface="Times New Roman" pitchFamily="18" charset="0"/>
              </a:rPr>
              <a:t>JavaScript also defines two trivial data types, </a:t>
            </a:r>
            <a:r>
              <a:rPr lang="en-US" b="1" dirty="0" smtClean="0">
                <a:latin typeface="Times New Roman" pitchFamily="18" charset="0"/>
                <a:cs typeface="Times New Roman" pitchFamily="18" charset="0"/>
              </a:rPr>
              <a:t>null</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undefined,</a:t>
            </a:r>
            <a:r>
              <a:rPr lang="en-US" dirty="0" smtClean="0">
                <a:latin typeface="Times New Roman" pitchFamily="18" charset="0"/>
                <a:cs typeface="Times New Roman" pitchFamily="18" charset="0"/>
              </a:rPr>
              <a:t> each of which defines only a single value. </a:t>
            </a:r>
          </a:p>
          <a:p>
            <a:pPr algn="just"/>
            <a:r>
              <a:rPr lang="en-US" dirty="0" smtClean="0">
                <a:latin typeface="Times New Roman" pitchFamily="18" charset="0"/>
                <a:cs typeface="Times New Roman" pitchFamily="18" charset="0"/>
              </a:rPr>
              <a:t>In addition to these primitive data types, JavaScript supports a composite data type known as </a:t>
            </a:r>
            <a:r>
              <a:rPr lang="en-US" b="1" dirty="0" smtClean="0">
                <a:latin typeface="Times New Roman" pitchFamily="18" charset="0"/>
                <a:cs typeface="Times New Roman" pitchFamily="18" charset="0"/>
              </a:rPr>
              <a:t>object</a:t>
            </a:r>
            <a:r>
              <a:rPr lang="en-US" dirty="0" smtClean="0">
                <a:latin typeface="Times New Roman" pitchFamily="18" charset="0"/>
                <a:cs typeface="Times New Roman" pitchFamily="18" charset="0"/>
              </a:rPr>
              <a:t>. We will cover objects in detail in a separate chapter.</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10000"/>
          </a:bodyPr>
          <a:lstStyle/>
          <a:p>
            <a:r>
              <a:rPr lang="en-US" b="1" dirty="0" smtClean="0">
                <a:latin typeface="Times New Roman" pitchFamily="18" charset="0"/>
                <a:cs typeface="Times New Roman" pitchFamily="18" charset="0"/>
              </a:rPr>
              <a:t>JavaScript Variables</a:t>
            </a:r>
          </a:p>
          <a:p>
            <a:r>
              <a:rPr lang="en-US" dirty="0" smtClean="0">
                <a:latin typeface="Times New Roman" pitchFamily="18" charset="0"/>
                <a:cs typeface="Times New Roman" pitchFamily="18" charset="0"/>
              </a:rPr>
              <a:t>Like many other programming languages, JavaScript has variables. Variables can be thought of as named containers. </a:t>
            </a:r>
          </a:p>
          <a:p>
            <a:r>
              <a:rPr lang="en-US" dirty="0" smtClean="0">
                <a:latin typeface="Times New Roman" pitchFamily="18" charset="0"/>
                <a:cs typeface="Times New Roman" pitchFamily="18" charset="0"/>
              </a:rPr>
              <a:t>You can place data into these containers and then refer to the data simply by naming the container.</a:t>
            </a:r>
          </a:p>
          <a:p>
            <a:r>
              <a:rPr lang="en-US" dirty="0" smtClean="0">
                <a:latin typeface="Times New Roman" pitchFamily="18" charset="0"/>
                <a:cs typeface="Times New Roman" pitchFamily="18" charset="0"/>
              </a:rPr>
              <a:t>Before you use a variable in a JavaScript program, you must declare it. Variables are declared with the </a:t>
            </a:r>
            <a:r>
              <a:rPr lang="en-US" b="1"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keyword as follows.</a:t>
            </a:r>
          </a:p>
          <a:p>
            <a:pPr lvl="1">
              <a:buNone/>
            </a:pPr>
            <a:r>
              <a:rPr lang="en-US" b="1" dirty="0" smtClean="0">
                <a:latin typeface="Times New Roman" pitchFamily="18" charset="0"/>
                <a:cs typeface="Times New Roman" pitchFamily="18" charset="0"/>
              </a:rPr>
              <a:t>&lt;script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lvl="1">
              <a:buNone/>
            </a:pPr>
            <a:r>
              <a:rPr lang="en-US" b="1" dirty="0" smtClean="0">
                <a:latin typeface="Times New Roman" pitchFamily="18" charset="0"/>
                <a:cs typeface="Times New Roman" pitchFamily="18" charset="0"/>
              </a:rPr>
              <a:t>   &lt;!--</a:t>
            </a:r>
          </a:p>
          <a:p>
            <a:pPr lvl="1">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money;</a:t>
            </a:r>
          </a:p>
          <a:p>
            <a:pPr lvl="1">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name;</a:t>
            </a:r>
          </a:p>
          <a:p>
            <a:pPr lvl="1">
              <a:buNone/>
            </a:pPr>
            <a:r>
              <a:rPr lang="en-US" b="1" dirty="0" smtClean="0">
                <a:latin typeface="Times New Roman" pitchFamily="18" charset="0"/>
                <a:cs typeface="Times New Roman" pitchFamily="18" charset="0"/>
              </a:rPr>
              <a:t>   //--&gt;</a:t>
            </a:r>
          </a:p>
          <a:p>
            <a:pPr lvl="1">
              <a:buNone/>
            </a:pPr>
            <a:r>
              <a:rPr lang="en-US" b="1" dirty="0" smtClean="0">
                <a:latin typeface="Times New Roman" pitchFamily="18" charset="0"/>
                <a:cs typeface="Times New Roman" pitchFamily="18" charset="0"/>
              </a:rPr>
              <a:t>&lt;/script&gt;</a:t>
            </a:r>
          </a:p>
          <a:p>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62500" lnSpcReduction="20000"/>
          </a:bodyPr>
          <a:lstStyle/>
          <a:p>
            <a:r>
              <a:rPr lang="en-US" dirty="0" smtClean="0">
                <a:latin typeface="Times New Roman" pitchFamily="18" charset="0"/>
                <a:cs typeface="Times New Roman" pitchFamily="18" charset="0"/>
              </a:rPr>
              <a:t>You can also declare multiple variables with the same </a:t>
            </a:r>
            <a:r>
              <a:rPr lang="en-US" b="1"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keyword as follows −</a:t>
            </a:r>
          </a:p>
          <a:p>
            <a:pPr>
              <a:buNone/>
            </a:pPr>
            <a:r>
              <a:rPr lang="en-US" b="1" dirty="0" smtClean="0">
                <a:latin typeface="Times New Roman" pitchFamily="18" charset="0"/>
                <a:cs typeface="Times New Roman" pitchFamily="18" charset="0"/>
              </a:rPr>
              <a:t>&lt;script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money, name;</a:t>
            </a:r>
          </a:p>
          <a:p>
            <a:pPr>
              <a:buNone/>
            </a:pPr>
            <a:r>
              <a:rPr lang="en-US" b="1" dirty="0" smtClean="0">
                <a:latin typeface="Times New Roman" pitchFamily="18" charset="0"/>
                <a:cs typeface="Times New Roman" pitchFamily="18" charset="0"/>
              </a:rPr>
              <a:t>   //--&gt;</a:t>
            </a:r>
          </a:p>
          <a:p>
            <a:pPr>
              <a:buNone/>
            </a:pPr>
            <a:r>
              <a:rPr lang="en-US" b="1" dirty="0" smtClean="0">
                <a:latin typeface="Times New Roman" pitchFamily="18" charset="0"/>
                <a:cs typeface="Times New Roman" pitchFamily="18" charset="0"/>
              </a:rPr>
              <a:t>&lt;/script&gt;</a:t>
            </a:r>
          </a:p>
          <a:p>
            <a:r>
              <a:rPr lang="en-US" dirty="0" smtClean="0">
                <a:latin typeface="Times New Roman" pitchFamily="18" charset="0"/>
                <a:cs typeface="Times New Roman" pitchFamily="18" charset="0"/>
              </a:rPr>
              <a:t>Storing a value in a variable is called </a:t>
            </a:r>
            <a:r>
              <a:rPr lang="en-US" b="1" dirty="0" smtClean="0">
                <a:latin typeface="Times New Roman" pitchFamily="18" charset="0"/>
                <a:cs typeface="Times New Roman" pitchFamily="18" charset="0"/>
              </a:rPr>
              <a:t>variable initialization</a:t>
            </a:r>
            <a:r>
              <a:rPr lang="en-US" dirty="0" smtClean="0">
                <a:latin typeface="Times New Roman" pitchFamily="18" charset="0"/>
                <a:cs typeface="Times New Roman" pitchFamily="18" charset="0"/>
              </a:rPr>
              <a:t>. You can do variable initialization at the time of variable creation or at a later point in time when you need that variable.</a:t>
            </a:r>
          </a:p>
          <a:p>
            <a:r>
              <a:rPr lang="en-US" dirty="0" smtClean="0">
                <a:latin typeface="Times New Roman" pitchFamily="18" charset="0"/>
                <a:cs typeface="Times New Roman" pitchFamily="18" charset="0"/>
              </a:rPr>
              <a:t>For instance, you might create a variable named </a:t>
            </a:r>
            <a:r>
              <a:rPr lang="en-US" b="1" dirty="0" smtClean="0">
                <a:latin typeface="Times New Roman" pitchFamily="18" charset="0"/>
                <a:cs typeface="Times New Roman" pitchFamily="18" charset="0"/>
              </a:rPr>
              <a:t>money</a:t>
            </a:r>
            <a:r>
              <a:rPr lang="en-US" dirty="0" smtClean="0">
                <a:latin typeface="Times New Roman" pitchFamily="18" charset="0"/>
                <a:cs typeface="Times New Roman" pitchFamily="18" charset="0"/>
              </a:rPr>
              <a:t> and assign the value 2000.50 to it later. For another variable, you can assign a value at the time of initialization as follows.</a:t>
            </a:r>
          </a:p>
          <a:p>
            <a:pPr>
              <a:buNone/>
            </a:pPr>
            <a:r>
              <a:rPr lang="en-US" b="1" dirty="0" smtClean="0">
                <a:latin typeface="Times New Roman" pitchFamily="18" charset="0"/>
                <a:cs typeface="Times New Roman" pitchFamily="18" charset="0"/>
              </a:rPr>
              <a:t>&lt;script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name = "Ali";</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money;</a:t>
            </a:r>
          </a:p>
          <a:p>
            <a:pPr>
              <a:buNone/>
            </a:pPr>
            <a:r>
              <a:rPr lang="en-US" b="1" dirty="0" smtClean="0">
                <a:latin typeface="Times New Roman" pitchFamily="18" charset="0"/>
                <a:cs typeface="Times New Roman" pitchFamily="18" charset="0"/>
              </a:rPr>
              <a:t>      money = 2000.50;</a:t>
            </a:r>
          </a:p>
          <a:p>
            <a:pPr>
              <a:buNone/>
            </a:pPr>
            <a:r>
              <a:rPr lang="en-US" b="1" dirty="0" smtClean="0">
                <a:latin typeface="Times New Roman" pitchFamily="18" charset="0"/>
                <a:cs typeface="Times New Roman" pitchFamily="18" charset="0"/>
              </a:rPr>
              <a:t>   //--&gt;</a:t>
            </a:r>
          </a:p>
          <a:p>
            <a:pPr>
              <a:buNone/>
            </a:pPr>
            <a:r>
              <a:rPr lang="en-US" b="1" dirty="0" smtClean="0">
                <a:latin typeface="Times New Roman" pitchFamily="18" charset="0"/>
                <a:cs typeface="Times New Roman" pitchFamily="18" charset="0"/>
              </a:rPr>
              <a:t>&lt;/script&gt;</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lnSpcReduction="10000"/>
          </a:bodyPr>
          <a:lstStyle/>
          <a:p>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 Use the </a:t>
            </a:r>
            <a:r>
              <a:rPr lang="en-US" b="1"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keyword only for declaration or initialization, once for the life of any variable name in a document. You should not re-declare same variable twice.</a:t>
            </a:r>
          </a:p>
          <a:p>
            <a:r>
              <a:rPr lang="en-US" dirty="0" smtClean="0">
                <a:latin typeface="Times New Roman" pitchFamily="18" charset="0"/>
                <a:cs typeface="Times New Roman" pitchFamily="18" charset="0"/>
              </a:rPr>
              <a:t>JavaScript is </a:t>
            </a:r>
            <a:r>
              <a:rPr lang="en-US" b="1" dirty="0" err="1" smtClean="0">
                <a:latin typeface="Times New Roman" pitchFamily="18" charset="0"/>
                <a:cs typeface="Times New Roman" pitchFamily="18" charset="0"/>
              </a:rPr>
              <a:t>untyped</a:t>
            </a:r>
            <a:r>
              <a:rPr lang="en-US" dirty="0" smtClean="0">
                <a:latin typeface="Times New Roman" pitchFamily="18" charset="0"/>
                <a:cs typeface="Times New Roman" pitchFamily="18" charset="0"/>
              </a:rPr>
              <a:t> language. This means that a JavaScript variable can hold a value of any data type. Unlike many other languages, you don't have to tell JavaScript during variable declaration what type of value the variable will hold. </a:t>
            </a:r>
          </a:p>
          <a:p>
            <a:r>
              <a:rPr lang="en-US" dirty="0" smtClean="0">
                <a:latin typeface="Times New Roman" pitchFamily="18" charset="0"/>
                <a:cs typeface="Times New Roman" pitchFamily="18" charset="0"/>
              </a:rPr>
              <a:t>The value type of a variable can change during the execution of a program and JavaScript takes care of it automatically.</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10000"/>
          </a:bodyPr>
          <a:lstStyle/>
          <a:p>
            <a:r>
              <a:rPr lang="en-US" b="1" dirty="0" smtClean="0">
                <a:latin typeface="Times New Roman" pitchFamily="18" charset="0"/>
                <a:cs typeface="Times New Roman" pitchFamily="18" charset="0"/>
              </a:rPr>
              <a:t>JavaScript Variable Scope</a:t>
            </a:r>
          </a:p>
          <a:p>
            <a:r>
              <a:rPr lang="en-US" dirty="0" smtClean="0">
                <a:latin typeface="Times New Roman" pitchFamily="18" charset="0"/>
                <a:cs typeface="Times New Roman" pitchFamily="18" charset="0"/>
              </a:rPr>
              <a:t>The scope of a variable is the region of your program in which it is defined. JavaScript variables have only two scopes.</a:t>
            </a:r>
          </a:p>
          <a:p>
            <a:pPr lvl="1"/>
            <a:r>
              <a:rPr lang="en-US" b="1" dirty="0" smtClean="0">
                <a:latin typeface="Times New Roman" pitchFamily="18" charset="0"/>
                <a:cs typeface="Times New Roman" pitchFamily="18" charset="0"/>
              </a:rPr>
              <a:t>Global Variables</a:t>
            </a:r>
            <a:r>
              <a:rPr lang="en-US" dirty="0" smtClean="0">
                <a:latin typeface="Times New Roman" pitchFamily="18" charset="0"/>
                <a:cs typeface="Times New Roman" pitchFamily="18" charset="0"/>
              </a:rPr>
              <a:t> − A global variable has global scope which means it can be defined anywhere in your JavaScript code.</a:t>
            </a:r>
          </a:p>
          <a:p>
            <a:pPr lvl="1"/>
            <a:r>
              <a:rPr lang="en-US" b="1" dirty="0" smtClean="0">
                <a:latin typeface="Times New Roman" pitchFamily="18" charset="0"/>
                <a:cs typeface="Times New Roman" pitchFamily="18" charset="0"/>
              </a:rPr>
              <a:t>Local Variables</a:t>
            </a:r>
            <a:r>
              <a:rPr lang="en-US" dirty="0" smtClean="0">
                <a:latin typeface="Times New Roman" pitchFamily="18" charset="0"/>
                <a:cs typeface="Times New Roman" pitchFamily="18" charset="0"/>
              </a:rPr>
              <a:t> − A local variable will be visible only within a function where it is defined. Function parameters are always local to that function.</a:t>
            </a:r>
          </a:p>
          <a:p>
            <a:r>
              <a:rPr lang="en-US" dirty="0" smtClean="0">
                <a:latin typeface="Times New Roman" pitchFamily="18" charset="0"/>
                <a:cs typeface="Times New Roman" pitchFamily="18" charset="0"/>
              </a:rPr>
              <a:t>Within the body of a function, a local variable takes precedence over a global variable with the same name. </a:t>
            </a:r>
          </a:p>
          <a:p>
            <a:r>
              <a:rPr lang="en-US" dirty="0" smtClean="0">
                <a:latin typeface="Times New Roman" pitchFamily="18" charset="0"/>
                <a:cs typeface="Times New Roman" pitchFamily="18" charset="0"/>
              </a:rPr>
              <a:t>If you declare a local variable or function parameter with the same name as a global variable, you effectively hide the global variable. Take a look into the following example.</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7500" lnSpcReduction="20000"/>
          </a:bodyPr>
          <a:lstStyle/>
          <a:p>
            <a:pPr>
              <a:buNone/>
            </a:pPr>
            <a:r>
              <a:rPr lang="en-US" b="1" dirty="0" smtClean="0">
                <a:latin typeface="Times New Roman" pitchFamily="18" charset="0"/>
                <a:cs typeface="Times New Roman" pitchFamily="18" charset="0"/>
              </a:rPr>
              <a:t>&lt;html&gt;</a:t>
            </a:r>
          </a:p>
          <a:p>
            <a:pPr>
              <a:buNone/>
            </a:pPr>
            <a:r>
              <a:rPr lang="en-US" b="1" dirty="0" smtClean="0">
                <a:latin typeface="Times New Roman" pitchFamily="18" charset="0"/>
                <a:cs typeface="Times New Roman" pitchFamily="18" charset="0"/>
              </a:rPr>
              <a:t>   &lt;body </a:t>
            </a:r>
            <a:r>
              <a:rPr lang="en-US" b="1" dirty="0" err="1" smtClean="0">
                <a:latin typeface="Times New Roman" pitchFamily="18" charset="0"/>
                <a:cs typeface="Times New Roman" pitchFamily="18" charset="0"/>
              </a:rPr>
              <a:t>onload</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checkscope</a:t>
            </a:r>
            <a:r>
              <a:rPr lang="en-US" b="1" dirty="0" smtClean="0">
                <a:latin typeface="Times New Roman" pitchFamily="18" charset="0"/>
                <a:cs typeface="Times New Roman" pitchFamily="18" charset="0"/>
              </a:rPr>
              <a:t>();&gt;   </a:t>
            </a:r>
          </a:p>
          <a:p>
            <a:pPr>
              <a:buNone/>
            </a:pPr>
            <a:r>
              <a:rPr lang="en-US" b="1" dirty="0" smtClean="0">
                <a:latin typeface="Times New Roman" pitchFamily="18" charset="0"/>
                <a:cs typeface="Times New Roman" pitchFamily="18" charset="0"/>
              </a:rPr>
              <a:t>      &lt;script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myVar</a:t>
            </a:r>
            <a:r>
              <a:rPr lang="en-US" b="1" dirty="0" smtClean="0">
                <a:latin typeface="Times New Roman" pitchFamily="18" charset="0"/>
                <a:cs typeface="Times New Roman" pitchFamily="18" charset="0"/>
              </a:rPr>
              <a:t> = "global";      // Declare a global variable</a:t>
            </a:r>
          </a:p>
          <a:p>
            <a:pPr>
              <a:buNone/>
            </a:pPr>
            <a:r>
              <a:rPr lang="en-US" b="1" dirty="0" smtClean="0">
                <a:latin typeface="Times New Roman" pitchFamily="18" charset="0"/>
                <a:cs typeface="Times New Roman" pitchFamily="18" charset="0"/>
              </a:rPr>
              <a:t>            function </a:t>
            </a:r>
            <a:r>
              <a:rPr lang="en-US" b="1" dirty="0" err="1" smtClean="0">
                <a:latin typeface="Times New Roman" pitchFamily="18" charset="0"/>
                <a:cs typeface="Times New Roman" pitchFamily="18" charset="0"/>
              </a:rPr>
              <a:t>checkscope</a:t>
            </a:r>
            <a:r>
              <a:rPr lang="en-US" b="1" dirty="0" smtClean="0">
                <a:latin typeface="Times New Roman" pitchFamily="18" charset="0"/>
                <a:cs typeface="Times New Roman" pitchFamily="18" charset="0"/>
              </a:rPr>
              <a:t>( )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myVar</a:t>
            </a:r>
            <a:r>
              <a:rPr lang="en-US" b="1" dirty="0" smtClean="0">
                <a:latin typeface="Times New Roman" pitchFamily="18" charset="0"/>
                <a:cs typeface="Times New Roman" pitchFamily="18" charset="0"/>
              </a:rPr>
              <a:t> = "local";    // Declare a local variable</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myVar</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//--&gt;</a:t>
            </a:r>
          </a:p>
          <a:p>
            <a:pPr>
              <a:buNone/>
            </a:pPr>
            <a:r>
              <a:rPr lang="en-US" b="1" dirty="0" smtClean="0">
                <a:latin typeface="Times New Roman" pitchFamily="18" charset="0"/>
                <a:cs typeface="Times New Roman" pitchFamily="18" charset="0"/>
              </a:rPr>
              <a:t>      &lt;/script&gt;     </a:t>
            </a:r>
          </a:p>
          <a:p>
            <a:pPr>
              <a:buNone/>
            </a:pPr>
            <a:r>
              <a:rPr lang="en-US" b="1" dirty="0" smtClean="0">
                <a:latin typeface="Times New Roman" pitchFamily="18" charset="0"/>
                <a:cs typeface="Times New Roman" pitchFamily="18" charset="0"/>
              </a:rPr>
              <a:t>   &lt;/body&gt;</a:t>
            </a:r>
          </a:p>
          <a:p>
            <a:pPr>
              <a:buNone/>
            </a:pPr>
            <a:r>
              <a:rPr lang="en-US" b="1" dirty="0" smtClean="0">
                <a:latin typeface="Times New Roman" pitchFamily="18" charset="0"/>
                <a:cs typeface="Times New Roman" pitchFamily="18" charset="0"/>
              </a:rPr>
              <a:t>&lt;/html&gt;</a:t>
            </a:r>
          </a:p>
          <a:p>
            <a:pPr>
              <a:buNone/>
            </a:pPr>
            <a:r>
              <a:rPr lang="en-US" b="1" dirty="0" smtClean="0">
                <a:latin typeface="Times New Roman" pitchFamily="18" charset="0"/>
                <a:cs typeface="Times New Roman" pitchFamily="18" charset="0"/>
              </a:rPr>
              <a:t> </a:t>
            </a:r>
          </a:p>
          <a:p>
            <a:pPr algn="just">
              <a:buNone/>
            </a:pP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a:bodyPr>
          <a:lstStyle/>
          <a:p>
            <a:r>
              <a:rPr lang="en-US" b="1" dirty="0" smtClean="0">
                <a:latin typeface="Times New Roman" pitchFamily="18" charset="0"/>
                <a:cs typeface="Times New Roman" pitchFamily="18" charset="0"/>
              </a:rPr>
              <a:t>JavaScript Variable Names</a:t>
            </a:r>
          </a:p>
          <a:p>
            <a:r>
              <a:rPr lang="en-US" dirty="0" smtClean="0">
                <a:latin typeface="Times New Roman" pitchFamily="18" charset="0"/>
                <a:cs typeface="Times New Roman" pitchFamily="18" charset="0"/>
              </a:rPr>
              <a:t>While naming your variables in JavaScript, keep the following rules in mind.</a:t>
            </a:r>
          </a:p>
          <a:p>
            <a:pPr lvl="1"/>
            <a:r>
              <a:rPr lang="en-US" dirty="0" smtClean="0">
                <a:latin typeface="Times New Roman" pitchFamily="18" charset="0"/>
                <a:cs typeface="Times New Roman" pitchFamily="18" charset="0"/>
              </a:rPr>
              <a:t>You should not use any of the JavaScript reserved keywords as a variable name. These keywords are mentioned in the next section. For example, </a:t>
            </a:r>
            <a:r>
              <a:rPr lang="en-US" b="1" dirty="0" smtClean="0">
                <a:latin typeface="Times New Roman" pitchFamily="18" charset="0"/>
                <a:cs typeface="Times New Roman" pitchFamily="18" charset="0"/>
              </a:rPr>
              <a:t>break</a:t>
            </a:r>
            <a:r>
              <a:rPr lang="en-US" dirty="0" smtClean="0">
                <a:latin typeface="Times New Roman" pitchFamily="18" charset="0"/>
                <a:cs typeface="Times New Roman" pitchFamily="18" charset="0"/>
              </a:rPr>
              <a:t> or </a:t>
            </a:r>
            <a:r>
              <a:rPr lang="en-US" b="1"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variable names are not valid.</a:t>
            </a:r>
          </a:p>
          <a:p>
            <a:pPr lvl="1"/>
            <a:r>
              <a:rPr lang="en-US" dirty="0" smtClean="0">
                <a:latin typeface="Times New Roman" pitchFamily="18" charset="0"/>
                <a:cs typeface="Times New Roman" pitchFamily="18" charset="0"/>
              </a:rPr>
              <a:t>JavaScript variable names should not start with a numeral (0-9). They must begin with a letter or an underscore character. For example, </a:t>
            </a:r>
            <a:r>
              <a:rPr lang="en-US" b="1" dirty="0" smtClean="0">
                <a:latin typeface="Times New Roman" pitchFamily="18" charset="0"/>
                <a:cs typeface="Times New Roman" pitchFamily="18" charset="0"/>
              </a:rPr>
              <a:t>123test</a:t>
            </a:r>
            <a:r>
              <a:rPr lang="en-US" dirty="0" smtClean="0">
                <a:latin typeface="Times New Roman" pitchFamily="18" charset="0"/>
                <a:cs typeface="Times New Roman" pitchFamily="18" charset="0"/>
              </a:rPr>
              <a:t> is an invalid variable name but </a:t>
            </a:r>
            <a:r>
              <a:rPr lang="en-US" b="1" dirty="0" smtClean="0">
                <a:latin typeface="Times New Roman" pitchFamily="18" charset="0"/>
                <a:cs typeface="Times New Roman" pitchFamily="18" charset="0"/>
              </a:rPr>
              <a:t>_123test</a:t>
            </a:r>
            <a:r>
              <a:rPr lang="en-US" dirty="0" smtClean="0">
                <a:latin typeface="Times New Roman" pitchFamily="18" charset="0"/>
                <a:cs typeface="Times New Roman" pitchFamily="18" charset="0"/>
              </a:rPr>
              <a:t> is a valid one.</a:t>
            </a:r>
          </a:p>
          <a:p>
            <a:pPr lvl="1"/>
            <a:r>
              <a:rPr lang="en-US" dirty="0" smtClean="0">
                <a:latin typeface="Times New Roman" pitchFamily="18" charset="0"/>
                <a:cs typeface="Times New Roman" pitchFamily="18" charset="0"/>
              </a:rPr>
              <a:t>JavaScript variable names are case-sensitive. For example, </a:t>
            </a:r>
            <a:r>
              <a:rPr lang="en-US" b="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are two different variables.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39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192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839200" cy="5181600"/>
          </a:xfrm>
        </p:spPr>
        <p:txBody>
          <a:bodyPr>
            <a:normAutofit fontScale="92500" lnSpcReduction="20000"/>
          </a:bodyPr>
          <a:lstStyle/>
          <a:p>
            <a:r>
              <a:rPr lang="en-US" b="1" dirty="0" smtClean="0">
                <a:latin typeface="Times New Roman" pitchFamily="18" charset="0"/>
                <a:cs typeface="Times New Roman" pitchFamily="18" charset="0"/>
              </a:rPr>
              <a:t>JavaScript is platform-independent</a:t>
            </a:r>
          </a:p>
          <a:p>
            <a:pPr lvl="1"/>
            <a:r>
              <a:rPr lang="en-US" dirty="0" smtClean="0">
                <a:latin typeface="Times New Roman" pitchFamily="18" charset="0"/>
                <a:cs typeface="Times New Roman" pitchFamily="18" charset="0"/>
              </a:rPr>
              <a:t>JavaScript is platform-independent, which implies that you need to write the script once and can run it on any platform or browser without affecting the output of the script.</a:t>
            </a:r>
          </a:p>
          <a:p>
            <a:r>
              <a:rPr lang="en-US" b="1" dirty="0" smtClean="0">
                <a:latin typeface="Times New Roman" pitchFamily="18" charset="0"/>
                <a:cs typeface="Times New Roman" pitchFamily="18" charset="0"/>
              </a:rPr>
              <a:t>Why to Learn JavaScript ?</a:t>
            </a:r>
          </a:p>
          <a:p>
            <a:r>
              <a:rPr lang="en-US" dirty="0" smtClean="0">
                <a:latin typeface="Times New Roman" pitchFamily="18" charset="0"/>
                <a:cs typeface="Times New Roman" pitchFamily="18" charset="0"/>
              </a:rPr>
              <a:t>There are the three languages, all web developers must know, these are the following:</a:t>
            </a:r>
          </a:p>
          <a:p>
            <a:pPr lvl="1"/>
            <a:r>
              <a:rPr lang="en-US" dirty="0" smtClean="0">
                <a:latin typeface="Times New Roman" pitchFamily="18" charset="0"/>
                <a:cs typeface="Times New Roman" pitchFamily="18" charset="0"/>
                <a:hlinkClick r:id="rId2"/>
              </a:rPr>
              <a:t>HTML</a:t>
            </a:r>
            <a:r>
              <a:rPr lang="en-US" dirty="0" smtClean="0">
                <a:latin typeface="Times New Roman" pitchFamily="18" charset="0"/>
                <a:cs typeface="Times New Roman" pitchFamily="18" charset="0"/>
              </a:rPr>
              <a:t> - to define the content of web pages</a:t>
            </a:r>
          </a:p>
          <a:p>
            <a:pPr lvl="1"/>
            <a:r>
              <a:rPr lang="en-US" dirty="0" smtClean="0">
                <a:latin typeface="Times New Roman" pitchFamily="18" charset="0"/>
                <a:cs typeface="Times New Roman" pitchFamily="18" charset="0"/>
                <a:hlinkClick r:id="rId3"/>
              </a:rPr>
              <a:t>CSS</a:t>
            </a:r>
            <a:r>
              <a:rPr lang="en-US" dirty="0" smtClean="0">
                <a:latin typeface="Times New Roman" pitchFamily="18" charset="0"/>
                <a:cs typeface="Times New Roman" pitchFamily="18" charset="0"/>
              </a:rPr>
              <a:t> - to define the layout of web pages</a:t>
            </a:r>
          </a:p>
          <a:p>
            <a:pPr lvl="1"/>
            <a:r>
              <a:rPr lang="en-US" dirty="0" smtClean="0">
                <a:latin typeface="Times New Roman" pitchFamily="18" charset="0"/>
                <a:cs typeface="Times New Roman" pitchFamily="18" charset="0"/>
                <a:hlinkClick r:id="rId4"/>
              </a:rPr>
              <a:t>JavaScript</a:t>
            </a:r>
            <a:r>
              <a:rPr lang="en-US" dirty="0" smtClean="0">
                <a:latin typeface="Times New Roman" pitchFamily="18" charset="0"/>
                <a:cs typeface="Times New Roman" pitchFamily="18" charset="0"/>
              </a:rPr>
              <a:t> - to program the behavior of web pages</a:t>
            </a:r>
          </a:p>
          <a:p>
            <a:r>
              <a:rPr lang="en-US" dirty="0" smtClean="0">
                <a:latin typeface="Times New Roman" pitchFamily="18" charset="0"/>
                <a:cs typeface="Times New Roman" pitchFamily="18" charset="0"/>
              </a:rPr>
              <a:t>So to program the behavior of Web pages, you must have to learn JavaScript. </a:t>
            </a:r>
          </a:p>
          <a:p>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Operators in JavaScript, are used to perform some mathematical or logical manipulations. There are following types of operators available in JavaScript:</a:t>
            </a:r>
          </a:p>
          <a:p>
            <a:pPr lvl="1"/>
            <a:r>
              <a:rPr lang="en-US" dirty="0" smtClean="0">
                <a:latin typeface="Times New Roman" pitchFamily="18" charset="0"/>
                <a:cs typeface="Times New Roman" pitchFamily="18" charset="0"/>
              </a:rPr>
              <a:t>Arithmetic Operators</a:t>
            </a:r>
          </a:p>
          <a:p>
            <a:pPr lvl="1"/>
            <a:r>
              <a:rPr lang="en-US" dirty="0" smtClean="0">
                <a:latin typeface="Times New Roman" pitchFamily="18" charset="0"/>
                <a:cs typeface="Times New Roman" pitchFamily="18" charset="0"/>
              </a:rPr>
              <a:t>Assignment Operators</a:t>
            </a:r>
          </a:p>
          <a:p>
            <a:pPr lvl="1"/>
            <a:r>
              <a:rPr lang="en-US" dirty="0" smtClean="0">
                <a:latin typeface="Times New Roman" pitchFamily="18" charset="0"/>
                <a:cs typeface="Times New Roman" pitchFamily="18" charset="0"/>
              </a:rPr>
              <a:t>Comparison Operators</a:t>
            </a:r>
          </a:p>
          <a:p>
            <a:pPr lvl="1"/>
            <a:r>
              <a:rPr lang="en-US" dirty="0" smtClean="0">
                <a:latin typeface="Times New Roman" pitchFamily="18" charset="0"/>
                <a:cs typeface="Times New Roman" pitchFamily="18" charset="0"/>
              </a:rPr>
              <a:t>Logical (Relational) Operators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JavaScript Arithmetic Operators</a:t>
            </a:r>
          </a:p>
          <a:p>
            <a:r>
              <a:rPr lang="en-US" sz="2400" dirty="0" smtClean="0">
                <a:latin typeface="Times New Roman" pitchFamily="18" charset="0"/>
                <a:cs typeface="Times New Roman" pitchFamily="18" charset="0"/>
              </a:rPr>
              <a:t>JavaScript arithmetic operators are used to perform arithmetical task. Here, the following table lists the arithmetic operators available in JavaScript:</a:t>
            </a:r>
          </a:p>
          <a:p>
            <a:r>
              <a:rPr lang="en-US" sz="2400" b="1" dirty="0" smtClean="0">
                <a:latin typeface="Times New Roman" pitchFamily="18" charset="0"/>
                <a:cs typeface="Times New Roman" pitchFamily="18" charset="0"/>
              </a:rPr>
              <a:t>Important</a:t>
            </a:r>
            <a:r>
              <a:rPr lang="en-US" sz="2400" dirty="0" smtClean="0">
                <a:latin typeface="Times New Roman" pitchFamily="18" charset="0"/>
                <a:cs typeface="Times New Roman" pitchFamily="18" charset="0"/>
              </a:rPr>
              <a:t> - JavaScript addition operator (+) works for numeric as well as strings. For example, "a" + 20 will give "a20"</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41</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457200" y="3200400"/>
          <a:ext cx="7924800" cy="3318510"/>
        </p:xfrm>
        <a:graphic>
          <a:graphicData uri="http://schemas.openxmlformats.org/drawingml/2006/table">
            <a:tbl>
              <a:tblPr firstRow="1" bandRow="1">
                <a:tableStyleId>{5C22544A-7EE6-4342-B048-85BDC9FD1C3A}</a:tableStyleId>
              </a:tblPr>
              <a:tblGrid>
                <a:gridCol w="1335114">
                  <a:extLst>
                    <a:ext uri="{9D8B030D-6E8A-4147-A177-3AD203B41FA5}">
                      <a16:colId xmlns:a16="http://schemas.microsoft.com/office/drawing/2014/main" val="20000"/>
                    </a:ext>
                  </a:extLst>
                </a:gridCol>
                <a:gridCol w="6589686">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a:t>
                      </a:r>
                    </a:p>
                  </a:txBody>
                  <a:tcPr marL="95250" marR="95250" marT="95250" marB="95250" anchor="ctr"/>
                </a:tc>
                <a:tc>
                  <a:txBody>
                    <a:bodyPr/>
                    <a:lstStyle/>
                    <a:p>
                      <a:pPr algn="l"/>
                      <a:r>
                        <a:rPr lang="en-US" dirty="0">
                          <a:solidFill>
                            <a:srgbClr val="FFFFFF"/>
                          </a:solidFill>
                        </a:rPr>
                        <a:t>Meaning</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This operator adds two operands</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This operator subtracts second operand from the first</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This operator divide numerator by denominator</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This operator multiply both operands</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This is a modulus operator, used to calculate the remainder</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This is a decrement operator, decreases integer value by one</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This is a increment operator, increases integer value by one</a:t>
                      </a:r>
                    </a:p>
                  </a:txBody>
                  <a:tcPr marL="66675" marR="66675" marT="66675" marB="66675"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JavaScript Assignment Operators</a:t>
            </a:r>
          </a:p>
          <a:p>
            <a:r>
              <a:rPr lang="en-US" sz="2400" dirty="0" smtClean="0">
                <a:latin typeface="Times New Roman" pitchFamily="18" charset="0"/>
                <a:cs typeface="Times New Roman" pitchFamily="18" charset="0"/>
              </a:rPr>
              <a:t>Assignment operators in JavaScript, are used to assign the values of right side operand to the left side operand. Here, this table lists the assignment operators available in JavaScript</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42</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228600" y="2514600"/>
          <a:ext cx="8610600" cy="4282440"/>
        </p:xfrm>
        <a:graphic>
          <a:graphicData uri="http://schemas.openxmlformats.org/drawingml/2006/table">
            <a:tbl>
              <a:tblPr firstRow="1" bandRow="1">
                <a:tableStyleId>{5C22544A-7EE6-4342-B048-85BDC9FD1C3A}</a:tableStyleId>
              </a:tblPr>
              <a:tblGrid>
                <a:gridCol w="1177907">
                  <a:extLst>
                    <a:ext uri="{9D8B030D-6E8A-4147-A177-3AD203B41FA5}">
                      <a16:colId xmlns:a16="http://schemas.microsoft.com/office/drawing/2014/main" val="20000"/>
                    </a:ext>
                  </a:extLst>
                </a:gridCol>
                <a:gridCol w="7432693">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a:t>
                      </a:r>
                    </a:p>
                  </a:txBody>
                  <a:tcPr marL="95250" marR="95250" marT="95250" marB="95250" anchor="ctr"/>
                </a:tc>
                <a:tc>
                  <a:txBody>
                    <a:bodyPr/>
                    <a:lstStyle/>
                    <a:p>
                      <a:pPr algn="l"/>
                      <a:r>
                        <a:rPr lang="en-US">
                          <a:solidFill>
                            <a:srgbClr val="FFFFFF"/>
                          </a:solidFill>
                        </a:rPr>
                        <a:t>Meaning</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This operator Assigns values from the right side operands to left side operand</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This operator subtracts right operand from the left operand and assign the result to the left operand</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This operator adds right operand to the left operand and assign the result to the left operand</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This operator divides left operand with the right operand and assign the result to the left operand</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This operator multiplies right operand with the left operand and assign the result to the left operand</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This operator takes modulus using two operands and assign the result to the left operand</a:t>
                      </a:r>
                    </a:p>
                  </a:txBody>
                  <a:tcPr marL="66675" marR="66675" marT="66675" marB="66675"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JavaScript Comparison Operators</a:t>
            </a:r>
          </a:p>
          <a:p>
            <a:r>
              <a:rPr lang="en-US" sz="2400" dirty="0" smtClean="0">
                <a:latin typeface="Times New Roman" pitchFamily="18" charset="0"/>
                <a:cs typeface="Times New Roman" pitchFamily="18" charset="0"/>
              </a:rPr>
              <a:t>JavaScript comparison operators are basically used in logical statements which is to determine the equality or difference between variables or values. The following table lists the comparison operators available in JavaScript: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43</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609600" y="2743200"/>
          <a:ext cx="7391400" cy="3726180"/>
        </p:xfrm>
        <a:graphic>
          <a:graphicData uri="http://schemas.openxmlformats.org/drawingml/2006/table">
            <a:tbl>
              <a:tblPr firstRow="1" bandRow="1">
                <a:tableStyleId>{5C22544A-7EE6-4342-B048-85BDC9FD1C3A}</a:tableStyleId>
              </a:tblPr>
              <a:tblGrid>
                <a:gridCol w="1960540">
                  <a:extLst>
                    <a:ext uri="{9D8B030D-6E8A-4147-A177-3AD203B41FA5}">
                      <a16:colId xmlns:a16="http://schemas.microsoft.com/office/drawing/2014/main" val="20000"/>
                    </a:ext>
                  </a:extLst>
                </a:gridCol>
                <a:gridCol w="5430860">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a:t>
                      </a:r>
                    </a:p>
                  </a:txBody>
                  <a:tcPr marL="95250" marR="95250" marT="95250" marB="95250" anchor="ctr"/>
                </a:tc>
                <a:tc>
                  <a:txBody>
                    <a:bodyPr/>
                    <a:lstStyle/>
                    <a:p>
                      <a:pPr algn="l"/>
                      <a:r>
                        <a:rPr lang="en-US">
                          <a:solidFill>
                            <a:srgbClr val="FFFFFF"/>
                          </a:solidFill>
                        </a:rPr>
                        <a:t>Name</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equal to</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equal value and equal type</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not equal</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not equal value or not equal type</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&lt;</a:t>
                      </a:r>
                    </a:p>
                  </a:txBody>
                  <a:tcPr marL="66675" marR="66675" marT="66675" marB="66675" anchor="ctr"/>
                </a:tc>
                <a:tc>
                  <a:txBody>
                    <a:bodyPr/>
                    <a:lstStyle/>
                    <a:p>
                      <a:r>
                        <a:rPr lang="en-US">
                          <a:solidFill>
                            <a:srgbClr val="333333"/>
                          </a:solidFill>
                        </a:rPr>
                        <a:t>less than</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&gt;</a:t>
                      </a:r>
                    </a:p>
                  </a:txBody>
                  <a:tcPr marL="66675" marR="66675" marT="66675" marB="66675" anchor="ctr"/>
                </a:tc>
                <a:tc>
                  <a:txBody>
                    <a:bodyPr/>
                    <a:lstStyle/>
                    <a:p>
                      <a:r>
                        <a:rPr lang="en-US">
                          <a:solidFill>
                            <a:srgbClr val="333333"/>
                          </a:solidFill>
                        </a:rPr>
                        <a:t>greater than</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&lt;=</a:t>
                      </a:r>
                    </a:p>
                  </a:txBody>
                  <a:tcPr marL="66675" marR="66675" marT="66675" marB="66675" anchor="ctr"/>
                </a:tc>
                <a:tc>
                  <a:txBody>
                    <a:bodyPr/>
                    <a:lstStyle/>
                    <a:p>
                      <a:r>
                        <a:rPr lang="en-US">
                          <a:solidFill>
                            <a:srgbClr val="333333"/>
                          </a:solidFill>
                        </a:rPr>
                        <a:t>less than or equal to</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&gt;=</a:t>
                      </a:r>
                    </a:p>
                  </a:txBody>
                  <a:tcPr marL="66675" marR="66675" marT="66675" marB="66675" anchor="ctr"/>
                </a:tc>
                <a:tc>
                  <a:txBody>
                    <a:bodyPr/>
                    <a:lstStyle/>
                    <a:p>
                      <a:r>
                        <a:rPr lang="en-US" dirty="0">
                          <a:solidFill>
                            <a:srgbClr val="333333"/>
                          </a:solidFill>
                        </a:rPr>
                        <a:t>greater than or equal to</a:t>
                      </a:r>
                    </a:p>
                  </a:txBody>
                  <a:tcPr marL="66675" marR="66675" marT="66675" marB="66675"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JavaScript Logical Operators</a:t>
            </a:r>
          </a:p>
          <a:p>
            <a:r>
              <a:rPr lang="en-US" sz="2400" dirty="0" smtClean="0">
                <a:latin typeface="Times New Roman" pitchFamily="18" charset="0"/>
                <a:cs typeface="Times New Roman" pitchFamily="18" charset="0"/>
              </a:rPr>
              <a:t>JavaScript logical operators are used to determine the logic between the variables or values. The following table lists the logical operators available in JavaScript: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44</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2209800" y="3048000"/>
          <a:ext cx="4148328" cy="168783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a:t>
                      </a:r>
                    </a:p>
                  </a:txBody>
                  <a:tcPr marL="95250" marR="95250" marT="95250" marB="95250" anchor="ctr"/>
                </a:tc>
                <a:tc>
                  <a:txBody>
                    <a:bodyPr/>
                    <a:lstStyle/>
                    <a:p>
                      <a:pPr algn="l"/>
                      <a:r>
                        <a:rPr lang="en-US">
                          <a:solidFill>
                            <a:srgbClr val="FFFFFF"/>
                          </a:solidFill>
                        </a:rPr>
                        <a:t>Name</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a:t>
                      </a:r>
                    </a:p>
                  </a:txBody>
                  <a:tcPr marL="66675" marR="66675" marT="66675" marB="66675" anchor="ctr"/>
                </a:tc>
                <a:tc>
                  <a:txBody>
                    <a:bodyPr/>
                    <a:lstStyle/>
                    <a:p>
                      <a:r>
                        <a:rPr lang="en-US">
                          <a:solidFill>
                            <a:srgbClr val="333333"/>
                          </a:solidFill>
                        </a:rPr>
                        <a:t>or</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&amp;&amp;</a:t>
                      </a:r>
                    </a:p>
                  </a:txBody>
                  <a:tcPr marL="66675" marR="66675" marT="66675" marB="66675" anchor="ctr"/>
                </a:tc>
                <a:tc>
                  <a:txBody>
                    <a:bodyPr/>
                    <a:lstStyle/>
                    <a:p>
                      <a:r>
                        <a:rPr lang="en-US">
                          <a:solidFill>
                            <a:srgbClr val="333333"/>
                          </a:solidFill>
                        </a:rPr>
                        <a:t>and</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a:t>
                      </a:r>
                    </a:p>
                  </a:txBody>
                  <a:tcPr marL="66675" marR="66675" marT="66675" marB="66675" anchor="ctr"/>
                </a:tc>
                <a:tc>
                  <a:txBody>
                    <a:bodyPr/>
                    <a:lstStyle/>
                    <a:p>
                      <a:r>
                        <a:rPr lang="en-US" dirty="0">
                          <a:solidFill>
                            <a:srgbClr val="333333"/>
                          </a:solidFill>
                        </a:rPr>
                        <a:t>not</a:t>
                      </a:r>
                    </a:p>
                  </a:txBody>
                  <a:tcPr marL="66675" marR="66675" marT="66675" marB="66675"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JavaScript Conditional (Ternary) Operator</a:t>
            </a:r>
          </a:p>
          <a:p>
            <a:r>
              <a:rPr lang="en-US" sz="2400" dirty="0" smtClean="0">
                <a:latin typeface="Times New Roman" pitchFamily="18" charset="0"/>
                <a:cs typeface="Times New Roman" pitchFamily="18" charset="0"/>
              </a:rPr>
              <a:t>Conditional operators in JavaScript, are used to assign a value to a variable based on some condition. Here is the general form to use JavaScript conditional operators:</a:t>
            </a:r>
          </a:p>
          <a:p>
            <a:pPr algn="just">
              <a:buNone/>
            </a:pPr>
            <a:r>
              <a:rPr lang="en-US" sz="2400" b="1" dirty="0" smtClean="0">
                <a:latin typeface="Times New Roman" pitchFamily="18" charset="0"/>
                <a:cs typeface="Times New Roman" pitchFamily="18" charset="0"/>
              </a:rPr>
              <a:t>       </a:t>
            </a:r>
          </a:p>
          <a:p>
            <a:pPr algn="just">
              <a:buNone/>
            </a:pP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variable_name</a:t>
            </a:r>
            <a:r>
              <a:rPr lang="en-US" sz="2400" b="1" dirty="0" smtClean="0">
                <a:latin typeface="Times New Roman" pitchFamily="18" charset="0"/>
                <a:cs typeface="Times New Roman" pitchFamily="18" charset="0"/>
              </a:rPr>
              <a:t> = (condition) ? value1:value2 </a:t>
            </a: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JavaScript Operator Precedence</a:t>
            </a:r>
          </a:p>
          <a:p>
            <a:r>
              <a:rPr lang="en-US" sz="2400" dirty="0" smtClean="0">
                <a:latin typeface="Times New Roman" pitchFamily="18" charset="0"/>
                <a:cs typeface="Times New Roman" pitchFamily="18" charset="0"/>
              </a:rPr>
              <a:t>The following table describes the operators in the decreasing order of their precedence:</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2209800"/>
          <a:ext cx="8458200" cy="4408170"/>
        </p:xfrm>
        <a:graphic>
          <a:graphicData uri="http://schemas.openxmlformats.org/drawingml/2006/table">
            <a:tbl>
              <a:tblPr firstRow="1" bandRow="1">
                <a:tableStyleId>{5C22544A-7EE6-4342-B048-85BDC9FD1C3A}</a:tableStyleId>
              </a:tblPr>
              <a:tblGrid>
                <a:gridCol w="3771459">
                  <a:extLst>
                    <a:ext uri="{9D8B030D-6E8A-4147-A177-3AD203B41FA5}">
                      <a16:colId xmlns:a16="http://schemas.microsoft.com/office/drawing/2014/main" val="20000"/>
                    </a:ext>
                  </a:extLst>
                </a:gridCol>
                <a:gridCol w="4686741">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 Name</a:t>
                      </a:r>
                    </a:p>
                  </a:txBody>
                  <a:tcPr marL="95250" marR="95250" marT="95250" marB="95250" anchor="ctr"/>
                </a:tc>
                <a:tc>
                  <a:txBody>
                    <a:bodyPr/>
                    <a:lstStyle/>
                    <a:p>
                      <a:pPr algn="l"/>
                      <a:r>
                        <a:rPr lang="en-US" dirty="0">
                          <a:solidFill>
                            <a:srgbClr val="FFFFFF"/>
                          </a:solidFill>
                        </a:rPr>
                        <a:t>Operator</a:t>
                      </a:r>
                    </a:p>
                  </a:txBody>
                  <a:tcPr marL="95250" marR="95250" marT="95250" marB="95250" anchor="ctr"/>
                </a:tc>
                <a:extLst>
                  <a:ext uri="{0D108BD9-81ED-4DB2-BD59-A6C34878D82A}">
                    <a16:rowId xmlns:a16="http://schemas.microsoft.com/office/drawing/2014/main" val="10000"/>
                  </a:ext>
                </a:extLst>
              </a:tr>
              <a:tr h="370840">
                <a:tc>
                  <a:txBody>
                    <a:bodyPr/>
                    <a:lstStyle/>
                    <a:p>
                      <a:r>
                        <a:rPr lang="en-US" dirty="0">
                          <a:solidFill>
                            <a:srgbClr val="333333"/>
                          </a:solidFill>
                        </a:rPr>
                        <a:t>member operator</a:t>
                      </a:r>
                    </a:p>
                  </a:txBody>
                  <a:tcPr marL="66675" marR="66675" marT="66675" marB="66675" anchor="ctr"/>
                </a:tc>
                <a:tc>
                  <a:txBody>
                    <a:bodyPr/>
                    <a:lstStyle/>
                    <a:p>
                      <a:r>
                        <a:rPr lang="en-US">
                          <a:solidFill>
                            <a:srgbClr val="333333"/>
                          </a:solidFill>
                        </a:rPr>
                        <a:t>.</a:t>
                      </a:r>
                      <a:br>
                        <a:rPr lang="en-US">
                          <a:solidFill>
                            <a:srgbClr val="333333"/>
                          </a:solidFill>
                        </a:rPr>
                      </a:br>
                      <a:r>
                        <a:rPr lang="en-US">
                          <a:solidFill>
                            <a:srgbClr val="333333"/>
                          </a:solidFill>
                        </a:rPr>
                        <a: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new operator</a:t>
                      </a:r>
                    </a:p>
                  </a:txBody>
                  <a:tcPr marL="66675" marR="66675" marT="66675" marB="66675" anchor="ctr"/>
                </a:tc>
                <a:tc>
                  <a:txBody>
                    <a:bodyPr/>
                    <a:lstStyle/>
                    <a:p>
                      <a:r>
                        <a:rPr lang="en-US">
                          <a:solidFill>
                            <a:srgbClr val="333333"/>
                          </a:solidFill>
                        </a:rPr>
                        <a:t>new</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function call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increment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decrement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logical NOT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bitwise NOT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unary plus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8"/>
                  </a:ext>
                </a:extLst>
              </a:tr>
              <a:tr h="370840">
                <a:tc>
                  <a:txBody>
                    <a:bodyPr/>
                    <a:lstStyle/>
                    <a:p>
                      <a:r>
                        <a:rPr lang="en-US" dirty="0">
                          <a:solidFill>
                            <a:srgbClr val="333333"/>
                          </a:solidFill>
                        </a:rPr>
                        <a:t>unary negation operator</a:t>
                      </a:r>
                    </a:p>
                  </a:txBody>
                  <a:tcPr marL="66675" marR="66675" marT="66675" marB="66675" anchor="ctr"/>
                </a:tc>
                <a:tc>
                  <a:txBody>
                    <a:bodyPr/>
                    <a:lstStyle/>
                    <a:p>
                      <a:r>
                        <a:rPr lang="en-US" dirty="0">
                          <a:solidFill>
                            <a:srgbClr val="333333"/>
                          </a:solidFill>
                        </a:rPr>
                        <a:t>-</a:t>
                      </a:r>
                    </a:p>
                  </a:txBody>
                  <a:tcPr marL="66675" marR="66675" marT="66675" marB="66675"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47</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04800" y="838200"/>
          <a:ext cx="8458200" cy="5913120"/>
        </p:xfrm>
        <a:graphic>
          <a:graphicData uri="http://schemas.openxmlformats.org/drawingml/2006/table">
            <a:tbl>
              <a:tblPr firstRow="1" bandRow="1">
                <a:tableStyleId>{5C22544A-7EE6-4342-B048-85BDC9FD1C3A}</a:tableStyleId>
              </a:tblPr>
              <a:tblGrid>
                <a:gridCol w="3771459">
                  <a:extLst>
                    <a:ext uri="{9D8B030D-6E8A-4147-A177-3AD203B41FA5}">
                      <a16:colId xmlns:a16="http://schemas.microsoft.com/office/drawing/2014/main" val="20000"/>
                    </a:ext>
                  </a:extLst>
                </a:gridCol>
                <a:gridCol w="4686741">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 Name</a:t>
                      </a:r>
                    </a:p>
                  </a:txBody>
                  <a:tcPr marL="95250" marR="95250" marT="95250" marB="95250" anchor="ctr"/>
                </a:tc>
                <a:tc>
                  <a:txBody>
                    <a:bodyPr/>
                    <a:lstStyle/>
                    <a:p>
                      <a:pPr algn="l"/>
                      <a:r>
                        <a:rPr lang="en-US" dirty="0">
                          <a:solidFill>
                            <a:srgbClr val="FFFFFF"/>
                          </a:solidFill>
                        </a:rPr>
                        <a:t>Operator</a:t>
                      </a:r>
                    </a:p>
                  </a:txBody>
                  <a:tcPr marL="95250" marR="95250" marT="95250" marB="95250" anchor="ctr"/>
                </a:tc>
                <a:extLst>
                  <a:ext uri="{0D108BD9-81ED-4DB2-BD59-A6C34878D82A}">
                    <a16:rowId xmlns:a16="http://schemas.microsoft.com/office/drawing/2014/main" val="10000"/>
                  </a:ext>
                </a:extLst>
              </a:tr>
              <a:tr h="370840">
                <a:tc>
                  <a:txBody>
                    <a:bodyPr/>
                    <a:lstStyle/>
                    <a:p>
                      <a:r>
                        <a:rPr lang="en-US" dirty="0" err="1">
                          <a:solidFill>
                            <a:srgbClr val="333333"/>
                          </a:solidFill>
                        </a:rPr>
                        <a:t>typedef</a:t>
                      </a:r>
                      <a:r>
                        <a:rPr lang="en-US" dirty="0">
                          <a:solidFill>
                            <a:srgbClr val="333333"/>
                          </a:solidFill>
                        </a:rPr>
                        <a:t> operator</a:t>
                      </a:r>
                    </a:p>
                  </a:txBody>
                  <a:tcPr marL="66675" marR="66675" marT="66675" marB="66675" anchor="ctr"/>
                </a:tc>
                <a:tc>
                  <a:txBody>
                    <a:bodyPr/>
                    <a:lstStyle/>
                    <a:p>
                      <a:r>
                        <a:rPr lang="en-US" dirty="0" err="1">
                          <a:solidFill>
                            <a:srgbClr val="333333"/>
                          </a:solidFill>
                        </a:rPr>
                        <a:t>typedef</a:t>
                      </a:r>
                      <a:endParaRPr lang="en-US" dirty="0">
                        <a:solidFill>
                          <a:srgbClr val="333333"/>
                        </a:solidFill>
                      </a:endParaRP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void operator</a:t>
                      </a:r>
                    </a:p>
                  </a:txBody>
                  <a:tcPr marL="66675" marR="66675" marT="66675" marB="66675" anchor="ctr"/>
                </a:tc>
                <a:tc>
                  <a:txBody>
                    <a:bodyPr/>
                    <a:lstStyle/>
                    <a:p>
                      <a:r>
                        <a:rPr lang="en-US">
                          <a:solidFill>
                            <a:srgbClr val="333333"/>
                          </a:solidFill>
                        </a:rPr>
                        <a:t>void</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delete operator</a:t>
                      </a:r>
                    </a:p>
                  </a:txBody>
                  <a:tcPr marL="66675" marR="66675" marT="66675" marB="66675" anchor="ctr"/>
                </a:tc>
                <a:tc>
                  <a:txBody>
                    <a:bodyPr/>
                    <a:lstStyle/>
                    <a:p>
                      <a:r>
                        <a:rPr lang="en-US">
                          <a:solidFill>
                            <a:srgbClr val="333333"/>
                          </a:solidFill>
                        </a:rPr>
                        <a:t>delete</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multiplication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division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modulus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addition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subtraction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bitwise shift operator</a:t>
                      </a:r>
                    </a:p>
                  </a:txBody>
                  <a:tcPr marL="66675" marR="66675" marT="66675" marB="66675" anchor="ctr"/>
                </a:tc>
                <a:tc>
                  <a:txBody>
                    <a:bodyPr/>
                    <a:lstStyle/>
                    <a:p>
                      <a:r>
                        <a:rPr lang="en-US">
                          <a:solidFill>
                            <a:srgbClr val="333333"/>
                          </a:solidFill>
                        </a:rPr>
                        <a:t>&lt;&lt;</a:t>
                      </a:r>
                      <a:br>
                        <a:rPr lang="en-US">
                          <a:solidFill>
                            <a:srgbClr val="333333"/>
                          </a:solidFill>
                        </a:rPr>
                      </a:br>
                      <a:r>
                        <a:rPr lang="en-US">
                          <a:solidFill>
                            <a:srgbClr val="333333"/>
                          </a:solidFill>
                        </a:rPr>
                        <a:t>&gt;&gt;</a:t>
                      </a:r>
                      <a:br>
                        <a:rPr lang="en-US">
                          <a:solidFill>
                            <a:srgbClr val="333333"/>
                          </a:solidFill>
                        </a:rPr>
                      </a:br>
                      <a:r>
                        <a:rPr lang="en-US">
                          <a:solidFill>
                            <a:srgbClr val="333333"/>
                          </a:solidFill>
                        </a:rPr>
                        <a:t>&gt;&gt;&gt;</a:t>
                      </a:r>
                    </a:p>
                  </a:txBody>
                  <a:tcPr marL="66675" marR="66675" marT="66675" marB="66675" anchor="ctr"/>
                </a:tc>
                <a:extLst>
                  <a:ext uri="{0D108BD9-81ED-4DB2-BD59-A6C34878D82A}">
                    <a16:rowId xmlns:a16="http://schemas.microsoft.com/office/drawing/2014/main" val="10009"/>
                  </a:ext>
                </a:extLst>
              </a:tr>
              <a:tr h="370840">
                <a:tc>
                  <a:txBody>
                    <a:bodyPr/>
                    <a:lstStyle/>
                    <a:p>
                      <a:r>
                        <a:rPr lang="en-US">
                          <a:solidFill>
                            <a:srgbClr val="333333"/>
                          </a:solidFill>
                        </a:rPr>
                        <a:t>relational operator</a:t>
                      </a:r>
                    </a:p>
                  </a:txBody>
                  <a:tcPr marL="66675" marR="66675" marT="66675" marB="66675" anchor="ctr"/>
                </a:tc>
                <a:tc>
                  <a:txBody>
                    <a:bodyPr/>
                    <a:lstStyle/>
                    <a:p>
                      <a:r>
                        <a:rPr lang="en-US" dirty="0">
                          <a:solidFill>
                            <a:srgbClr val="333333"/>
                          </a:solidFill>
                        </a:rPr>
                        <a:t>&lt;</a:t>
                      </a:r>
                      <a:br>
                        <a:rPr lang="en-US" dirty="0">
                          <a:solidFill>
                            <a:srgbClr val="333333"/>
                          </a:solidFill>
                        </a:rPr>
                      </a:br>
                      <a:r>
                        <a:rPr lang="en-US" dirty="0">
                          <a:solidFill>
                            <a:srgbClr val="333333"/>
                          </a:solidFill>
                        </a:rPr>
                        <a:t>&lt;=</a:t>
                      </a:r>
                      <a:br>
                        <a:rPr lang="en-US" dirty="0">
                          <a:solidFill>
                            <a:srgbClr val="333333"/>
                          </a:solidFill>
                        </a:rPr>
                      </a:br>
                      <a:r>
                        <a:rPr lang="en-US" dirty="0">
                          <a:solidFill>
                            <a:srgbClr val="333333"/>
                          </a:solidFill>
                        </a:rPr>
                        <a:t>&gt;</a:t>
                      </a:r>
                      <a:br>
                        <a:rPr lang="en-US" dirty="0">
                          <a:solidFill>
                            <a:srgbClr val="333333"/>
                          </a:solidFill>
                        </a:rPr>
                      </a:br>
                      <a:r>
                        <a:rPr lang="en-US" dirty="0">
                          <a:solidFill>
                            <a:srgbClr val="333333"/>
                          </a:solidFill>
                        </a:rPr>
                        <a:t>&gt;=</a:t>
                      </a:r>
                    </a:p>
                  </a:txBody>
                  <a:tcPr marL="66675" marR="66675" marT="66675" marB="66675"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48</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04800" y="838200"/>
          <a:ext cx="8458200" cy="4956810"/>
        </p:xfrm>
        <a:graphic>
          <a:graphicData uri="http://schemas.openxmlformats.org/drawingml/2006/table">
            <a:tbl>
              <a:tblPr firstRow="1" bandRow="1">
                <a:tableStyleId>{5C22544A-7EE6-4342-B048-85BDC9FD1C3A}</a:tableStyleId>
              </a:tblPr>
              <a:tblGrid>
                <a:gridCol w="3771459">
                  <a:extLst>
                    <a:ext uri="{9D8B030D-6E8A-4147-A177-3AD203B41FA5}">
                      <a16:colId xmlns:a16="http://schemas.microsoft.com/office/drawing/2014/main" val="20000"/>
                    </a:ext>
                  </a:extLst>
                </a:gridCol>
                <a:gridCol w="4686741">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 Name</a:t>
                      </a:r>
                    </a:p>
                  </a:txBody>
                  <a:tcPr marL="95250" marR="95250" marT="95250" marB="95250" anchor="ctr"/>
                </a:tc>
                <a:tc>
                  <a:txBody>
                    <a:bodyPr/>
                    <a:lstStyle/>
                    <a:p>
                      <a:pPr algn="l"/>
                      <a:r>
                        <a:rPr lang="en-US" dirty="0">
                          <a:solidFill>
                            <a:srgbClr val="FFFFFF"/>
                          </a:solidFill>
                        </a:rPr>
                        <a:t>Operator</a:t>
                      </a:r>
                    </a:p>
                  </a:txBody>
                  <a:tcPr marL="95250" marR="95250" marT="95250" marB="95250" anchor="ctr"/>
                </a:tc>
                <a:extLst>
                  <a:ext uri="{0D108BD9-81ED-4DB2-BD59-A6C34878D82A}">
                    <a16:rowId xmlns:a16="http://schemas.microsoft.com/office/drawing/2014/main" val="10000"/>
                  </a:ext>
                </a:extLst>
              </a:tr>
              <a:tr h="370840">
                <a:tc>
                  <a:txBody>
                    <a:bodyPr/>
                    <a:lstStyle/>
                    <a:p>
                      <a:r>
                        <a:rPr lang="en-US" dirty="0">
                          <a:solidFill>
                            <a:srgbClr val="333333"/>
                          </a:solidFill>
                        </a:rPr>
                        <a:t>in operator</a:t>
                      </a:r>
                    </a:p>
                  </a:txBody>
                  <a:tcPr marL="66675" marR="66675" marT="66675" marB="66675" anchor="ctr"/>
                </a:tc>
                <a:tc>
                  <a:txBody>
                    <a:bodyPr/>
                    <a:lstStyle/>
                    <a:p>
                      <a:r>
                        <a:rPr lang="en-US">
                          <a:solidFill>
                            <a:srgbClr val="333333"/>
                          </a:solidFill>
                        </a:rPr>
                        <a:t>in</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instanceof operator</a:t>
                      </a:r>
                    </a:p>
                  </a:txBody>
                  <a:tcPr marL="66675" marR="66675" marT="66675" marB="66675" anchor="ctr"/>
                </a:tc>
                <a:tc>
                  <a:txBody>
                    <a:bodyPr/>
                    <a:lstStyle/>
                    <a:p>
                      <a:r>
                        <a:rPr lang="en-US">
                          <a:solidFill>
                            <a:srgbClr val="333333"/>
                          </a:solidFill>
                        </a:rPr>
                        <a:t>instanceof</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equality operator</a:t>
                      </a:r>
                    </a:p>
                  </a:txBody>
                  <a:tcPr marL="66675" marR="66675" marT="66675" marB="66675" anchor="ctr"/>
                </a:tc>
                <a:tc>
                  <a:txBody>
                    <a:bodyPr/>
                    <a:lstStyle/>
                    <a:p>
                      <a:r>
                        <a:rPr lang="en-US">
                          <a:solidFill>
                            <a:srgbClr val="333333"/>
                          </a:solidFill>
                        </a:rPr>
                        <a:t>==</a:t>
                      </a:r>
                      <a:br>
                        <a:rPr lang="en-US">
                          <a:solidFill>
                            <a:srgbClr val="333333"/>
                          </a:solidFill>
                        </a:rPr>
                      </a:br>
                      <a:r>
                        <a:rPr lang="en-US">
                          <a:solidFill>
                            <a:srgbClr val="333333"/>
                          </a:solidFill>
                        </a:rPr>
                        <a:t>!=</a:t>
                      </a:r>
                      <a:br>
                        <a:rPr lang="en-US">
                          <a:solidFill>
                            <a:srgbClr val="333333"/>
                          </a:solidFill>
                        </a:rPr>
                      </a:br>
                      <a:r>
                        <a:rPr lang="en-US">
                          <a:solidFill>
                            <a:srgbClr val="333333"/>
                          </a:solidFill>
                        </a:rPr>
                        <a:t>===</a:t>
                      </a:r>
                      <a:br>
                        <a:rPr lang="en-US">
                          <a:solidFill>
                            <a:srgbClr val="333333"/>
                          </a:solidFill>
                        </a:rPr>
                      </a:br>
                      <a:r>
                        <a:rPr lang="en-US">
                          <a:solidFill>
                            <a:srgbClr val="333333"/>
                          </a:solidFill>
                        </a:rPr>
                        <a:t>!==</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bitwise AND operator</a:t>
                      </a:r>
                    </a:p>
                  </a:txBody>
                  <a:tcPr marL="66675" marR="66675" marT="66675" marB="66675" anchor="ctr"/>
                </a:tc>
                <a:tc>
                  <a:txBody>
                    <a:bodyPr/>
                    <a:lstStyle/>
                    <a:p>
                      <a:r>
                        <a:rPr lang="en-US">
                          <a:solidFill>
                            <a:srgbClr val="333333"/>
                          </a:solidFill>
                        </a:rPr>
                        <a:t>&amp;</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bitwise XOR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5"/>
                  </a:ext>
                </a:extLst>
              </a:tr>
              <a:tr h="370840">
                <a:tc>
                  <a:txBody>
                    <a:bodyPr/>
                    <a:lstStyle/>
                    <a:p>
                      <a:r>
                        <a:rPr lang="en-US" dirty="0">
                          <a:solidFill>
                            <a:srgbClr val="333333"/>
                          </a:solidFill>
                        </a:rPr>
                        <a:t>bitwise OR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logical AND operator</a:t>
                      </a:r>
                    </a:p>
                  </a:txBody>
                  <a:tcPr marL="66675" marR="66675" marT="66675" marB="66675" anchor="ctr"/>
                </a:tc>
                <a:tc>
                  <a:txBody>
                    <a:bodyPr/>
                    <a:lstStyle/>
                    <a:p>
                      <a:r>
                        <a:rPr lang="en-US">
                          <a:solidFill>
                            <a:srgbClr val="333333"/>
                          </a:solidFill>
                        </a:rPr>
                        <a:t>&amp;&amp;</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logical OR operator</a:t>
                      </a:r>
                    </a:p>
                  </a:txBody>
                  <a:tcPr marL="66675" marR="66675" marT="66675" marB="66675" anchor="ctr"/>
                </a:tc>
                <a:tc>
                  <a:txBody>
                    <a:bodyPr/>
                    <a:lstStyle/>
                    <a:p>
                      <a:r>
                        <a:rPr lang="en-US">
                          <a:solidFill>
                            <a:srgbClr val="333333"/>
                          </a:solidFill>
                        </a:rPr>
                        <a:t>||</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conditional operator</a:t>
                      </a:r>
                    </a:p>
                  </a:txBody>
                  <a:tcPr marL="66675" marR="66675" marT="66675" marB="66675" anchor="ctr"/>
                </a:tc>
                <a:tc>
                  <a:txBody>
                    <a:bodyPr/>
                    <a:lstStyle/>
                    <a:p>
                      <a:r>
                        <a:rPr lang="en-US" dirty="0">
                          <a:solidFill>
                            <a:srgbClr val="333333"/>
                          </a:solidFill>
                        </a:rPr>
                        <a:t>?:</a:t>
                      </a:r>
                    </a:p>
                  </a:txBody>
                  <a:tcPr marL="66675" marR="66675" marT="66675" marB="66675"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Operators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49</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04800" y="838200"/>
          <a:ext cx="8458200" cy="4297680"/>
        </p:xfrm>
        <a:graphic>
          <a:graphicData uri="http://schemas.openxmlformats.org/drawingml/2006/table">
            <a:tbl>
              <a:tblPr firstRow="1" bandRow="1">
                <a:tableStyleId>{5C22544A-7EE6-4342-B048-85BDC9FD1C3A}</a:tableStyleId>
              </a:tblPr>
              <a:tblGrid>
                <a:gridCol w="3771459">
                  <a:extLst>
                    <a:ext uri="{9D8B030D-6E8A-4147-A177-3AD203B41FA5}">
                      <a16:colId xmlns:a16="http://schemas.microsoft.com/office/drawing/2014/main" val="20000"/>
                    </a:ext>
                  </a:extLst>
                </a:gridCol>
                <a:gridCol w="4686741">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Operator Name</a:t>
                      </a:r>
                    </a:p>
                  </a:txBody>
                  <a:tcPr marL="95250" marR="95250" marT="95250" marB="95250" anchor="ctr"/>
                </a:tc>
                <a:tc>
                  <a:txBody>
                    <a:bodyPr/>
                    <a:lstStyle/>
                    <a:p>
                      <a:pPr algn="l"/>
                      <a:r>
                        <a:rPr lang="en-US" dirty="0">
                          <a:solidFill>
                            <a:srgbClr val="FFFFFF"/>
                          </a:solidFill>
                        </a:rPr>
                        <a:t>Operator</a:t>
                      </a:r>
                    </a:p>
                  </a:txBody>
                  <a:tcPr marL="95250" marR="95250" marT="95250" marB="95250" anchor="ctr"/>
                </a:tc>
                <a:extLst>
                  <a:ext uri="{0D108BD9-81ED-4DB2-BD59-A6C34878D82A}">
                    <a16:rowId xmlns:a16="http://schemas.microsoft.com/office/drawing/2014/main" val="10000"/>
                  </a:ext>
                </a:extLst>
              </a:tr>
              <a:tr h="370840">
                <a:tc>
                  <a:txBody>
                    <a:bodyPr/>
                    <a:lstStyle/>
                    <a:p>
                      <a:r>
                        <a:rPr lang="en-US" dirty="0">
                          <a:solidFill>
                            <a:srgbClr val="333333"/>
                          </a:solidFill>
                        </a:rPr>
                        <a:t>assignment operator</a:t>
                      </a:r>
                    </a:p>
                  </a:txBody>
                  <a:tcPr marL="66675" marR="66675" marT="66675" marB="66675" anchor="ctr"/>
                </a:tc>
                <a:tc>
                  <a:txBody>
                    <a:bodyPr/>
                    <a:lstStyle/>
                    <a:p>
                      <a:r>
                        <a:rPr lang="en-US" dirty="0">
                          <a:solidFill>
                            <a:srgbClr val="333333"/>
                          </a:solidFill>
                        </a:rPr>
                        <a:t>=</a:t>
                      </a:r>
                      <a:br>
                        <a:rPr lang="en-US" dirty="0">
                          <a:solidFill>
                            <a:srgbClr val="333333"/>
                          </a:solidFill>
                        </a:rPr>
                      </a:br>
                      <a:r>
                        <a:rPr lang="en-US" dirty="0">
                          <a:solidFill>
                            <a:srgbClr val="333333"/>
                          </a:solidFill>
                        </a:rPr>
                        <a:t>+=</a:t>
                      </a:r>
                      <a:br>
                        <a:rPr lang="en-US" dirty="0">
                          <a:solidFill>
                            <a:srgbClr val="333333"/>
                          </a:solidFill>
                        </a:rPr>
                      </a:br>
                      <a:r>
                        <a:rPr lang="en-US" dirty="0">
                          <a:solidFill>
                            <a:srgbClr val="333333"/>
                          </a:solidFill>
                        </a:rPr>
                        <a:t>-=</a:t>
                      </a:r>
                      <a:br>
                        <a:rPr lang="en-US" dirty="0">
                          <a:solidFill>
                            <a:srgbClr val="333333"/>
                          </a:solidFill>
                        </a:rPr>
                      </a:br>
                      <a:r>
                        <a:rPr lang="en-US" dirty="0">
                          <a:solidFill>
                            <a:srgbClr val="333333"/>
                          </a:solidFill>
                        </a:rPr>
                        <a:t>*=</a:t>
                      </a:r>
                      <a:br>
                        <a:rPr lang="en-US" dirty="0">
                          <a:solidFill>
                            <a:srgbClr val="333333"/>
                          </a:solidFill>
                        </a:rPr>
                      </a:br>
                      <a:r>
                        <a:rPr lang="en-US" dirty="0">
                          <a:solidFill>
                            <a:srgbClr val="333333"/>
                          </a:solidFill>
                        </a:rPr>
                        <a:t>/=</a:t>
                      </a:r>
                      <a:br>
                        <a:rPr lang="en-US" dirty="0">
                          <a:solidFill>
                            <a:srgbClr val="333333"/>
                          </a:solidFill>
                        </a:rPr>
                      </a:br>
                      <a:r>
                        <a:rPr lang="en-US" dirty="0">
                          <a:solidFill>
                            <a:srgbClr val="333333"/>
                          </a:solidFill>
                        </a:rPr>
                        <a:t>%=</a:t>
                      </a:r>
                      <a:br>
                        <a:rPr lang="en-US" dirty="0">
                          <a:solidFill>
                            <a:srgbClr val="333333"/>
                          </a:solidFill>
                        </a:rPr>
                      </a:br>
                      <a:r>
                        <a:rPr lang="en-US" dirty="0">
                          <a:solidFill>
                            <a:srgbClr val="333333"/>
                          </a:solidFill>
                        </a:rPr>
                        <a:t>&lt;&lt;=</a:t>
                      </a:r>
                      <a:br>
                        <a:rPr lang="en-US" dirty="0">
                          <a:solidFill>
                            <a:srgbClr val="333333"/>
                          </a:solidFill>
                        </a:rPr>
                      </a:br>
                      <a:r>
                        <a:rPr lang="en-US" dirty="0">
                          <a:solidFill>
                            <a:srgbClr val="333333"/>
                          </a:solidFill>
                        </a:rPr>
                        <a:t>&gt;&gt;=</a:t>
                      </a:r>
                      <a:br>
                        <a:rPr lang="en-US" dirty="0">
                          <a:solidFill>
                            <a:srgbClr val="333333"/>
                          </a:solidFill>
                        </a:rPr>
                      </a:br>
                      <a:r>
                        <a:rPr lang="en-US" dirty="0">
                          <a:solidFill>
                            <a:srgbClr val="333333"/>
                          </a:solidFill>
                        </a:rPr>
                        <a:t>&gt;&gt;&gt;=</a:t>
                      </a:r>
                      <a:br>
                        <a:rPr lang="en-US" dirty="0">
                          <a:solidFill>
                            <a:srgbClr val="333333"/>
                          </a:solidFill>
                        </a:rPr>
                      </a:br>
                      <a:r>
                        <a:rPr lang="en-US" dirty="0">
                          <a:solidFill>
                            <a:srgbClr val="333333"/>
                          </a:solidFill>
                        </a:rPr>
                        <a:t>&amp;=</a:t>
                      </a:r>
                      <a:br>
                        <a:rPr lang="en-US" dirty="0">
                          <a:solidFill>
                            <a:srgbClr val="333333"/>
                          </a:solidFill>
                        </a:rPr>
                      </a:br>
                      <a:r>
                        <a:rPr lang="en-US" dirty="0">
                          <a:solidFill>
                            <a:srgbClr val="333333"/>
                          </a:solidFill>
                        </a:rPr>
                        <a:t>^=</a:t>
                      </a:r>
                      <a:br>
                        <a:rPr lang="en-US" dirty="0">
                          <a:solidFill>
                            <a:srgbClr val="333333"/>
                          </a:solidFill>
                        </a:rPr>
                      </a:br>
                      <a:r>
                        <a:rPr lang="en-US" dirty="0">
                          <a:solidFill>
                            <a:srgbClr val="333333"/>
                          </a:solidFill>
                        </a:rPr>
                        <a: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comma operator</a:t>
                      </a:r>
                    </a:p>
                  </a:txBody>
                  <a:tcPr marL="66675" marR="66675" marT="66675" marB="66675" anchor="ctr"/>
                </a:tc>
                <a:tc>
                  <a:txBody>
                    <a:bodyPr/>
                    <a:lstStyle/>
                    <a:p>
                      <a:r>
                        <a:rPr lang="en-US" dirty="0">
                          <a:solidFill>
                            <a:srgbClr val="333333"/>
                          </a:solidFill>
                        </a:rPr>
                        <a:t>,</a:t>
                      </a:r>
                    </a:p>
                  </a:txBody>
                  <a:tcPr marL="66675" marR="66675" marT="66675" marB="66675"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192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839200" cy="5181600"/>
          </a:xfrm>
        </p:spPr>
        <p:txBody>
          <a:bodyPr>
            <a:normAutofit/>
          </a:bodyPr>
          <a:lstStyle/>
          <a:p>
            <a:r>
              <a:rPr lang="en-US" b="1" dirty="0" smtClean="0">
                <a:latin typeface="Times New Roman" pitchFamily="18" charset="0"/>
                <a:cs typeface="Times New Roman" pitchFamily="18" charset="0"/>
              </a:rPr>
              <a:t>Advantages of JavaScript</a:t>
            </a:r>
          </a:p>
          <a:p>
            <a:pPr lvl="1"/>
            <a:r>
              <a:rPr lang="en-US" dirty="0" smtClean="0">
                <a:latin typeface="Times New Roman" pitchFamily="18" charset="0"/>
                <a:cs typeface="Times New Roman" pitchFamily="18" charset="0"/>
              </a:rPr>
              <a:t>Less server interaction</a:t>
            </a:r>
          </a:p>
          <a:p>
            <a:pPr lvl="1"/>
            <a:r>
              <a:rPr lang="en-US" dirty="0" smtClean="0">
                <a:latin typeface="Times New Roman" pitchFamily="18" charset="0"/>
                <a:cs typeface="Times New Roman" pitchFamily="18" charset="0"/>
              </a:rPr>
              <a:t>More interactivity</a:t>
            </a:r>
          </a:p>
          <a:p>
            <a:pPr lvl="1"/>
            <a:r>
              <a:rPr lang="en-US" dirty="0" smtClean="0">
                <a:latin typeface="Times New Roman" pitchFamily="18" charset="0"/>
                <a:cs typeface="Times New Roman" pitchFamily="18" charset="0"/>
              </a:rPr>
              <a:t>Richer interfaces</a:t>
            </a:r>
          </a:p>
          <a:p>
            <a:pPr lvl="1"/>
            <a:r>
              <a:rPr lang="en-US" dirty="0" smtClean="0">
                <a:latin typeface="Times New Roman" pitchFamily="18" charset="0"/>
                <a:cs typeface="Times New Roman" pitchFamily="18" charset="0"/>
              </a:rPr>
              <a:t>Fast feedback to visitors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Conditional Statements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JavaScript conditional statements or decision making statements are used to perform particular actions based on the given conditions.</a:t>
            </a:r>
          </a:p>
          <a:p>
            <a:r>
              <a:rPr lang="en-US" dirty="0" smtClean="0">
                <a:latin typeface="Times New Roman" pitchFamily="18" charset="0"/>
                <a:cs typeface="Times New Roman" pitchFamily="18" charset="0"/>
              </a:rPr>
              <a:t>You will learn all about conditional statements in detail divided into the following three tutorials:</a:t>
            </a:r>
          </a:p>
          <a:p>
            <a:pPr lvl="1"/>
            <a:r>
              <a:rPr lang="en-US" dirty="0" smtClean="0">
                <a:latin typeface="Times New Roman" pitchFamily="18" charset="0"/>
                <a:cs typeface="Times New Roman" pitchFamily="18" charset="0"/>
              </a:rPr>
              <a:t>if Statement</a:t>
            </a:r>
          </a:p>
          <a:p>
            <a:pPr lvl="1"/>
            <a:r>
              <a:rPr lang="en-US" dirty="0" smtClean="0">
                <a:latin typeface="Times New Roman" pitchFamily="18" charset="0"/>
                <a:cs typeface="Times New Roman" pitchFamily="18" charset="0"/>
              </a:rPr>
              <a:t>if-else Statement</a:t>
            </a:r>
          </a:p>
          <a:p>
            <a:pPr lvl="1"/>
            <a:r>
              <a:rPr lang="en-US" dirty="0" smtClean="0">
                <a:latin typeface="Times New Roman" pitchFamily="18" charset="0"/>
                <a:cs typeface="Times New Roman" pitchFamily="18" charset="0"/>
              </a:rPr>
              <a:t>switch Statement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Conditional Statements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if Statement</a:t>
            </a:r>
          </a:p>
          <a:p>
            <a:pPr algn="just"/>
            <a:r>
              <a:rPr lang="en-US" dirty="0" smtClean="0">
                <a:latin typeface="Times New Roman" pitchFamily="18" charset="0"/>
                <a:cs typeface="Times New Roman" pitchFamily="18" charset="0"/>
              </a:rPr>
              <a:t>The if statement in JavaScript is used to execute a group of one or more than one script statements only when the given/particular condition is met.</a:t>
            </a:r>
          </a:p>
          <a:p>
            <a:pPr algn="just"/>
            <a:r>
              <a:rPr lang="en-US" dirty="0" smtClean="0">
                <a:latin typeface="Times New Roman" pitchFamily="18" charset="0"/>
                <a:cs typeface="Times New Roman" pitchFamily="18" charset="0"/>
              </a:rPr>
              <a:t>Syntax:</a:t>
            </a:r>
          </a:p>
          <a:p>
            <a:pPr lvl="2" algn="just">
              <a:buNone/>
            </a:pPr>
            <a:r>
              <a:rPr lang="en-US" sz="2800" b="1" dirty="0" smtClean="0">
                <a:latin typeface="Times New Roman" pitchFamily="18" charset="0"/>
                <a:cs typeface="Times New Roman" pitchFamily="18" charset="0"/>
              </a:rPr>
              <a:t>if(condition)</a:t>
            </a:r>
          </a:p>
          <a:p>
            <a:pPr lvl="2" algn="just">
              <a:buNone/>
            </a:pPr>
            <a:r>
              <a:rPr lang="en-US" sz="2800" b="1" dirty="0" smtClean="0">
                <a:latin typeface="Times New Roman" pitchFamily="18" charset="0"/>
                <a:cs typeface="Times New Roman" pitchFamily="18" charset="0"/>
              </a:rPr>
              <a:t>{</a:t>
            </a:r>
          </a:p>
          <a:p>
            <a:pPr lvl="2" algn="just">
              <a:buNone/>
            </a:pPr>
            <a:r>
              <a:rPr lang="en-US" sz="2800" b="1" dirty="0" smtClean="0">
                <a:latin typeface="Times New Roman" pitchFamily="18" charset="0"/>
                <a:cs typeface="Times New Roman" pitchFamily="18" charset="0"/>
              </a:rPr>
              <a:t>		Statement1</a:t>
            </a:r>
          </a:p>
          <a:p>
            <a:pPr lvl="2" algn="just">
              <a:buNone/>
            </a:pP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Conditional Statements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0000" lnSpcReduction="20000"/>
          </a:bodyPr>
          <a:lstStyle/>
          <a:p>
            <a:pPr algn="just"/>
            <a:r>
              <a:rPr lang="en-US" b="1" dirty="0" smtClean="0">
                <a:latin typeface="Times New Roman" pitchFamily="18" charset="0"/>
                <a:cs typeface="Times New Roman" pitchFamily="18" charset="0"/>
              </a:rPr>
              <a:t>JavaScript if-else Statement</a:t>
            </a:r>
          </a:p>
          <a:p>
            <a:pPr algn="just"/>
            <a:r>
              <a:rPr lang="en-US" dirty="0" smtClean="0">
                <a:latin typeface="Times New Roman" pitchFamily="18" charset="0"/>
                <a:cs typeface="Times New Roman" pitchFamily="18" charset="0"/>
              </a:rPr>
              <a:t>The if-else statement in JavaScript is used to execute the code that is written in the if statement, if the specified condition is true. Otherwise, the code written in the else statement is executed.</a:t>
            </a:r>
          </a:p>
          <a:p>
            <a:pPr algn="just"/>
            <a:r>
              <a:rPr lang="en-US" dirty="0" smtClean="0">
                <a:latin typeface="Times New Roman" pitchFamily="18" charset="0"/>
                <a:cs typeface="Times New Roman" pitchFamily="18" charset="0"/>
              </a:rPr>
              <a:t>Syntax:</a:t>
            </a:r>
          </a:p>
          <a:p>
            <a:pPr lvl="2" algn="just">
              <a:buNone/>
            </a:pPr>
            <a:r>
              <a:rPr lang="en-US" sz="2800" b="1" dirty="0" smtClean="0">
                <a:latin typeface="Times New Roman" pitchFamily="18" charset="0"/>
                <a:cs typeface="Times New Roman" pitchFamily="18" charset="0"/>
              </a:rPr>
              <a:t>if(condition)</a:t>
            </a:r>
          </a:p>
          <a:p>
            <a:pPr lvl="2" algn="just">
              <a:buNone/>
            </a:pPr>
            <a:r>
              <a:rPr lang="en-US" sz="2800" b="1" dirty="0" smtClean="0">
                <a:latin typeface="Times New Roman" pitchFamily="18" charset="0"/>
                <a:cs typeface="Times New Roman" pitchFamily="18" charset="0"/>
              </a:rPr>
              <a:t>{</a:t>
            </a:r>
          </a:p>
          <a:p>
            <a:pPr lvl="2" algn="just">
              <a:buNone/>
            </a:pPr>
            <a:r>
              <a:rPr lang="en-US" sz="2800" b="1" dirty="0" smtClean="0">
                <a:latin typeface="Times New Roman" pitchFamily="18" charset="0"/>
                <a:cs typeface="Times New Roman" pitchFamily="18" charset="0"/>
              </a:rPr>
              <a:t>		Statement1</a:t>
            </a:r>
          </a:p>
          <a:p>
            <a:pPr lvl="2" algn="just">
              <a:buNone/>
            </a:pPr>
            <a:r>
              <a:rPr lang="en-US" sz="2800" b="1" dirty="0" smtClean="0">
                <a:latin typeface="Times New Roman" pitchFamily="18" charset="0"/>
                <a:cs typeface="Times New Roman" pitchFamily="18" charset="0"/>
              </a:rPr>
              <a:t>}</a:t>
            </a:r>
          </a:p>
          <a:p>
            <a:pPr lvl="2" algn="just">
              <a:buNone/>
            </a:pPr>
            <a:r>
              <a:rPr lang="en-US" sz="2800" b="1" dirty="0" smtClean="0">
                <a:latin typeface="Times New Roman" pitchFamily="18" charset="0"/>
                <a:cs typeface="Times New Roman" pitchFamily="18" charset="0"/>
              </a:rPr>
              <a:t>else</a:t>
            </a:r>
          </a:p>
          <a:p>
            <a:pPr lvl="2" algn="just">
              <a:buNone/>
            </a:pPr>
            <a:r>
              <a:rPr lang="en-US" sz="2800" b="1" dirty="0" smtClean="0">
                <a:latin typeface="Times New Roman" pitchFamily="18" charset="0"/>
                <a:cs typeface="Times New Roman" pitchFamily="18" charset="0"/>
              </a:rPr>
              <a:t>{</a:t>
            </a:r>
          </a:p>
          <a:p>
            <a:pPr lvl="2" algn="just">
              <a:buNone/>
            </a:pPr>
            <a:r>
              <a:rPr lang="en-US" sz="2800" b="1" dirty="0" smtClean="0">
                <a:latin typeface="Times New Roman" pitchFamily="18" charset="0"/>
                <a:cs typeface="Times New Roman" pitchFamily="18" charset="0"/>
              </a:rPr>
              <a:t>		Statement2</a:t>
            </a:r>
          </a:p>
          <a:p>
            <a:pPr lvl="2" algn="just">
              <a:buNone/>
            </a:pPr>
            <a:r>
              <a:rPr lang="en-US" sz="2800"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JavaScript Nested if-else Statement</a:t>
            </a:r>
          </a:p>
          <a:p>
            <a:r>
              <a:rPr lang="en-US" dirty="0" smtClean="0">
                <a:latin typeface="Times New Roman" pitchFamily="18" charset="0"/>
                <a:cs typeface="Times New Roman" pitchFamily="18" charset="0"/>
              </a:rPr>
              <a:t>You are free to define one if-else statement into another, such statements are called as nested if-else statements.</a:t>
            </a:r>
          </a:p>
          <a:p>
            <a:r>
              <a:rPr lang="en-US" dirty="0" smtClean="0">
                <a:latin typeface="Times New Roman" pitchFamily="18" charset="0"/>
                <a:cs typeface="Times New Roman" pitchFamily="18" charset="0"/>
              </a:rPr>
              <a:t>Nested if-else statement are useful in situations when additional checking is required.</a:t>
            </a:r>
          </a:p>
          <a:p>
            <a:pPr lvl="2" algn="just">
              <a:buNone/>
            </a:pPr>
            <a:endParaRPr lang="en-US" sz="2800" b="1" dirty="0" smtClean="0">
              <a:latin typeface="Times New Roman" pitchFamily="18" charset="0"/>
              <a:cs typeface="Times New Roman" pitchFamily="18" charset="0"/>
            </a:endParaRPr>
          </a:p>
          <a:p>
            <a:pPr lvl="2" algn="just">
              <a:buNone/>
            </a:pPr>
            <a:endParaRPr lang="en-US" sz="2800" b="1"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Conditional Statements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20000"/>
          </a:bodyPr>
          <a:lstStyle/>
          <a:p>
            <a:pPr algn="just"/>
            <a:r>
              <a:rPr lang="en-US" b="1" dirty="0" smtClean="0">
                <a:latin typeface="Times New Roman" pitchFamily="18" charset="0"/>
                <a:cs typeface="Times New Roman" pitchFamily="18" charset="0"/>
              </a:rPr>
              <a:t>JavaScript switch Statement</a:t>
            </a:r>
          </a:p>
          <a:p>
            <a:pPr algn="just"/>
            <a:r>
              <a:rPr lang="en-US" dirty="0" smtClean="0">
                <a:latin typeface="Times New Roman" pitchFamily="18" charset="0"/>
                <a:cs typeface="Times New Roman" pitchFamily="18" charset="0"/>
              </a:rPr>
              <a:t>The switch statement in JavaScript is used to select a particular group of statements to be executed among several other groups of statements.</a:t>
            </a:r>
          </a:p>
          <a:p>
            <a:pPr algn="just"/>
            <a:r>
              <a:rPr lang="en-US" dirty="0" smtClean="0">
                <a:latin typeface="Times New Roman" pitchFamily="18" charset="0"/>
                <a:cs typeface="Times New Roman" pitchFamily="18" charset="0"/>
              </a:rPr>
              <a:t>Syntax:</a:t>
            </a:r>
          </a:p>
          <a:p>
            <a:pPr lvl="1" algn="just">
              <a:buNone/>
            </a:pPr>
            <a:r>
              <a:rPr lang="en-US" b="1" dirty="0" smtClean="0">
                <a:latin typeface="Times New Roman" pitchFamily="18" charset="0"/>
                <a:cs typeface="Times New Roman" pitchFamily="18" charset="0"/>
              </a:rPr>
              <a:t>switch(expression)</a:t>
            </a:r>
          </a:p>
          <a:p>
            <a:pPr lvl="1" algn="just">
              <a:buNone/>
            </a:pPr>
            <a:r>
              <a:rPr lang="en-US" b="1" dirty="0" smtClean="0">
                <a:latin typeface="Times New Roman" pitchFamily="18" charset="0"/>
                <a:cs typeface="Times New Roman" pitchFamily="18" charset="0"/>
              </a:rPr>
              <a:t>{ </a:t>
            </a:r>
          </a:p>
          <a:p>
            <a:pPr lvl="1" algn="just">
              <a:buNone/>
            </a:pPr>
            <a:r>
              <a:rPr lang="en-US" b="1" dirty="0" smtClean="0">
                <a:latin typeface="Times New Roman" pitchFamily="18" charset="0"/>
                <a:cs typeface="Times New Roman" pitchFamily="18" charset="0"/>
              </a:rPr>
              <a:t>      case value1: statement1</a:t>
            </a:r>
          </a:p>
          <a:p>
            <a:pPr lvl="8" algn="just">
              <a:buNone/>
            </a:pPr>
            <a:r>
              <a:rPr lang="en-US" b="1" dirty="0" smtClean="0">
                <a:latin typeface="Times New Roman" pitchFamily="18" charset="0"/>
                <a:cs typeface="Times New Roman" pitchFamily="18" charset="0"/>
              </a:rPr>
              <a:t>break;</a:t>
            </a:r>
          </a:p>
          <a:p>
            <a:pPr lvl="1" algn="just">
              <a:buNone/>
            </a:pPr>
            <a:r>
              <a:rPr lang="en-US" b="1" dirty="0" smtClean="0">
                <a:latin typeface="Times New Roman" pitchFamily="18" charset="0"/>
                <a:cs typeface="Times New Roman" pitchFamily="18" charset="0"/>
              </a:rPr>
              <a:t>      case value2: statement2</a:t>
            </a:r>
          </a:p>
          <a:p>
            <a:pPr lvl="8" algn="just">
              <a:buNone/>
            </a:pPr>
            <a:r>
              <a:rPr lang="en-US" b="1" dirty="0" smtClean="0">
                <a:latin typeface="Times New Roman" pitchFamily="18" charset="0"/>
                <a:cs typeface="Times New Roman" pitchFamily="18" charset="0"/>
              </a:rPr>
              <a:t>break;</a:t>
            </a:r>
          </a:p>
          <a:p>
            <a:pPr lvl="1" algn="just">
              <a:buNone/>
            </a:pPr>
            <a:r>
              <a:rPr lang="en-US" b="1" dirty="0" smtClean="0">
                <a:latin typeface="Times New Roman" pitchFamily="18" charset="0"/>
                <a:cs typeface="Times New Roman" pitchFamily="18" charset="0"/>
              </a:rPr>
              <a:t>      default : </a:t>
            </a:r>
            <a:r>
              <a:rPr lang="en-US" b="1" dirty="0" err="1" smtClean="0">
                <a:latin typeface="Times New Roman" pitchFamily="18" charset="0"/>
                <a:cs typeface="Times New Roman" pitchFamily="18" charset="0"/>
              </a:rPr>
              <a:t>statement_default</a:t>
            </a:r>
            <a:endParaRPr lang="en-US" b="1" dirty="0" smtClean="0">
              <a:latin typeface="Times New Roman" pitchFamily="18" charset="0"/>
              <a:cs typeface="Times New Roman" pitchFamily="18" charset="0"/>
            </a:endParaRPr>
          </a:p>
          <a:p>
            <a:pPr lvl="8" algn="just">
              <a:buNone/>
            </a:pPr>
            <a:r>
              <a:rPr lang="en-US" b="1" dirty="0" smtClean="0">
                <a:latin typeface="Times New Roman" pitchFamily="18" charset="0"/>
                <a:cs typeface="Times New Roman" pitchFamily="18" charset="0"/>
              </a:rPr>
              <a:t>break;</a:t>
            </a:r>
          </a:p>
          <a:p>
            <a:pPr lvl="1" algn="just">
              <a:buNone/>
            </a:pPr>
            <a:r>
              <a:rPr lang="en-US" b="1" dirty="0" smtClean="0">
                <a:latin typeface="Times New Roman" pitchFamily="18" charset="0"/>
                <a:cs typeface="Times New Roman" pitchFamily="18" charset="0"/>
              </a:rPr>
              <a:t>}</a:t>
            </a:r>
          </a:p>
          <a:p>
            <a:pPr algn="just">
              <a:buNone/>
            </a:pPr>
            <a:r>
              <a:rPr lang="en-US" b="1" dirty="0" smtClean="0">
                <a:latin typeface="Times New Roman" pitchFamily="18" charset="0"/>
                <a:cs typeface="Times New Roman" pitchFamily="18" charset="0"/>
              </a:rPr>
              <a:t> 	</a:t>
            </a:r>
          </a:p>
          <a:p>
            <a:pPr lvl="7">
              <a:buNone/>
            </a:pPr>
            <a:endParaRPr lang="en-US" dirty="0" smtClean="0">
              <a:latin typeface="Times New Roman" pitchFamily="18" charset="0"/>
              <a:cs typeface="Times New Roman" pitchFamily="18" charset="0"/>
            </a:endParaRPr>
          </a:p>
          <a:p>
            <a:pPr lvl="7"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Loops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Loops or iteration statements are control flow statements that allows you to execute group of statements several number of times.</a:t>
            </a:r>
          </a:p>
          <a:p>
            <a:r>
              <a:rPr lang="en-US" dirty="0" smtClean="0">
                <a:latin typeface="Times New Roman" pitchFamily="18" charset="0"/>
                <a:cs typeface="Times New Roman" pitchFamily="18" charset="0"/>
              </a:rPr>
              <a:t>There are the following three loops provided by JavaScript:</a:t>
            </a:r>
          </a:p>
          <a:p>
            <a:pPr lvl="1"/>
            <a:r>
              <a:rPr lang="en-US" dirty="0" smtClean="0">
                <a:latin typeface="Times New Roman" pitchFamily="18" charset="0"/>
                <a:cs typeface="Times New Roman" pitchFamily="18" charset="0"/>
              </a:rPr>
              <a:t>for Loop</a:t>
            </a:r>
          </a:p>
          <a:p>
            <a:pPr lvl="1"/>
            <a:r>
              <a:rPr lang="en-US" dirty="0" smtClean="0">
                <a:latin typeface="Times New Roman" pitchFamily="18" charset="0"/>
                <a:cs typeface="Times New Roman" pitchFamily="18" charset="0"/>
              </a:rPr>
              <a:t>while Loop</a:t>
            </a:r>
          </a:p>
          <a:p>
            <a:pPr lvl="1"/>
            <a:r>
              <a:rPr lang="en-US" dirty="0" smtClean="0">
                <a:latin typeface="Times New Roman" pitchFamily="18" charset="0"/>
                <a:cs typeface="Times New Roman" pitchFamily="18" charset="0"/>
              </a:rPr>
              <a:t>do-while Loop</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Loops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for Loop</a:t>
            </a:r>
          </a:p>
          <a:p>
            <a:r>
              <a:rPr lang="en-US" dirty="0" smtClean="0">
                <a:latin typeface="Times New Roman" pitchFamily="18" charset="0"/>
                <a:cs typeface="Times New Roman" pitchFamily="18" charset="0"/>
              </a:rPr>
              <a:t>The for loop in JavaScript is used to execute a block of code or group of statements multiple times based on the given/particular condition.</a:t>
            </a:r>
          </a:p>
          <a:p>
            <a:r>
              <a:rPr lang="en-US" dirty="0" smtClean="0">
                <a:latin typeface="Times New Roman" pitchFamily="18" charset="0"/>
                <a:cs typeface="Times New Roman" pitchFamily="18" charset="0"/>
              </a:rPr>
              <a:t>Here is the general form to use for loop in JavaScript:</a:t>
            </a:r>
          </a:p>
          <a:p>
            <a:pPr lvl="1">
              <a:buNone/>
            </a:pPr>
            <a:r>
              <a:rPr lang="en-US" b="1" dirty="0" smtClean="0">
                <a:latin typeface="Times New Roman" pitchFamily="18" charset="0"/>
                <a:cs typeface="Times New Roman" pitchFamily="18" charset="0"/>
              </a:rPr>
              <a:t>for(initialization; condition-checker; </a:t>
            </a:r>
            <a:r>
              <a:rPr lang="en-US" b="1" dirty="0" err="1" smtClean="0">
                <a:latin typeface="Times New Roman" pitchFamily="18" charset="0"/>
                <a:cs typeface="Times New Roman" pitchFamily="18" charset="0"/>
              </a:rPr>
              <a:t>incrementation</a:t>
            </a:r>
            <a:r>
              <a:rPr lang="en-US" b="1" dirty="0" smtClean="0">
                <a:latin typeface="Times New Roman" pitchFamily="18" charset="0"/>
                <a:cs typeface="Times New Roman" pitchFamily="18" charset="0"/>
              </a:rPr>
              <a:t>)</a:t>
            </a:r>
          </a:p>
          <a:p>
            <a:pPr lvl="1">
              <a:buNone/>
            </a:pPr>
            <a:r>
              <a:rPr lang="en-US" b="1" dirty="0" smtClean="0">
                <a:latin typeface="Times New Roman" pitchFamily="18" charset="0"/>
                <a:cs typeface="Times New Roman" pitchFamily="18" charset="0"/>
              </a:rPr>
              <a:t>{</a:t>
            </a:r>
          </a:p>
          <a:p>
            <a:pPr lvl="1">
              <a:buNone/>
            </a:pPr>
            <a:r>
              <a:rPr lang="en-US" b="1" dirty="0" smtClean="0">
                <a:latin typeface="Times New Roman" pitchFamily="18" charset="0"/>
                <a:cs typeface="Times New Roman" pitchFamily="18" charset="0"/>
              </a:rPr>
              <a:t>	// block of code, to be executed here</a:t>
            </a:r>
          </a:p>
          <a:p>
            <a:pPr lvl="1">
              <a:buNone/>
            </a:pPr>
            <a:r>
              <a:rPr lang="en-US" b="1" dirty="0" smtClean="0">
                <a:latin typeface="Times New Roman" pitchFamily="18" charset="0"/>
                <a:cs typeface="Times New Roman" pitchFamily="18" charset="0"/>
              </a:rPr>
              <a:t>}</a:t>
            </a:r>
          </a:p>
          <a:p>
            <a:pPr lvl="1">
              <a:buNone/>
            </a:pPr>
            <a:r>
              <a:rPr lang="en-US" b="1"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Loops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20000"/>
          </a:bodyPr>
          <a:lstStyle/>
          <a:p>
            <a:r>
              <a:rPr lang="en-US" b="1" dirty="0" smtClean="0">
                <a:latin typeface="Times New Roman" pitchFamily="18" charset="0"/>
                <a:cs typeface="Times New Roman" pitchFamily="18" charset="0"/>
              </a:rPr>
              <a:t>JavaScript while Loop</a:t>
            </a:r>
          </a:p>
          <a:p>
            <a:r>
              <a:rPr lang="en-US" dirty="0" smtClean="0">
                <a:latin typeface="Times New Roman" pitchFamily="18" charset="0"/>
                <a:cs typeface="Times New Roman" pitchFamily="18" charset="0"/>
              </a:rPr>
              <a:t>The while loop in JavaScript is used when you want to check the condition at the start of the loop and then the group of statements that is to be executed is specified after the condition.</a:t>
            </a:r>
          </a:p>
          <a:p>
            <a:r>
              <a:rPr lang="en-US" dirty="0" smtClean="0">
                <a:latin typeface="Times New Roman" pitchFamily="18" charset="0"/>
                <a:cs typeface="Times New Roman" pitchFamily="18" charset="0"/>
              </a:rPr>
              <a:t>Here is the general form to use while loop in JavaScript:</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while(condition-checker)</a:t>
            </a:r>
          </a:p>
          <a:p>
            <a:pPr>
              <a:buNone/>
            </a:pPr>
            <a:r>
              <a:rPr lang="en-US" b="1" dirty="0" smtClean="0">
                <a:latin typeface="Times New Roman" pitchFamily="18" charset="0"/>
                <a:cs typeface="Times New Roman" pitchFamily="18" charset="0"/>
              </a:rPr>
              <a:t>     {   	</a:t>
            </a:r>
          </a:p>
          <a:p>
            <a:pPr lvl="1">
              <a:buNone/>
            </a:pPr>
            <a:r>
              <a:rPr lang="en-US" b="1" dirty="0" smtClean="0">
                <a:latin typeface="Times New Roman" pitchFamily="18" charset="0"/>
                <a:cs typeface="Times New Roman" pitchFamily="18" charset="0"/>
              </a:rPr>
              <a:t>		 // block of code to be executed here	</a:t>
            </a:r>
          </a:p>
          <a:p>
            <a:pPr lvl="1">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incrementation</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56</a:t>
            </a:fld>
            <a:endParaRPr lang="en-US"/>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Loops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10000"/>
          </a:bodyPr>
          <a:lstStyle/>
          <a:p>
            <a:pPr algn="just"/>
            <a:r>
              <a:rPr lang="en-US" b="1" dirty="0" smtClean="0">
                <a:latin typeface="Times New Roman" pitchFamily="18" charset="0"/>
                <a:cs typeface="Times New Roman" pitchFamily="18" charset="0"/>
              </a:rPr>
              <a:t>JavaScript do-while Loop</a:t>
            </a:r>
          </a:p>
          <a:p>
            <a:r>
              <a:rPr lang="en-US" dirty="0" smtClean="0">
                <a:latin typeface="Times New Roman" pitchFamily="18" charset="0"/>
                <a:cs typeface="Times New Roman" pitchFamily="18" charset="0"/>
              </a:rPr>
              <a:t>The do-while loop in JavaScript is used in the case where you want a group of statements to be executed at least once.</a:t>
            </a:r>
          </a:p>
          <a:p>
            <a:r>
              <a:rPr lang="en-US" dirty="0" smtClean="0">
                <a:latin typeface="Times New Roman" pitchFamily="18" charset="0"/>
                <a:cs typeface="Times New Roman" pitchFamily="18" charset="0"/>
              </a:rPr>
              <a:t>Since the condition is placed at the end of the loop in case of do-while loop in JavaScript, therefore you can use this loop to executed group of statements at least once.</a:t>
            </a:r>
          </a:p>
          <a:p>
            <a:r>
              <a:rPr lang="en-US" dirty="0" smtClean="0">
                <a:latin typeface="Times New Roman" pitchFamily="18" charset="0"/>
                <a:cs typeface="Times New Roman" pitchFamily="18" charset="0"/>
              </a:rPr>
              <a:t>Here is the general form of do-while loop in JavaScript:</a:t>
            </a:r>
          </a:p>
          <a:p>
            <a:pPr>
              <a:buNone/>
            </a:pPr>
            <a:r>
              <a:rPr lang="en-US" b="1" dirty="0" smtClean="0">
                <a:latin typeface="Times New Roman" pitchFamily="18" charset="0"/>
                <a:cs typeface="Times New Roman" pitchFamily="18" charset="0"/>
              </a:rPr>
              <a:t>do {</a:t>
            </a:r>
          </a:p>
          <a:p>
            <a:pPr>
              <a:buNone/>
            </a:pPr>
            <a:r>
              <a:rPr lang="en-US" b="1" dirty="0" smtClean="0">
                <a:latin typeface="Times New Roman" pitchFamily="18" charset="0"/>
                <a:cs typeface="Times New Roman" pitchFamily="18" charset="0"/>
              </a:rPr>
              <a:t>	// block of code to be executed here</a:t>
            </a:r>
          </a:p>
          <a:p>
            <a:pPr>
              <a:buNone/>
            </a:pP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incrementation</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while(condition);</a:t>
            </a:r>
          </a:p>
          <a:p>
            <a:pPr>
              <a:buNone/>
            </a:pPr>
            <a:r>
              <a:rPr lang="en-US" b="1"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Loops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Break and Continue</a:t>
            </a:r>
          </a:p>
          <a:p>
            <a:r>
              <a:rPr lang="en-US" dirty="0" smtClean="0">
                <a:latin typeface="Times New Roman" pitchFamily="18" charset="0"/>
                <a:cs typeface="Times New Roman" pitchFamily="18" charset="0"/>
              </a:rPr>
              <a:t>JavaScript break and continue statement/keyword is used to control the </a:t>
            </a:r>
            <a:r>
              <a:rPr lang="en-US" dirty="0" smtClean="0">
                <a:latin typeface="Times New Roman" pitchFamily="18" charset="0"/>
                <a:cs typeface="Times New Roman" pitchFamily="18" charset="0"/>
                <a:hlinkClick r:id="rId2"/>
              </a:rPr>
              <a:t>loop</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JavaScript break Statement</a:t>
            </a:r>
          </a:p>
          <a:p>
            <a:r>
              <a:rPr lang="en-US" dirty="0" smtClean="0">
                <a:latin typeface="Times New Roman" pitchFamily="18" charset="0"/>
                <a:cs typeface="Times New Roman" pitchFamily="18" charset="0"/>
              </a:rPr>
              <a:t>JavaScript break statement is used to exit from the loop when the required condition is met. </a:t>
            </a:r>
          </a:p>
          <a:p>
            <a:r>
              <a:rPr lang="en-US" b="1" dirty="0" smtClean="0">
                <a:latin typeface="Times New Roman" pitchFamily="18" charset="0"/>
                <a:cs typeface="Times New Roman" pitchFamily="18" charset="0"/>
              </a:rPr>
              <a:t>JavaScript continue Statement</a:t>
            </a:r>
          </a:p>
          <a:p>
            <a:r>
              <a:rPr lang="en-US" dirty="0" smtClean="0">
                <a:latin typeface="Times New Roman" pitchFamily="18" charset="0"/>
                <a:cs typeface="Times New Roman" pitchFamily="18" charset="0"/>
              </a:rPr>
              <a:t>JavaScript continue statement is used to skip the remaining part of code and goes to the condition-checker part, if the required condition is met.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Popup/Dialog Box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JavaScript dialog box are of following three types:</a:t>
            </a:r>
          </a:p>
          <a:p>
            <a:pPr lvl="1"/>
            <a:r>
              <a:rPr lang="en-US" dirty="0" smtClean="0">
                <a:latin typeface="Times New Roman" pitchFamily="18" charset="0"/>
                <a:cs typeface="Times New Roman" pitchFamily="18" charset="0"/>
              </a:rPr>
              <a:t>JavaScript dialog box for getting confirmation on any user input (confirm Box)</a:t>
            </a:r>
          </a:p>
          <a:p>
            <a:pPr lvl="1"/>
            <a:r>
              <a:rPr lang="en-US" dirty="0" smtClean="0">
                <a:latin typeface="Times New Roman" pitchFamily="18" charset="0"/>
                <a:cs typeface="Times New Roman" pitchFamily="18" charset="0"/>
              </a:rPr>
              <a:t>JavaScript dialog box for raising an alert box (alert Box)</a:t>
            </a:r>
          </a:p>
          <a:p>
            <a:pPr lvl="1"/>
            <a:r>
              <a:rPr lang="en-US" dirty="0" smtClean="0">
                <a:latin typeface="Times New Roman" pitchFamily="18" charset="0"/>
                <a:cs typeface="Times New Roman" pitchFamily="18" charset="0"/>
              </a:rPr>
              <a:t>JavaScript dialog box for a kind of input from the user (prompt Box)</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59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620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839200" cy="5638800"/>
          </a:xfrm>
        </p:spPr>
        <p:txBody>
          <a:bodyPr>
            <a:normAutofit/>
          </a:bodyPr>
          <a:lstStyle/>
          <a:p>
            <a:pPr algn="just"/>
            <a:r>
              <a:rPr lang="en-US" sz="2400" b="1" u="sng" dirty="0" smtClean="0">
                <a:latin typeface="Times New Roman" pitchFamily="18" charset="0"/>
                <a:cs typeface="Times New Roman" pitchFamily="18" charset="0"/>
              </a:rPr>
              <a:t>Features of Java Script</a:t>
            </a:r>
          </a:p>
          <a:p>
            <a:pPr algn="just"/>
            <a:r>
              <a:rPr lang="en-US" sz="2400" b="1" dirty="0" smtClean="0">
                <a:latin typeface="Times New Roman" pitchFamily="18" charset="0"/>
                <a:cs typeface="Times New Roman" pitchFamily="18" charset="0"/>
              </a:rPr>
              <a:t>Imperative and Structured</a:t>
            </a:r>
          </a:p>
          <a:p>
            <a:pPr lvl="1" algn="just"/>
            <a:r>
              <a:rPr lang="en-US" sz="2400" dirty="0" smtClean="0">
                <a:latin typeface="Times New Roman" pitchFamily="18" charset="0"/>
                <a:cs typeface="Times New Roman" pitchFamily="18" charset="0"/>
              </a:rPr>
              <a:t>The Statement Control Syntax System of Java Script is very similar to Statement Control Syntax used in C Language.</a:t>
            </a:r>
          </a:p>
          <a:p>
            <a:pPr lvl="1" algn="just"/>
            <a:r>
              <a:rPr lang="en-US" sz="2400" dirty="0" smtClean="0">
                <a:latin typeface="Times New Roman" pitchFamily="18" charset="0"/>
                <a:cs typeface="Times New Roman" pitchFamily="18" charset="0"/>
              </a:rPr>
              <a:t>Java Script allows more abilities to perform as HTML is only capable of designing websites and incapable of performing logic operations like condition checking, statements looping (while &amp; for), statement decision making (else and if) at client edge and adding two numbers.</a:t>
            </a:r>
          </a:p>
          <a:p>
            <a:pPr lvl="1" algn="just"/>
            <a:r>
              <a:rPr lang="en-US" sz="2400" dirty="0" smtClean="0">
                <a:latin typeface="Times New Roman" pitchFamily="18" charset="0"/>
                <a:cs typeface="Times New Roman" pitchFamily="18" charset="0"/>
              </a:rPr>
              <a:t>The only syntactical difference between C and Java Script is that, in Java Script semi-colon is not necessary to terminate a statement, whereas in C it is necessary to terminate a statement.</a:t>
            </a:r>
          </a:p>
          <a:p>
            <a:pPr lvl="1" algn="just"/>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Popup/Dialog Box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alert Box</a:t>
            </a:r>
          </a:p>
          <a:p>
            <a:pPr lvl="1" algn="just"/>
            <a:r>
              <a:rPr lang="en-US" dirty="0" smtClean="0">
                <a:latin typeface="Times New Roman" pitchFamily="18" charset="0"/>
                <a:cs typeface="Times New Roman" pitchFamily="18" charset="0"/>
              </a:rPr>
              <a:t>An alert box in JavaScript is mainly used to display an alert message while executing JavaScript code.</a:t>
            </a:r>
          </a:p>
          <a:p>
            <a:pPr algn="just"/>
            <a:r>
              <a:rPr lang="en-US" b="1" dirty="0" smtClean="0">
                <a:latin typeface="Times New Roman" pitchFamily="18" charset="0"/>
                <a:cs typeface="Times New Roman" pitchFamily="18" charset="0"/>
              </a:rPr>
              <a:t>JavaScript confirm Box</a:t>
            </a:r>
          </a:p>
          <a:p>
            <a:pPr lvl="1" algn="just"/>
            <a:r>
              <a:rPr lang="en-US" dirty="0" smtClean="0">
                <a:latin typeface="Times New Roman" pitchFamily="18" charset="0"/>
                <a:cs typeface="Times New Roman" pitchFamily="18" charset="0"/>
              </a:rPr>
              <a:t>The confirm box in JavaScript is used to display a message and return a true or false value.</a:t>
            </a:r>
          </a:p>
          <a:p>
            <a:pPr algn="just"/>
            <a:r>
              <a:rPr lang="en-US" b="1" dirty="0" smtClean="0">
                <a:latin typeface="Times New Roman" pitchFamily="18" charset="0"/>
                <a:cs typeface="Times New Roman" pitchFamily="18" charset="0"/>
              </a:rPr>
              <a:t>JavaScript prompt Box</a:t>
            </a:r>
          </a:p>
          <a:p>
            <a:pPr lvl="1" algn="just"/>
            <a:r>
              <a:rPr lang="en-US" dirty="0" smtClean="0">
                <a:latin typeface="Times New Roman" pitchFamily="18" charset="0"/>
                <a:cs typeface="Times New Roman" pitchFamily="18" charset="0"/>
              </a:rPr>
              <a:t>The prompt box in JavaScript contains a text box along with OK and Cancel buttons. It returns the text string when OK is clicked and null when Cancel is clicked.</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0000" lnSpcReduction="20000"/>
          </a:bodyPr>
          <a:lstStyle/>
          <a:p>
            <a:r>
              <a:rPr lang="en-US" dirty="0" smtClean="0">
                <a:latin typeface="Times New Roman" pitchFamily="18" charset="0"/>
                <a:cs typeface="Times New Roman" pitchFamily="18" charset="0"/>
              </a:rPr>
              <a:t>A function is a collection of statements that is executed when it is called at some point in a program.</a:t>
            </a:r>
          </a:p>
          <a:p>
            <a:r>
              <a:rPr lang="en-US" dirty="0" smtClean="0">
                <a:latin typeface="Times New Roman" pitchFamily="18" charset="0"/>
                <a:cs typeface="Times New Roman" pitchFamily="18" charset="0"/>
              </a:rPr>
              <a:t>JavaScript functions are nothing, but a block of code designed to be perform a specific task.</a:t>
            </a:r>
          </a:p>
          <a:p>
            <a:r>
              <a:rPr lang="en-US" b="1" dirty="0" smtClean="0">
                <a:latin typeface="Times New Roman" pitchFamily="18" charset="0"/>
                <a:cs typeface="Times New Roman" pitchFamily="18" charset="0"/>
              </a:rPr>
              <a:t>Define Function in JavaScript</a:t>
            </a:r>
          </a:p>
          <a:p>
            <a:pPr lvl="1"/>
            <a:r>
              <a:rPr lang="en-US" dirty="0" smtClean="0">
                <a:latin typeface="Times New Roman" pitchFamily="18" charset="0"/>
                <a:cs typeface="Times New Roman" pitchFamily="18" charset="0"/>
              </a:rPr>
              <a:t>To define a function in JavaScript, use </a:t>
            </a:r>
            <a:r>
              <a:rPr lang="en-US" b="1" dirty="0" smtClean="0">
                <a:latin typeface="Times New Roman" pitchFamily="18" charset="0"/>
                <a:cs typeface="Times New Roman" pitchFamily="18" charset="0"/>
              </a:rPr>
              <a:t>function</a:t>
            </a:r>
            <a:r>
              <a:rPr lang="en-US" dirty="0" smtClean="0">
                <a:latin typeface="Times New Roman" pitchFamily="18" charset="0"/>
                <a:cs typeface="Times New Roman" pitchFamily="18" charset="0"/>
              </a:rPr>
              <a:t> keyword, followed by the function name, which is followed by the parentheses (contains parameter list). Here is the general form shows how to define a function in JavaScript:</a:t>
            </a:r>
          </a:p>
          <a:p>
            <a:pPr>
              <a:buNone/>
            </a:pPr>
            <a:r>
              <a:rPr lang="en-US" b="1" dirty="0" smtClean="0">
                <a:latin typeface="Times New Roman" pitchFamily="18" charset="0"/>
                <a:cs typeface="Times New Roman" pitchFamily="18" charset="0"/>
              </a:rPr>
              <a:t>function </a:t>
            </a:r>
            <a:r>
              <a:rPr lang="en-US" b="1" dirty="0" err="1" smtClean="0">
                <a:latin typeface="Times New Roman" pitchFamily="18" charset="0"/>
                <a:cs typeface="Times New Roman" pitchFamily="18" charset="0"/>
              </a:rPr>
              <a:t>funName</a:t>
            </a:r>
            <a:r>
              <a:rPr lang="en-US" b="1" dirty="0" smtClean="0">
                <a:latin typeface="Times New Roman" pitchFamily="18" charset="0"/>
                <a:cs typeface="Times New Roman" pitchFamily="18" charset="0"/>
              </a:rPr>
              <a:t>(parameter1, parameter2, parameter3)</a:t>
            </a:r>
          </a:p>
          <a:p>
            <a:pPr>
              <a:buNone/>
            </a:pPr>
            <a:r>
              <a:rPr lang="en-US" b="1" dirty="0" smtClean="0">
                <a:latin typeface="Times New Roman" pitchFamily="18" charset="0"/>
                <a:cs typeface="Times New Roman" pitchFamily="18" charset="0"/>
              </a:rPr>
              <a:t> { </a:t>
            </a:r>
          </a:p>
          <a:p>
            <a:pPr>
              <a:buNone/>
            </a:pPr>
            <a:r>
              <a:rPr lang="en-US" b="1" dirty="0" smtClean="0">
                <a:latin typeface="Times New Roman" pitchFamily="18" charset="0"/>
                <a:cs typeface="Times New Roman" pitchFamily="18" charset="0"/>
              </a:rPr>
              <a:t>code to be executed here </a:t>
            </a:r>
          </a:p>
          <a:p>
            <a:pPr>
              <a:buNone/>
            </a:pPr>
            <a:r>
              <a:rPr lang="en-US"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 The arguments inside functions are used as local variables.</a:t>
            </a:r>
          </a:p>
          <a:p>
            <a:r>
              <a:rPr lang="en-US" dirty="0" smtClean="0">
                <a:latin typeface="Times New Roman" pitchFamily="18" charset="0"/>
                <a:cs typeface="Times New Roman" pitchFamily="18" charset="0"/>
              </a:rPr>
              <a:t>Here is an example of defining a function in JavaScript:</a:t>
            </a:r>
          </a:p>
          <a:p>
            <a:r>
              <a:rPr lang="en-US" dirty="0" smtClean="0">
                <a:latin typeface="Times New Roman" pitchFamily="18" charset="0"/>
                <a:cs typeface="Times New Roman" pitchFamily="18" charset="0"/>
              </a:rPr>
              <a:t>&lt;script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"&gt; function </a:t>
            </a:r>
            <a:r>
              <a:rPr lang="en-US" dirty="0" err="1" smtClean="0">
                <a:latin typeface="Times New Roman" pitchFamily="18" charset="0"/>
                <a:cs typeface="Times New Roman" pitchFamily="18" charset="0"/>
              </a:rPr>
              <a:t>funName</a:t>
            </a:r>
            <a:r>
              <a:rPr lang="en-US" dirty="0" smtClean="0">
                <a:latin typeface="Times New Roman" pitchFamily="18" charset="0"/>
                <a:cs typeface="Times New Roman" pitchFamily="18" charset="0"/>
              </a:rPr>
              <a:t>(parameter-list) { statements list } &lt;/script&gt;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Let's look at the following example of JavaScript functions, which takes no parameters called fun1 is defined below :</a:t>
            </a:r>
          </a:p>
          <a:p>
            <a:pPr>
              <a:buNone/>
            </a:pPr>
            <a:r>
              <a:rPr lang="en-US" b="1" dirty="0" smtClean="0">
                <a:latin typeface="Times New Roman" pitchFamily="18" charset="0"/>
                <a:cs typeface="Times New Roman" pitchFamily="18" charset="0"/>
              </a:rPr>
              <a:t>&lt;script type="text/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 </a:t>
            </a:r>
          </a:p>
          <a:p>
            <a:pPr>
              <a:buNone/>
            </a:pPr>
            <a:r>
              <a:rPr lang="en-US" b="1" dirty="0" smtClean="0">
                <a:latin typeface="Times New Roman" pitchFamily="18" charset="0"/>
                <a:cs typeface="Times New Roman" pitchFamily="18" charset="0"/>
              </a:rPr>
              <a:t>            function fun1() </a:t>
            </a:r>
          </a:p>
          <a:p>
            <a:pPr>
              <a:buNone/>
            </a:pPr>
            <a:r>
              <a:rPr lang="en-US" b="1" dirty="0" smtClean="0">
                <a:latin typeface="Times New Roman" pitchFamily="18" charset="0"/>
                <a:cs typeface="Times New Roman" pitchFamily="18" charset="0"/>
              </a:rPr>
              <a:t>           {  </a:t>
            </a:r>
          </a:p>
          <a:p>
            <a:pPr>
              <a:buNone/>
            </a:pPr>
            <a:r>
              <a:rPr lang="en-US" b="1" dirty="0" smtClean="0">
                <a:latin typeface="Times New Roman" pitchFamily="18" charset="0"/>
                <a:cs typeface="Times New Roman" pitchFamily="18" charset="0"/>
              </a:rPr>
              <a:t>              alert("Hello JavaScript, I am Statements of Function Definition"); </a:t>
            </a:r>
          </a:p>
          <a:p>
            <a:pPr>
              <a:buNone/>
            </a:pPr>
            <a:r>
              <a:rPr lang="en-US" b="1" dirty="0" smtClean="0">
                <a:latin typeface="Times New Roman" pitchFamily="18" charset="0"/>
                <a:cs typeface="Times New Roman" pitchFamily="18" charset="0"/>
              </a:rPr>
              <a:t>           } </a:t>
            </a:r>
          </a:p>
          <a:p>
            <a:pPr>
              <a:buNone/>
            </a:pPr>
            <a:r>
              <a:rPr lang="en-US" b="1" dirty="0" smtClean="0">
                <a:latin typeface="Times New Roman" pitchFamily="18" charset="0"/>
                <a:cs typeface="Times New Roman" pitchFamily="18" charset="0"/>
              </a:rPr>
              <a:t>&lt;/script&gt;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20000"/>
          </a:bodyPr>
          <a:lstStyle/>
          <a:p>
            <a:r>
              <a:rPr lang="en-US" b="1" dirty="0" smtClean="0">
                <a:latin typeface="Times New Roman" pitchFamily="18" charset="0"/>
                <a:cs typeface="Times New Roman" pitchFamily="18" charset="0"/>
              </a:rPr>
              <a:t>Function Definition</a:t>
            </a:r>
          </a:p>
          <a:p>
            <a:r>
              <a:rPr lang="en-US" dirty="0" smtClean="0">
                <a:latin typeface="Times New Roman" pitchFamily="18" charset="0"/>
                <a:cs typeface="Times New Roman" pitchFamily="18" charset="0"/>
              </a:rPr>
              <a:t>Before we use a function, we need to define it. The most common way to define a function in JavaScript is by using the </a:t>
            </a:r>
            <a:r>
              <a:rPr lang="en-US" b="1" dirty="0" smtClean="0">
                <a:latin typeface="Times New Roman" pitchFamily="18" charset="0"/>
                <a:cs typeface="Times New Roman" pitchFamily="18" charset="0"/>
              </a:rPr>
              <a:t>function</a:t>
            </a:r>
            <a:r>
              <a:rPr lang="en-US" dirty="0" smtClean="0">
                <a:latin typeface="Times New Roman" pitchFamily="18" charset="0"/>
                <a:cs typeface="Times New Roman" pitchFamily="18" charset="0"/>
              </a:rPr>
              <a:t> keyword, followed by a unique function name, a list of parameters (that might be empty), and a statement block surrounded by curly braces.</a:t>
            </a:r>
          </a:p>
          <a:p>
            <a:r>
              <a:rPr lang="en-US" b="1" dirty="0" smtClean="0">
                <a:latin typeface="Times New Roman" pitchFamily="18" charset="0"/>
                <a:cs typeface="Times New Roman" pitchFamily="18" charset="0"/>
              </a:rPr>
              <a:t>Syntax</a:t>
            </a:r>
          </a:p>
          <a:p>
            <a:r>
              <a:rPr lang="en-US" dirty="0" smtClean="0">
                <a:latin typeface="Times New Roman" pitchFamily="18" charset="0"/>
                <a:cs typeface="Times New Roman" pitchFamily="18" charset="0"/>
              </a:rPr>
              <a:t>The basic syntax is shown here.</a:t>
            </a:r>
          </a:p>
          <a:p>
            <a:pPr>
              <a:buNone/>
            </a:pPr>
            <a:r>
              <a:rPr lang="en-US" b="1" dirty="0" smtClean="0">
                <a:latin typeface="Times New Roman" pitchFamily="18" charset="0"/>
                <a:cs typeface="Times New Roman" pitchFamily="18" charset="0"/>
              </a:rPr>
              <a:t>&lt;script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 </a:t>
            </a:r>
          </a:p>
          <a:p>
            <a:pPr>
              <a:buNone/>
            </a:pPr>
            <a:r>
              <a:rPr lang="en-US" b="1" dirty="0" smtClean="0">
                <a:latin typeface="Times New Roman" pitchFamily="18" charset="0"/>
                <a:cs typeface="Times New Roman" pitchFamily="18" charset="0"/>
              </a:rPr>
              <a:t>	&lt;!-- function </a:t>
            </a:r>
            <a:r>
              <a:rPr lang="en-US" b="1" dirty="0" err="1" smtClean="0">
                <a:latin typeface="Times New Roman" pitchFamily="18" charset="0"/>
                <a:cs typeface="Times New Roman" pitchFamily="18" charset="0"/>
              </a:rPr>
              <a:t>functionname</a:t>
            </a:r>
            <a:r>
              <a:rPr lang="en-US" b="1" dirty="0" smtClean="0">
                <a:latin typeface="Times New Roman" pitchFamily="18" charset="0"/>
                <a:cs typeface="Times New Roman" pitchFamily="18" charset="0"/>
              </a:rPr>
              <a:t>(parameter-list) </a:t>
            </a:r>
          </a:p>
          <a:p>
            <a:pPr>
              <a:buNone/>
            </a:pPr>
            <a:r>
              <a:rPr lang="en-US" b="1" dirty="0" smtClean="0">
                <a:latin typeface="Times New Roman" pitchFamily="18" charset="0"/>
                <a:cs typeface="Times New Roman" pitchFamily="18" charset="0"/>
              </a:rPr>
              <a:t>			{ statements } //--&gt; </a:t>
            </a:r>
          </a:p>
          <a:p>
            <a:pPr>
              <a:buNone/>
            </a:pPr>
            <a:r>
              <a:rPr lang="en-US" b="1" dirty="0" smtClean="0">
                <a:latin typeface="Times New Roman" pitchFamily="18" charset="0"/>
                <a:cs typeface="Times New Roman" pitchFamily="18" charset="0"/>
              </a:rPr>
              <a:t>&lt;/script&gt;</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7500" lnSpcReduction="20000"/>
          </a:bodyPr>
          <a:lstStyle/>
          <a:p>
            <a:r>
              <a:rPr lang="en-US" b="1" dirty="0" smtClean="0">
                <a:latin typeface="Times New Roman" pitchFamily="18" charset="0"/>
                <a:cs typeface="Times New Roman" pitchFamily="18" charset="0"/>
              </a:rPr>
              <a:t>Call a Function in JavaScript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call a function in JavaScript, you have to simply write the name of the function which is going to be called. Here is an example:</a:t>
            </a:r>
          </a:p>
          <a:p>
            <a:pPr>
              <a:buNone/>
            </a:pPr>
            <a:r>
              <a:rPr lang="en-US" b="1" dirty="0" smtClean="0">
                <a:latin typeface="Times New Roman" pitchFamily="18" charset="0"/>
                <a:cs typeface="Times New Roman" pitchFamily="18" charset="0"/>
              </a:rPr>
              <a:t>&lt;script type="text/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fun1();</a:t>
            </a:r>
          </a:p>
          <a:p>
            <a:pPr>
              <a:buNone/>
            </a:pPr>
            <a:r>
              <a:rPr lang="en-US" b="1" dirty="0" smtClean="0">
                <a:latin typeface="Times New Roman" pitchFamily="18" charset="0"/>
                <a:cs typeface="Times New Roman" pitchFamily="18" charset="0"/>
              </a:rPr>
              <a:t>&lt;/script&gt;</a:t>
            </a:r>
          </a:p>
          <a:p>
            <a:r>
              <a:rPr lang="en-US" dirty="0" smtClean="0">
                <a:latin typeface="Times New Roman" pitchFamily="18" charset="0"/>
                <a:cs typeface="Times New Roman" pitchFamily="18" charset="0"/>
              </a:rPr>
              <a:t>After calling the above function </a:t>
            </a:r>
            <a:r>
              <a:rPr lang="en-US" b="1" dirty="0" smtClean="0">
                <a:latin typeface="Times New Roman" pitchFamily="18" charset="0"/>
                <a:cs typeface="Times New Roman" pitchFamily="18" charset="0"/>
              </a:rPr>
              <a:t>fun1()</a:t>
            </a:r>
            <a:r>
              <a:rPr lang="en-US" dirty="0" smtClean="0">
                <a:latin typeface="Times New Roman" pitchFamily="18" charset="0"/>
                <a:cs typeface="Times New Roman" pitchFamily="18" charset="0"/>
              </a:rPr>
              <a:t> which is define in the second above code fragment, the function will tells the browser to give an alert box containing the string </a:t>
            </a:r>
            <a:r>
              <a:rPr lang="en-US" b="1" dirty="0" smtClean="0">
                <a:latin typeface="Times New Roman" pitchFamily="18" charset="0"/>
                <a:cs typeface="Times New Roman" pitchFamily="18" charset="0"/>
              </a:rPr>
              <a:t>"Hello JavaScript, I am Statements of Function Definition“</a:t>
            </a:r>
          </a:p>
          <a:p>
            <a:pPr>
              <a:buNone/>
            </a:pPr>
            <a:r>
              <a:rPr lang="en-US" b="1" dirty="0" smtClean="0">
                <a:latin typeface="Times New Roman" pitchFamily="18" charset="0"/>
                <a:cs typeface="Times New Roman" pitchFamily="18" charset="0"/>
              </a:rPr>
              <a:t>&lt;body&gt; </a:t>
            </a:r>
          </a:p>
          <a:p>
            <a:pPr>
              <a:buNone/>
            </a:pPr>
            <a:r>
              <a:rPr lang="en-US" b="1" dirty="0" smtClean="0">
                <a:latin typeface="Times New Roman" pitchFamily="18" charset="0"/>
                <a:cs typeface="Times New Roman" pitchFamily="18" charset="0"/>
              </a:rPr>
              <a:t>     &lt;form&gt; </a:t>
            </a:r>
          </a:p>
          <a:p>
            <a:pPr>
              <a:buNone/>
            </a:pPr>
            <a:r>
              <a:rPr lang="en-US" b="1" dirty="0" smtClean="0">
                <a:latin typeface="Times New Roman" pitchFamily="18" charset="0"/>
                <a:cs typeface="Times New Roman" pitchFamily="18" charset="0"/>
              </a:rPr>
              <a:t>&lt;input type = "button" </a:t>
            </a:r>
            <a:r>
              <a:rPr lang="en-US" b="1" dirty="0" err="1" smtClean="0">
                <a:latin typeface="Times New Roman" pitchFamily="18" charset="0"/>
                <a:cs typeface="Times New Roman" pitchFamily="18" charset="0"/>
              </a:rPr>
              <a:t>onclick</a:t>
            </a:r>
            <a:r>
              <a:rPr lang="en-US" b="1" dirty="0" smtClean="0">
                <a:latin typeface="Times New Roman" pitchFamily="18" charset="0"/>
                <a:cs typeface="Times New Roman" pitchFamily="18" charset="0"/>
              </a:rPr>
              <a:t> = “fun1()" value = "Say Hello"&gt; &lt;/form&gt; </a:t>
            </a:r>
          </a:p>
          <a:p>
            <a:pPr>
              <a:buNone/>
            </a:pPr>
            <a:r>
              <a:rPr lang="en-US" b="1" dirty="0" smtClean="0">
                <a:latin typeface="Times New Roman" pitchFamily="18" charset="0"/>
                <a:cs typeface="Times New Roman" pitchFamily="18" charset="0"/>
              </a:rPr>
              <a:t>&lt;/body&gt;</a:t>
            </a:r>
          </a:p>
          <a:p>
            <a:pPr>
              <a:buNone/>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Function with Parameters or Arguments</a:t>
            </a:r>
          </a:p>
          <a:p>
            <a:pPr algn="just"/>
            <a:r>
              <a:rPr lang="en-US" dirty="0" smtClean="0">
                <a:latin typeface="Times New Roman" pitchFamily="18" charset="0"/>
                <a:cs typeface="Times New Roman" pitchFamily="18" charset="0"/>
              </a:rPr>
              <a:t>A function with parameters or arguments accepts some values when it is called. </a:t>
            </a:r>
          </a:p>
          <a:p>
            <a:pPr algn="just"/>
            <a:r>
              <a:rPr lang="en-US" dirty="0" smtClean="0">
                <a:latin typeface="Times New Roman" pitchFamily="18" charset="0"/>
                <a:cs typeface="Times New Roman" pitchFamily="18" charset="0"/>
              </a:rPr>
              <a:t>Basically arguments are the values that you pass to a function, which has corresponding parameters to store them.</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dirty="0" smtClean="0">
                <a:latin typeface="Times New Roman" pitchFamily="18" charset="0"/>
                <a:cs typeface="Times New Roman" pitchFamily="18" charset="0"/>
              </a:rPr>
              <a:t>Built in Global Functions of JS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228600" y="1524000"/>
          <a:ext cx="8454039" cy="4958080"/>
        </p:xfrm>
        <a:graphic>
          <a:graphicData uri="http://schemas.openxmlformats.org/drawingml/2006/table">
            <a:tbl>
              <a:tblPr firstRow="1" bandRow="1">
                <a:tableStyleId>{5C22544A-7EE6-4342-B048-85BDC9FD1C3A}</a:tableStyleId>
              </a:tblPr>
              <a:tblGrid>
                <a:gridCol w="1368616">
                  <a:extLst>
                    <a:ext uri="{9D8B030D-6E8A-4147-A177-3AD203B41FA5}">
                      <a16:colId xmlns:a16="http://schemas.microsoft.com/office/drawing/2014/main" val="20000"/>
                    </a:ext>
                  </a:extLst>
                </a:gridCol>
                <a:gridCol w="7085423">
                  <a:extLst>
                    <a:ext uri="{9D8B030D-6E8A-4147-A177-3AD203B41FA5}">
                      <a16:colId xmlns:a16="http://schemas.microsoft.com/office/drawing/2014/main" val="20001"/>
                    </a:ext>
                  </a:extLst>
                </a:gridCol>
              </a:tblGrid>
              <a:tr h="370840">
                <a:tc>
                  <a:txBody>
                    <a:bodyPr/>
                    <a:lstStyle/>
                    <a:p>
                      <a:r>
                        <a:rPr lang="en-US" dirty="0" smtClean="0"/>
                        <a:t>Function</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b="1" dirty="0" err="1" smtClean="0"/>
                        <a:t>eval</a:t>
                      </a:r>
                      <a:r>
                        <a:rPr lang="en-US" b="1" dirty="0" smtClean="0"/>
                        <a:t>()</a:t>
                      </a:r>
                      <a:r>
                        <a:rPr lang="en-US" sz="1800" b="0" i="0" kern="1200" dirty="0" smtClean="0">
                          <a:solidFill>
                            <a:schemeClr val="dk1"/>
                          </a:solidFill>
                          <a:latin typeface="+mn-lt"/>
                          <a:ea typeface="+mn-ea"/>
                          <a:cs typeface="+mn-cs"/>
                        </a:rPr>
                        <a:t> </a:t>
                      </a:r>
                      <a:endParaRPr lang="en-US" dirty="0"/>
                    </a:p>
                  </a:txBody>
                  <a:tcPr/>
                </a:tc>
                <a:tc>
                  <a:txBody>
                    <a:bodyPr/>
                    <a:lstStyle/>
                    <a:p>
                      <a:r>
                        <a:rPr lang="en-US" sz="1800" b="0" i="0" kern="1200" dirty="0" smtClean="0">
                          <a:solidFill>
                            <a:schemeClr val="dk1"/>
                          </a:solidFill>
                          <a:latin typeface="+mn-lt"/>
                          <a:ea typeface="+mn-ea"/>
                          <a:cs typeface="+mn-cs"/>
                        </a:rPr>
                        <a:t>The </a:t>
                      </a:r>
                      <a:r>
                        <a:rPr lang="en-US" b="1" dirty="0" err="1" smtClean="0"/>
                        <a:t>eval</a:t>
                      </a:r>
                      <a:r>
                        <a:rPr lang="en-US" b="1" dirty="0" smtClean="0"/>
                        <a:t>()</a:t>
                      </a:r>
                      <a:r>
                        <a:rPr lang="en-US" sz="1800" b="0" i="0" kern="1200" dirty="0" smtClean="0">
                          <a:solidFill>
                            <a:schemeClr val="dk1"/>
                          </a:solidFill>
                          <a:latin typeface="+mn-lt"/>
                          <a:ea typeface="+mn-ea"/>
                          <a:cs typeface="+mn-cs"/>
                        </a:rPr>
                        <a:t> function evaluates JavaScript code represented as a string.</a:t>
                      </a:r>
                      <a:endParaRPr lang="en-US" dirty="0"/>
                    </a:p>
                  </a:txBody>
                  <a:tcPr/>
                </a:tc>
                <a:extLst>
                  <a:ext uri="{0D108BD9-81ED-4DB2-BD59-A6C34878D82A}">
                    <a16:rowId xmlns:a16="http://schemas.microsoft.com/office/drawing/2014/main" val="10001"/>
                  </a:ext>
                </a:extLst>
              </a:tr>
              <a:tr h="370840">
                <a:tc>
                  <a:txBody>
                    <a:bodyPr/>
                    <a:lstStyle/>
                    <a:p>
                      <a:r>
                        <a:rPr lang="en-US" b="1" dirty="0" err="1" smtClean="0"/>
                        <a:t>isFinite</a:t>
                      </a:r>
                      <a:r>
                        <a:rPr lang="en-US" b="1" dirty="0" smtClean="0"/>
                        <a:t>()</a:t>
                      </a:r>
                      <a:r>
                        <a:rPr lang="en-US" sz="1800" b="0" i="0" kern="1200" dirty="0" smtClean="0">
                          <a:solidFill>
                            <a:schemeClr val="dk1"/>
                          </a:solidFill>
                          <a:latin typeface="+mn-lt"/>
                          <a:ea typeface="+mn-ea"/>
                          <a:cs typeface="+mn-cs"/>
                        </a:rPr>
                        <a:t> </a:t>
                      </a:r>
                      <a:endParaRPr lang="en-US" dirty="0"/>
                    </a:p>
                  </a:txBody>
                  <a:tcPr/>
                </a:tc>
                <a:tc>
                  <a:txBody>
                    <a:bodyPr/>
                    <a:lstStyle/>
                    <a:p>
                      <a:r>
                        <a:rPr lang="en-US" sz="1800" b="0" i="0" kern="1200" dirty="0" smtClean="0">
                          <a:solidFill>
                            <a:schemeClr val="dk1"/>
                          </a:solidFill>
                          <a:latin typeface="+mn-lt"/>
                          <a:ea typeface="+mn-ea"/>
                          <a:cs typeface="+mn-cs"/>
                        </a:rPr>
                        <a:t>The global </a:t>
                      </a:r>
                      <a:r>
                        <a:rPr lang="en-US" b="1" dirty="0" err="1" smtClean="0"/>
                        <a:t>isFinite</a:t>
                      </a:r>
                      <a:r>
                        <a:rPr lang="en-US" b="1" dirty="0" smtClean="0"/>
                        <a:t>()</a:t>
                      </a:r>
                      <a:r>
                        <a:rPr lang="en-US" sz="1800" b="0" i="0" kern="1200" dirty="0" smtClean="0">
                          <a:solidFill>
                            <a:schemeClr val="dk1"/>
                          </a:solidFill>
                          <a:latin typeface="+mn-lt"/>
                          <a:ea typeface="+mn-ea"/>
                          <a:cs typeface="+mn-cs"/>
                        </a:rPr>
                        <a:t> function determines whether the passed value is a finite number. If  needed, the parameter is first converted to a number.</a:t>
                      </a:r>
                      <a:endParaRPr lang="en-US" dirty="0"/>
                    </a:p>
                  </a:txBody>
                  <a:tcPr/>
                </a:tc>
                <a:extLst>
                  <a:ext uri="{0D108BD9-81ED-4DB2-BD59-A6C34878D82A}">
                    <a16:rowId xmlns:a16="http://schemas.microsoft.com/office/drawing/2014/main" val="10002"/>
                  </a:ext>
                </a:extLst>
              </a:tr>
              <a:tr h="370840">
                <a:tc>
                  <a:txBody>
                    <a:bodyPr/>
                    <a:lstStyle/>
                    <a:p>
                      <a:r>
                        <a:rPr lang="en-US" b="1" dirty="0" err="1" smtClean="0"/>
                        <a:t>isNaN</a:t>
                      </a:r>
                      <a:r>
                        <a:rPr lang="en-US" b="1" dirty="0" smtClean="0"/>
                        <a:t>()</a:t>
                      </a:r>
                      <a:r>
                        <a:rPr lang="en-US" sz="1800" b="0" i="0" kern="1200" dirty="0" smtClean="0">
                          <a:solidFill>
                            <a:schemeClr val="dk1"/>
                          </a:solidFill>
                          <a:latin typeface="+mn-lt"/>
                          <a:ea typeface="+mn-ea"/>
                          <a:cs typeface="+mn-cs"/>
                        </a:rPr>
                        <a:t> </a:t>
                      </a:r>
                      <a:endParaRPr lang="en-US" dirty="0"/>
                    </a:p>
                  </a:txBody>
                  <a:tcPr/>
                </a:tc>
                <a:tc>
                  <a:txBody>
                    <a:bodyPr/>
                    <a:lstStyle/>
                    <a:p>
                      <a:r>
                        <a:rPr lang="en-US" sz="1800" b="0" i="0" kern="1200" dirty="0" smtClean="0">
                          <a:solidFill>
                            <a:schemeClr val="dk1"/>
                          </a:solidFill>
                          <a:latin typeface="+mn-lt"/>
                          <a:ea typeface="+mn-ea"/>
                          <a:cs typeface="+mn-cs"/>
                        </a:rPr>
                        <a:t>The </a:t>
                      </a:r>
                      <a:r>
                        <a:rPr lang="en-US" b="1" dirty="0" err="1" smtClean="0"/>
                        <a:t>isNaN</a:t>
                      </a:r>
                      <a:r>
                        <a:rPr lang="en-US" b="1" dirty="0" smtClean="0"/>
                        <a:t>()</a:t>
                      </a:r>
                      <a:r>
                        <a:rPr lang="en-US" sz="1800" b="0" i="0" kern="1200" dirty="0" smtClean="0">
                          <a:solidFill>
                            <a:schemeClr val="dk1"/>
                          </a:solidFill>
                          <a:latin typeface="+mn-lt"/>
                          <a:ea typeface="+mn-ea"/>
                          <a:cs typeface="+mn-cs"/>
                        </a:rPr>
                        <a:t> function determines whether a value is </a:t>
                      </a:r>
                      <a:r>
                        <a:rPr lang="en-US" sz="1800" b="0" i="0" u="none" strike="noStrike" kern="1200" dirty="0" err="1" smtClean="0">
                          <a:solidFill>
                            <a:schemeClr val="dk1"/>
                          </a:solidFill>
                          <a:latin typeface="+mn-lt"/>
                          <a:ea typeface="+mn-ea"/>
                          <a:cs typeface="+mn-cs"/>
                          <a:hlinkClick r:id="rId2"/>
                        </a:rPr>
                        <a:t>NaN</a:t>
                      </a:r>
                      <a:r>
                        <a:rPr lang="en-US" sz="1800" b="0" i="0" kern="1200" dirty="0" smtClean="0">
                          <a:solidFill>
                            <a:schemeClr val="dk1"/>
                          </a:solidFill>
                          <a:latin typeface="+mn-lt"/>
                          <a:ea typeface="+mn-ea"/>
                          <a:cs typeface="+mn-cs"/>
                        </a:rPr>
                        <a:t> or not. Note, coercion inside the </a:t>
                      </a:r>
                      <a:r>
                        <a:rPr lang="en-US" dirty="0" err="1" smtClean="0"/>
                        <a:t>isNaN</a:t>
                      </a:r>
                      <a:r>
                        <a:rPr lang="en-US" sz="1800" b="0" i="0" kern="1200" dirty="0" smtClean="0">
                          <a:solidFill>
                            <a:schemeClr val="dk1"/>
                          </a:solidFill>
                          <a:latin typeface="+mn-lt"/>
                          <a:ea typeface="+mn-ea"/>
                          <a:cs typeface="+mn-cs"/>
                        </a:rPr>
                        <a:t> function has </a:t>
                      </a:r>
                      <a:r>
                        <a:rPr lang="en-US" sz="1800" b="0" i="0" u="none" strike="noStrike" kern="1200" dirty="0" smtClean="0">
                          <a:solidFill>
                            <a:schemeClr val="dk1"/>
                          </a:solidFill>
                          <a:latin typeface="+mn-lt"/>
                          <a:ea typeface="+mn-ea"/>
                          <a:cs typeface="+mn-cs"/>
                          <a:hlinkClick r:id="rId3"/>
                        </a:rPr>
                        <a:t>interesting</a:t>
                      </a:r>
                      <a:r>
                        <a:rPr lang="en-US" sz="1800" b="0" i="0" kern="1200" dirty="0" smtClean="0">
                          <a:solidFill>
                            <a:schemeClr val="dk1"/>
                          </a:solidFill>
                          <a:latin typeface="+mn-lt"/>
                          <a:ea typeface="+mn-ea"/>
                          <a:cs typeface="+mn-cs"/>
                        </a:rPr>
                        <a:t> rules; you may alternatively want to use </a:t>
                      </a:r>
                      <a:r>
                        <a:rPr lang="en-US" sz="1800" b="0" i="0" u="none" strike="noStrike" kern="1200" dirty="0" err="1" smtClean="0">
                          <a:solidFill>
                            <a:schemeClr val="dk1"/>
                          </a:solidFill>
                          <a:latin typeface="+mn-lt"/>
                          <a:ea typeface="+mn-ea"/>
                          <a:cs typeface="+mn-cs"/>
                          <a:hlinkClick r:id="rId4"/>
                        </a:rPr>
                        <a:t>Number.isNaN</a:t>
                      </a:r>
                      <a:r>
                        <a:rPr lang="en-US" sz="1800" b="0" i="0" u="none" strike="noStrike" kern="1200" dirty="0" smtClean="0">
                          <a:solidFill>
                            <a:schemeClr val="dk1"/>
                          </a:solidFill>
                          <a:latin typeface="+mn-lt"/>
                          <a:ea typeface="+mn-ea"/>
                          <a:cs typeface="+mn-cs"/>
                          <a:hlinkClick r:id="rId4"/>
                        </a:rPr>
                        <a:t>()</a:t>
                      </a:r>
                      <a:r>
                        <a:rPr lang="en-US" sz="1800" b="0" i="0" kern="1200" dirty="0" smtClean="0">
                          <a:solidFill>
                            <a:schemeClr val="dk1"/>
                          </a:solidFill>
                          <a:latin typeface="+mn-lt"/>
                          <a:ea typeface="+mn-ea"/>
                          <a:cs typeface="+mn-cs"/>
                        </a:rPr>
                        <a:t>, as defined in </a:t>
                      </a:r>
                      <a:r>
                        <a:rPr lang="en-US" sz="1800" b="0" i="0" kern="1200" dirty="0" err="1" smtClean="0">
                          <a:solidFill>
                            <a:schemeClr val="dk1"/>
                          </a:solidFill>
                          <a:latin typeface="+mn-lt"/>
                          <a:ea typeface="+mn-ea"/>
                          <a:cs typeface="+mn-cs"/>
                        </a:rPr>
                        <a:t>ECMAScript</a:t>
                      </a:r>
                      <a:r>
                        <a:rPr lang="en-US" sz="1800" b="0" i="0" kern="1200" dirty="0" smtClean="0">
                          <a:solidFill>
                            <a:schemeClr val="dk1"/>
                          </a:solidFill>
                          <a:latin typeface="+mn-lt"/>
                          <a:ea typeface="+mn-ea"/>
                          <a:cs typeface="+mn-cs"/>
                        </a:rPr>
                        <a:t> 2015.</a:t>
                      </a:r>
                      <a:endParaRPr lang="en-US" dirty="0"/>
                    </a:p>
                  </a:txBody>
                  <a:tcPr/>
                </a:tc>
                <a:extLst>
                  <a:ext uri="{0D108BD9-81ED-4DB2-BD59-A6C34878D82A}">
                    <a16:rowId xmlns:a16="http://schemas.microsoft.com/office/drawing/2014/main" val="10003"/>
                  </a:ext>
                </a:extLst>
              </a:tr>
              <a:tr h="370840">
                <a:tc>
                  <a:txBody>
                    <a:bodyPr/>
                    <a:lstStyle/>
                    <a:p>
                      <a:r>
                        <a:rPr lang="en-US" b="1" dirty="0" err="1" smtClean="0"/>
                        <a:t>parseFloat</a:t>
                      </a:r>
                      <a:r>
                        <a:rPr lang="en-US" b="1" dirty="0" smtClean="0"/>
                        <a:t>()</a:t>
                      </a:r>
                      <a:endParaRPr lang="en-US" dirty="0"/>
                    </a:p>
                  </a:txBody>
                  <a:tcPr/>
                </a:tc>
                <a:tc>
                  <a:txBody>
                    <a:bodyPr/>
                    <a:lstStyle/>
                    <a:p>
                      <a:r>
                        <a:rPr lang="en-US" sz="1800" b="0" i="0" kern="1200" dirty="0" smtClean="0">
                          <a:solidFill>
                            <a:schemeClr val="dk1"/>
                          </a:solidFill>
                          <a:latin typeface="+mn-lt"/>
                          <a:ea typeface="+mn-ea"/>
                          <a:cs typeface="+mn-cs"/>
                        </a:rPr>
                        <a:t>The </a:t>
                      </a:r>
                      <a:r>
                        <a:rPr lang="en-US" b="1" dirty="0" err="1" smtClean="0"/>
                        <a:t>parseFloat</a:t>
                      </a:r>
                      <a:r>
                        <a:rPr lang="en-US" b="1" dirty="0" smtClean="0"/>
                        <a:t>()</a:t>
                      </a:r>
                      <a:r>
                        <a:rPr lang="en-US" sz="1800" b="0" i="0" kern="1200" dirty="0" smtClean="0">
                          <a:solidFill>
                            <a:schemeClr val="dk1"/>
                          </a:solidFill>
                          <a:latin typeface="+mn-lt"/>
                          <a:ea typeface="+mn-ea"/>
                          <a:cs typeface="+mn-cs"/>
                        </a:rPr>
                        <a:t> function parses an argument (converting it to a string first if needed) and returns a floating point number.</a:t>
                      </a:r>
                      <a:endParaRPr lang="en-US" dirty="0"/>
                    </a:p>
                  </a:txBody>
                  <a:tcPr/>
                </a:tc>
                <a:extLst>
                  <a:ext uri="{0D108BD9-81ED-4DB2-BD59-A6C34878D82A}">
                    <a16:rowId xmlns:a16="http://schemas.microsoft.com/office/drawing/2014/main" val="10004"/>
                  </a:ext>
                </a:extLst>
              </a:tr>
              <a:tr h="370840">
                <a:tc>
                  <a:txBody>
                    <a:bodyPr/>
                    <a:lstStyle/>
                    <a:p>
                      <a:r>
                        <a:rPr lang="en-US" b="1" dirty="0" err="1" smtClean="0"/>
                        <a:t>parseInt</a:t>
                      </a:r>
                      <a:r>
                        <a:rPr lang="en-US" b="1" dirty="0" smtClean="0"/>
                        <a:t>()</a:t>
                      </a:r>
                      <a:endParaRPr lang="en-US" dirty="0"/>
                    </a:p>
                  </a:txBody>
                  <a:tcPr/>
                </a:tc>
                <a:tc>
                  <a:txBody>
                    <a:bodyPr/>
                    <a:lstStyle/>
                    <a:p>
                      <a:r>
                        <a:rPr lang="en-US" sz="1800" b="0" i="0" kern="1200" dirty="0" smtClean="0">
                          <a:solidFill>
                            <a:schemeClr val="dk1"/>
                          </a:solidFill>
                          <a:latin typeface="+mn-lt"/>
                          <a:ea typeface="+mn-ea"/>
                          <a:cs typeface="+mn-cs"/>
                        </a:rPr>
                        <a:t>The </a:t>
                      </a:r>
                      <a:r>
                        <a:rPr lang="en-US" b="1" dirty="0" err="1" smtClean="0"/>
                        <a:t>parseInt</a:t>
                      </a:r>
                      <a:r>
                        <a:rPr lang="en-US" b="1" dirty="0" smtClean="0"/>
                        <a:t>()</a:t>
                      </a:r>
                      <a:r>
                        <a:rPr lang="en-US" sz="1800" b="0" i="0" kern="1200" dirty="0" smtClean="0">
                          <a:solidFill>
                            <a:schemeClr val="dk1"/>
                          </a:solidFill>
                          <a:latin typeface="+mn-lt"/>
                          <a:ea typeface="+mn-ea"/>
                          <a:cs typeface="+mn-cs"/>
                        </a:rPr>
                        <a:t> function parses a string argument and returns an integer of the specified </a:t>
                      </a:r>
                      <a:r>
                        <a:rPr lang="en-US" sz="1800" b="0" i="0" u="none" strike="noStrike" kern="1200" dirty="0" smtClean="0">
                          <a:solidFill>
                            <a:schemeClr val="dk1"/>
                          </a:solidFill>
                          <a:latin typeface="+mn-lt"/>
                          <a:ea typeface="+mn-ea"/>
                          <a:cs typeface="+mn-cs"/>
                          <a:hlinkClick r:id="rId5"/>
                        </a:rPr>
                        <a:t>radix</a:t>
                      </a:r>
                      <a:r>
                        <a:rPr lang="en-US" sz="1800" b="0" i="0" kern="1200" dirty="0" smtClean="0">
                          <a:solidFill>
                            <a:schemeClr val="dk1"/>
                          </a:solidFill>
                          <a:latin typeface="+mn-lt"/>
                          <a:ea typeface="+mn-ea"/>
                          <a:cs typeface="+mn-cs"/>
                        </a:rPr>
                        <a:t> (the base in mathematical numeral systems).</a:t>
                      </a:r>
                      <a:endParaRPr lang="en-US"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escape</a:t>
                      </a:r>
                    </a:p>
                    <a:p>
                      <a:endParaRPr lang="en-US" dirty="0"/>
                    </a:p>
                  </a:txBody>
                  <a:tcPr/>
                </a:tc>
                <a:tc>
                  <a:txBody>
                    <a:bodyPr/>
                    <a:lstStyle/>
                    <a:p>
                      <a:r>
                        <a:rPr lang="en-US" sz="1800" b="0" i="0" kern="1200" dirty="0" smtClean="0">
                          <a:solidFill>
                            <a:schemeClr val="dk1"/>
                          </a:solidFill>
                          <a:latin typeface="+mn-lt"/>
                          <a:ea typeface="+mn-ea"/>
                          <a:cs typeface="+mn-cs"/>
                        </a:rPr>
                        <a:t>Returns the hexadecimal encoding of an argument in the ISO Latin-1 character set.</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latin typeface="+mn-lt"/>
                          <a:ea typeface="+mn-ea"/>
                          <a:cs typeface="+mn-cs"/>
                        </a:rPr>
                        <a:t>unescape</a:t>
                      </a:r>
                      <a:endParaRPr lang="en-US" sz="1800" b="1" i="0" kern="1200" dirty="0" smtClean="0">
                        <a:solidFill>
                          <a:schemeClr val="dk1"/>
                        </a:solidFill>
                        <a:latin typeface="+mn-lt"/>
                        <a:ea typeface="+mn-ea"/>
                        <a:cs typeface="+mn-cs"/>
                      </a:endParaRPr>
                    </a:p>
                  </a:txBody>
                  <a:tcPr/>
                </a:tc>
                <a:tc>
                  <a:txBody>
                    <a:bodyPr/>
                    <a:lstStyle/>
                    <a:p>
                      <a:r>
                        <a:rPr lang="en-US" sz="1800" b="0" i="0" kern="1200" dirty="0" smtClean="0">
                          <a:solidFill>
                            <a:schemeClr val="dk1"/>
                          </a:solidFill>
                          <a:latin typeface="+mn-lt"/>
                          <a:ea typeface="+mn-ea"/>
                          <a:cs typeface="+mn-cs"/>
                        </a:rPr>
                        <a:t>Returns the ASCII string for the specified value.</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Number()</a:t>
                      </a:r>
                    </a:p>
                  </a:txBody>
                  <a:tcPr/>
                </a:tc>
                <a:tc>
                  <a:txBody>
                    <a:bodyPr/>
                    <a:lstStyle/>
                    <a:p>
                      <a:r>
                        <a:rPr lang="en-US" dirty="0" smtClean="0"/>
                        <a:t>Converts a value</a:t>
                      </a:r>
                      <a:r>
                        <a:rPr lang="en-US" baseline="0" dirty="0" smtClean="0"/>
                        <a:t> of an object into a number.</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20000"/>
          </a:bodyPr>
          <a:lstStyle/>
          <a:p>
            <a:pPr algn="just"/>
            <a:r>
              <a:rPr lang="en-US" b="1" dirty="0" smtClean="0">
                <a:latin typeface="Times New Roman" pitchFamily="18" charset="0"/>
                <a:cs typeface="Times New Roman" pitchFamily="18" charset="0"/>
              </a:rPr>
              <a:t>JavaScript return Statement</a:t>
            </a:r>
          </a:p>
          <a:p>
            <a:pPr algn="just"/>
            <a:r>
              <a:rPr lang="en-US" dirty="0" smtClean="0">
                <a:latin typeface="Times New Roman" pitchFamily="18" charset="0"/>
                <a:cs typeface="Times New Roman" pitchFamily="18" charset="0"/>
              </a:rPr>
              <a:t>The return statement in JavaScript returns a value from a </a:t>
            </a:r>
            <a:r>
              <a:rPr lang="en-US" dirty="0" smtClean="0">
                <a:latin typeface="Times New Roman" pitchFamily="18" charset="0"/>
                <a:cs typeface="Times New Roman" pitchFamily="18" charset="0"/>
                <a:hlinkClick r:id="rId2"/>
              </a:rPr>
              <a:t>function</a:t>
            </a: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&lt;script type="text/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function </a:t>
            </a:r>
            <a:r>
              <a:rPr lang="en-US" b="1" dirty="0" err="1" smtClean="0">
                <a:latin typeface="Times New Roman" pitchFamily="18" charset="0"/>
                <a:cs typeface="Times New Roman" pitchFamily="18" charset="0"/>
              </a:rPr>
              <a:t>calmult</a:t>
            </a:r>
            <a:r>
              <a:rPr lang="en-US" b="1" dirty="0" smtClean="0">
                <a:latin typeface="Times New Roman" pitchFamily="18" charset="0"/>
                <a:cs typeface="Times New Roman" pitchFamily="18" charset="0"/>
              </a:rPr>
              <a:t>(a, b)</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mult</a:t>
            </a:r>
            <a:r>
              <a:rPr lang="en-US" b="1" dirty="0" smtClean="0">
                <a:latin typeface="Times New Roman" pitchFamily="18" charset="0"/>
                <a:cs typeface="Times New Roman" pitchFamily="18" charset="0"/>
              </a:rPr>
              <a:t> = a*b;</a:t>
            </a:r>
          </a:p>
          <a:p>
            <a:pPr>
              <a:buNone/>
            </a:pPr>
            <a:r>
              <a:rPr lang="en-US" b="1" dirty="0" smtClean="0">
                <a:latin typeface="Times New Roman" pitchFamily="18" charset="0"/>
                <a:cs typeface="Times New Roman" pitchFamily="18" charset="0"/>
              </a:rPr>
              <a:t>		return </a:t>
            </a:r>
            <a:r>
              <a:rPr lang="en-US" b="1" dirty="0" err="1" smtClean="0">
                <a:latin typeface="Times New Roman" pitchFamily="18" charset="0"/>
                <a:cs typeface="Times New Roman" pitchFamily="18" charset="0"/>
              </a:rPr>
              <a:t>mult</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("The multiplication result of any two number is calculated using </a:t>
            </a:r>
            <a:r>
              <a:rPr lang="en-US" b="1" dirty="0" err="1" smtClean="0">
                <a:latin typeface="Times New Roman" pitchFamily="18" charset="0"/>
                <a:cs typeface="Times New Roman" pitchFamily="18" charset="0"/>
              </a:rPr>
              <a:t>calmult</a:t>
            </a:r>
            <a:r>
              <a:rPr lang="en-US" b="1" dirty="0" smtClean="0">
                <a:latin typeface="Times New Roman" pitchFamily="18" charset="0"/>
                <a:cs typeface="Times New Roman" pitchFamily="18" charset="0"/>
              </a:rPr>
              <a:t>() function&lt;</a:t>
            </a:r>
            <a:r>
              <a:rPr lang="en-US" b="1" dirty="0" err="1" smtClean="0">
                <a:latin typeface="Times New Roman" pitchFamily="18" charset="0"/>
                <a:cs typeface="Times New Roman" pitchFamily="18" charset="0"/>
              </a:rPr>
              <a:t>br</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m = </a:t>
            </a:r>
            <a:r>
              <a:rPr lang="en-US" b="1" dirty="0" err="1" smtClean="0">
                <a:latin typeface="Times New Roman" pitchFamily="18" charset="0"/>
                <a:cs typeface="Times New Roman" pitchFamily="18" charset="0"/>
              </a:rPr>
              <a:t>calmult</a:t>
            </a:r>
            <a:r>
              <a:rPr lang="en-US" b="1" dirty="0" smtClean="0">
                <a:latin typeface="Times New Roman" pitchFamily="18" charset="0"/>
                <a:cs typeface="Times New Roman" pitchFamily="18" charset="0"/>
              </a:rPr>
              <a:t>(10, 20);</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("Multiplication Result = " + m );</a:t>
            </a:r>
          </a:p>
          <a:p>
            <a:pPr>
              <a:buNone/>
            </a:pPr>
            <a:r>
              <a:rPr lang="en-US" b="1" dirty="0" smtClean="0">
                <a:latin typeface="Times New Roman" pitchFamily="18" charset="0"/>
                <a:cs typeface="Times New Roman" pitchFamily="18" charset="0"/>
              </a:rPr>
              <a:t>&lt;/script&gt;</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10000"/>
          </a:bodyPr>
          <a:lstStyle/>
          <a:p>
            <a:pPr algn="just"/>
            <a:r>
              <a:rPr lang="en-US" b="1" dirty="0" smtClean="0">
                <a:latin typeface="Times New Roman" pitchFamily="18" charset="0"/>
                <a:cs typeface="Times New Roman" pitchFamily="18" charset="0"/>
              </a:rPr>
              <a:t>JavaScript Variable Scope</a:t>
            </a:r>
          </a:p>
          <a:p>
            <a:r>
              <a:rPr lang="en-US" dirty="0" smtClean="0">
                <a:latin typeface="Times New Roman" pitchFamily="18" charset="0"/>
                <a:cs typeface="Times New Roman" pitchFamily="18" charset="0"/>
              </a:rPr>
              <a:t>In JavaScript, the variable's scope is basically the region of your program where it is defined. There are following two types of variable scopes available in JavaScript:</a:t>
            </a:r>
          </a:p>
          <a:p>
            <a:pPr lvl="1"/>
            <a:r>
              <a:rPr lang="en-US" dirty="0" smtClean="0">
                <a:latin typeface="Times New Roman" pitchFamily="18" charset="0"/>
                <a:cs typeface="Times New Roman" pitchFamily="18" charset="0"/>
              </a:rPr>
              <a:t>Local Variables</a:t>
            </a:r>
          </a:p>
          <a:p>
            <a:pPr lvl="1"/>
            <a:r>
              <a:rPr lang="en-US" dirty="0" smtClean="0">
                <a:latin typeface="Times New Roman" pitchFamily="18" charset="0"/>
                <a:cs typeface="Times New Roman" pitchFamily="18" charset="0"/>
              </a:rPr>
              <a:t>Global Variables</a:t>
            </a:r>
          </a:p>
          <a:p>
            <a:r>
              <a:rPr lang="en-US" b="1" dirty="0" smtClean="0">
                <a:latin typeface="Times New Roman" pitchFamily="18" charset="0"/>
                <a:cs typeface="Times New Roman" pitchFamily="18" charset="0"/>
              </a:rPr>
              <a:t>JavaScript Local Variables</a:t>
            </a:r>
          </a:p>
          <a:p>
            <a:pPr lvl="1"/>
            <a:r>
              <a:rPr lang="en-US" dirty="0" smtClean="0">
                <a:latin typeface="Times New Roman" pitchFamily="18" charset="0"/>
                <a:cs typeface="Times New Roman" pitchFamily="18" charset="0"/>
              </a:rPr>
              <a:t>A local variable in JavaScript, will be visible only that function where it is declared. </a:t>
            </a:r>
          </a:p>
          <a:p>
            <a:r>
              <a:rPr lang="en-US" b="1" dirty="0" smtClean="0">
                <a:latin typeface="Times New Roman" pitchFamily="18" charset="0"/>
                <a:cs typeface="Times New Roman" pitchFamily="18" charset="0"/>
              </a:rPr>
              <a:t>JavaScript Global Variables</a:t>
            </a:r>
          </a:p>
          <a:p>
            <a:pPr lvl="1"/>
            <a:r>
              <a:rPr lang="en-US" dirty="0" smtClean="0">
                <a:latin typeface="Times New Roman" pitchFamily="18" charset="0"/>
                <a:cs typeface="Times New Roman" pitchFamily="18" charset="0"/>
              </a:rPr>
              <a:t>A global variable in JavaScript, will be visible anywhere in the JavaScript program.</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10000"/>
          </a:bodyPr>
          <a:lstStyle/>
          <a:p>
            <a:pPr>
              <a:buNone/>
            </a:pPr>
            <a:r>
              <a:rPr lang="en-US" b="1" dirty="0" smtClean="0">
                <a:latin typeface="Times New Roman" pitchFamily="18" charset="0"/>
                <a:cs typeface="Times New Roman" pitchFamily="18" charset="0"/>
              </a:rPr>
              <a:t>&lt;script type="text/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variable_scope_var3 = "this is global"; // variable_scope_var3 is declared as a global variable</a:t>
            </a:r>
          </a:p>
          <a:p>
            <a:pPr>
              <a:buNone/>
            </a:pPr>
            <a:r>
              <a:rPr lang="en-US" b="1" dirty="0" smtClean="0">
                <a:latin typeface="Times New Roman" pitchFamily="18" charset="0"/>
                <a:cs typeface="Times New Roman" pitchFamily="18" charset="0"/>
              </a:rPr>
              <a:t>	function variable_scope_fun3()</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variable_scope_var3 = "this is local";  // variable_scope_var3 is declared as a local variable</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document.getElementById</a:t>
            </a:r>
            <a:r>
              <a:rPr lang="en-US" b="1" dirty="0" smtClean="0">
                <a:latin typeface="Times New Roman" pitchFamily="18" charset="0"/>
                <a:cs typeface="Times New Roman" pitchFamily="18" charset="0"/>
              </a:rPr>
              <a:t>("variable_scope_para3").</a:t>
            </a:r>
            <a:r>
              <a:rPr lang="en-US" b="1" dirty="0" err="1" smtClean="0">
                <a:latin typeface="Times New Roman" pitchFamily="18" charset="0"/>
                <a:cs typeface="Times New Roman" pitchFamily="18" charset="0"/>
              </a:rPr>
              <a:t>innerHTML</a:t>
            </a:r>
            <a:r>
              <a:rPr lang="en-US" b="1" dirty="0" smtClean="0">
                <a:latin typeface="Times New Roman" pitchFamily="18" charset="0"/>
                <a:cs typeface="Times New Roman" pitchFamily="18" charset="0"/>
              </a:rPr>
              <a:t> = variable_scope_var3;</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&lt;/script&gt;</a:t>
            </a:r>
          </a:p>
          <a:p>
            <a:pPr>
              <a:buNone/>
            </a:pPr>
            <a:r>
              <a:rPr lang="en-US" b="1" dirty="0" smtClean="0">
                <a:latin typeface="Times New Roman" pitchFamily="18" charset="0"/>
                <a:cs typeface="Times New Roman" pitchFamily="18" charset="0"/>
              </a:rPr>
              <a:t> </a:t>
            </a:r>
          </a:p>
          <a:p>
            <a:pPr algn="just">
              <a:buNone/>
            </a:pP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69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620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839200" cy="5638800"/>
          </a:xfrm>
        </p:spPr>
        <p:txBody>
          <a:bodyPr>
            <a:normAutofit/>
          </a:bodyPr>
          <a:lstStyle/>
          <a:p>
            <a:pPr marL="342900" lvl="1" indent="-342900" algn="just">
              <a:buFont typeface="Arial" pitchFamily="34" charset="0"/>
              <a:buChar char="•"/>
            </a:pPr>
            <a:r>
              <a:rPr lang="en-US" sz="2400" b="1" dirty="0" smtClean="0">
                <a:latin typeface="Times New Roman" pitchFamily="18" charset="0"/>
                <a:cs typeface="Times New Roman" pitchFamily="18" charset="0"/>
              </a:rPr>
              <a:t>Dynamic Typing</a:t>
            </a:r>
          </a:p>
          <a:p>
            <a:pPr marL="1200150" lvl="3" indent="-342900" algn="just"/>
            <a:r>
              <a:rPr lang="en-US" sz="2400" dirty="0" smtClean="0">
                <a:latin typeface="Times New Roman" pitchFamily="18" charset="0"/>
                <a:cs typeface="Times New Roman" pitchFamily="18" charset="0"/>
              </a:rPr>
              <a:t>JavaScript supports dynamic typing which means types of the variable are defined based on the stored value. </a:t>
            </a:r>
          </a:p>
          <a:p>
            <a:pPr marL="1200150" lvl="3" indent="-342900" algn="just"/>
            <a:r>
              <a:rPr lang="en-US" sz="2400" dirty="0" smtClean="0">
                <a:latin typeface="Times New Roman" pitchFamily="18" charset="0"/>
                <a:cs typeface="Times New Roman" pitchFamily="18" charset="0"/>
              </a:rPr>
              <a:t>For example, if you declare a variable x then you can store either a string or a Number type value or an array or an object. This is known as dynamic typing.</a:t>
            </a:r>
          </a:p>
          <a:p>
            <a:pPr marL="1200150" lvl="3" indent="-342900" algn="just"/>
            <a:r>
              <a:rPr lang="en-US" sz="2400" dirty="0" smtClean="0">
                <a:latin typeface="Times New Roman" pitchFamily="18" charset="0"/>
                <a:cs typeface="Times New Roman" pitchFamily="18" charset="0"/>
              </a:rPr>
              <a:t>To understand this, in languages like Java, we explicitly mention that a particular variable will store a certain type of data, whereas in JavaScript we do not have to provide the data type while declaring a variable. </a:t>
            </a:r>
          </a:p>
          <a:p>
            <a:pPr marL="1200150" lvl="3" indent="-342900" algn="just"/>
            <a:r>
              <a:rPr lang="en-US" sz="2400" dirty="0" smtClean="0">
                <a:latin typeface="Times New Roman" pitchFamily="18" charset="0"/>
                <a:cs typeface="Times New Roman" pitchFamily="18" charset="0"/>
              </a:rPr>
              <a:t>In JavaScript, we just have to use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or let keyword before the variable name to declare a variable without worrying about its type.</a:t>
            </a:r>
          </a:p>
          <a:p>
            <a:pPr lvl="1" algn="just"/>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a:t>
            </a:r>
            <a:r>
              <a:rPr lang="en-US" b="1" dirty="0" err="1" smtClean="0">
                <a:latin typeface="Times New Roman" pitchFamily="18" charset="0"/>
                <a:cs typeface="Times New Roman" pitchFamily="18" charset="0"/>
              </a:rPr>
              <a:t>setTimeout</a:t>
            </a:r>
            <a:r>
              <a:rPr lang="en-US" b="1" dirty="0" smtClean="0">
                <a:latin typeface="Times New Roman" pitchFamily="18" charset="0"/>
                <a:cs typeface="Times New Roman" pitchFamily="18" charset="0"/>
              </a:rPr>
              <a:t>() Method</a:t>
            </a:r>
          </a:p>
          <a:p>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setTimeout</a:t>
            </a:r>
            <a:r>
              <a:rPr lang="en-US" dirty="0" smtClean="0">
                <a:latin typeface="Times New Roman" pitchFamily="18" charset="0"/>
                <a:cs typeface="Times New Roman" pitchFamily="18" charset="0"/>
              </a:rPr>
              <a:t>() method in JavaScript is used to specify the time interval after which the code executes.</a:t>
            </a:r>
          </a:p>
          <a:p>
            <a:r>
              <a:rPr lang="en-US" dirty="0" smtClean="0">
                <a:latin typeface="Times New Roman" pitchFamily="18" charset="0"/>
                <a:cs typeface="Times New Roman" pitchFamily="18" charset="0"/>
              </a:rPr>
              <a:t>You can use the </a:t>
            </a:r>
            <a:r>
              <a:rPr lang="en-US" dirty="0" err="1" smtClean="0">
                <a:latin typeface="Times New Roman" pitchFamily="18" charset="0"/>
                <a:cs typeface="Times New Roman" pitchFamily="18" charset="0"/>
              </a:rPr>
              <a:t>setTimeout</a:t>
            </a:r>
            <a:r>
              <a:rPr lang="en-US" dirty="0" smtClean="0">
                <a:latin typeface="Times New Roman" pitchFamily="18" charset="0"/>
                <a:cs typeface="Times New Roman" pitchFamily="18" charset="0"/>
              </a:rPr>
              <a:t>() method to delay the execution of specific code.</a:t>
            </a:r>
          </a:p>
          <a:p>
            <a:pPr algn="just"/>
            <a:r>
              <a:rPr lang="en-US" b="1" dirty="0" smtClean="0">
                <a:latin typeface="Times New Roman" pitchFamily="18" charset="0"/>
                <a:cs typeface="Times New Roman" pitchFamily="18" charset="0"/>
              </a:rPr>
              <a:t>JavaScript </a:t>
            </a:r>
            <a:r>
              <a:rPr lang="en-US" b="1" dirty="0" err="1" smtClean="0">
                <a:latin typeface="Times New Roman" pitchFamily="18" charset="0"/>
                <a:cs typeface="Times New Roman" pitchFamily="18" charset="0"/>
              </a:rPr>
              <a:t>setInterval</a:t>
            </a:r>
            <a:r>
              <a:rPr lang="en-US" b="1" dirty="0" smtClean="0">
                <a:latin typeface="Times New Roman" pitchFamily="18" charset="0"/>
                <a:cs typeface="Times New Roman" pitchFamily="18" charset="0"/>
              </a:rPr>
              <a:t>() Method</a:t>
            </a:r>
          </a:p>
          <a:p>
            <a:pPr algn="just"/>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setInterval</a:t>
            </a:r>
            <a:r>
              <a:rPr lang="en-US" dirty="0" smtClean="0">
                <a:latin typeface="Times New Roman" pitchFamily="18" charset="0"/>
                <a:cs typeface="Times New Roman" pitchFamily="18" charset="0"/>
              </a:rPr>
              <a:t>() method in JavaScript is used to execute the code after every specified time intervals.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a:t>
            </a:r>
            <a:r>
              <a:rPr lang="en-US" b="1" dirty="0" err="1" smtClean="0">
                <a:latin typeface="Times New Roman" pitchFamily="18" charset="0"/>
                <a:cs typeface="Times New Roman" pitchFamily="18" charset="0"/>
              </a:rPr>
              <a:t>clearTimeout</a:t>
            </a:r>
            <a:r>
              <a:rPr lang="en-US" b="1" dirty="0" smtClean="0">
                <a:latin typeface="Times New Roman" pitchFamily="18" charset="0"/>
                <a:cs typeface="Times New Roman" pitchFamily="18" charset="0"/>
              </a:rPr>
              <a:t>(timer) Method</a:t>
            </a:r>
          </a:p>
          <a:p>
            <a:pPr lvl="1" algn="just"/>
            <a:r>
              <a:rPr lang="en-US" dirty="0" smtClean="0">
                <a:latin typeface="Times New Roman" pitchFamily="18" charset="0"/>
                <a:cs typeface="Times New Roman" pitchFamily="18" charset="0"/>
              </a:rPr>
              <a:t>Deactivates or cancels the timer that is set using the </a:t>
            </a:r>
            <a:r>
              <a:rPr lang="en-US" dirty="0" err="1" smtClean="0">
                <a:latin typeface="Times New Roman" pitchFamily="18" charset="0"/>
                <a:cs typeface="Times New Roman" pitchFamily="18" charset="0"/>
              </a:rPr>
              <a:t>setTimeout</a:t>
            </a:r>
            <a:r>
              <a:rPr lang="en-US" dirty="0" smtClean="0">
                <a:latin typeface="Times New Roman" pitchFamily="18" charset="0"/>
                <a:cs typeface="Times New Roman" pitchFamily="18" charset="0"/>
              </a:rPr>
              <a:t>(). </a:t>
            </a:r>
          </a:p>
          <a:p>
            <a:pPr algn="just"/>
            <a:r>
              <a:rPr lang="en-US" b="1" dirty="0" smtClean="0">
                <a:latin typeface="Times New Roman" pitchFamily="18" charset="0"/>
                <a:cs typeface="Times New Roman" pitchFamily="18" charset="0"/>
              </a:rPr>
              <a:t>JavaScript </a:t>
            </a:r>
            <a:r>
              <a:rPr lang="en-US" b="1" dirty="0" err="1" smtClean="0">
                <a:latin typeface="Times New Roman" pitchFamily="18" charset="0"/>
                <a:cs typeface="Times New Roman" pitchFamily="18" charset="0"/>
              </a:rPr>
              <a:t>clearInterval</a:t>
            </a:r>
            <a:r>
              <a:rPr lang="en-US" b="1" dirty="0" smtClean="0">
                <a:latin typeface="Times New Roman" pitchFamily="18" charset="0"/>
                <a:cs typeface="Times New Roman" pitchFamily="18" charset="0"/>
              </a:rPr>
              <a:t>() Method</a:t>
            </a:r>
          </a:p>
          <a:p>
            <a:pPr lvl="1" algn="just"/>
            <a:r>
              <a:rPr lang="en-US" dirty="0" smtClean="0">
                <a:latin typeface="Times New Roman" pitchFamily="18" charset="0"/>
                <a:cs typeface="Times New Roman" pitchFamily="18" charset="0"/>
              </a:rPr>
              <a:t>Deactivates or cancels the timer that is set using the </a:t>
            </a:r>
            <a:r>
              <a:rPr lang="en-US" dirty="0" err="1" smtClean="0">
                <a:latin typeface="Times New Roman" pitchFamily="18" charset="0"/>
                <a:cs typeface="Times New Roman" pitchFamily="18" charset="0"/>
              </a:rPr>
              <a:t>setInterval</a:t>
            </a:r>
            <a:r>
              <a:rPr lang="en-US" dirty="0" smtClean="0">
                <a:latin typeface="Times New Roman" pitchFamily="18" charset="0"/>
                <a:cs typeface="Times New Roman" pitchFamily="18" charset="0"/>
              </a:rPr>
              <a:t>(). </a:t>
            </a:r>
          </a:p>
          <a:p>
            <a:pPr lvl="1" algn="just"/>
            <a:endParaRPr lang="en-US" b="1" dirty="0" smtClean="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a:p>
            <a:pPr lvl="1" algn="just">
              <a:buNone/>
            </a:pPr>
            <a:endParaRPr lang="en-US" b="1"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Events in JavaScript, refer to actions that are detected by a JavaScript program when you perform a particular task. </a:t>
            </a:r>
          </a:p>
          <a:p>
            <a:r>
              <a:rPr lang="en-US" dirty="0" smtClean="0">
                <a:latin typeface="Times New Roman" pitchFamily="18" charset="0"/>
                <a:cs typeface="Times New Roman" pitchFamily="18" charset="0"/>
              </a:rPr>
              <a:t>For example, </a:t>
            </a:r>
            <a:r>
              <a:rPr lang="en-US" dirty="0" err="1" smtClean="0">
                <a:latin typeface="Times New Roman" pitchFamily="18" charset="0"/>
                <a:cs typeface="Times New Roman" pitchFamily="18" charset="0"/>
                <a:hlinkClick r:id="rId2"/>
              </a:rPr>
              <a:t>onclick</a:t>
            </a:r>
            <a:r>
              <a:rPr lang="en-US" dirty="0" smtClean="0">
                <a:latin typeface="Times New Roman" pitchFamily="18" charset="0"/>
                <a:cs typeface="Times New Roman" pitchFamily="18" charset="0"/>
                <a:hlinkClick r:id="rId2"/>
              </a:rPr>
              <a:t> event</a:t>
            </a:r>
            <a:r>
              <a:rPr lang="en-US" dirty="0" smtClean="0">
                <a:latin typeface="Times New Roman" pitchFamily="18" charset="0"/>
                <a:cs typeface="Times New Roman" pitchFamily="18" charset="0"/>
              </a:rPr>
              <a:t> is detected by the program when you click the mouse button. Here, the following code fragment shows how to create an event handler in JavaScript: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onEvent</a:t>
            </a:r>
            <a:r>
              <a:rPr lang="en-US" b="1" dirty="0" smtClean="0">
                <a:latin typeface="Times New Roman" pitchFamily="18" charset="0"/>
                <a:cs typeface="Times New Roman" pitchFamily="18" charset="0"/>
              </a:rPr>
              <a:t> = "code to handle the event"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sz="2400" b="1" dirty="0" smtClean="0">
                <a:latin typeface="Times New Roman" pitchFamily="18" charset="0"/>
                <a:cs typeface="Times New Roman" pitchFamily="18" charset="0"/>
              </a:rPr>
              <a:t>Events triggered by actions inside a HTML form</a:t>
            </a:r>
          </a:p>
          <a:p>
            <a:pPr algn="just"/>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73</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228600" y="1219200"/>
          <a:ext cx="8610600" cy="5821680"/>
        </p:xfrm>
        <a:graphic>
          <a:graphicData uri="http://schemas.openxmlformats.org/drawingml/2006/table">
            <a:tbl>
              <a:tblPr firstRow="1" bandRow="1">
                <a:tableStyleId>{5C22544A-7EE6-4342-B048-85BDC9FD1C3A}</a:tableStyleId>
              </a:tblPr>
              <a:tblGrid>
                <a:gridCol w="2462081">
                  <a:extLst>
                    <a:ext uri="{9D8B030D-6E8A-4147-A177-3AD203B41FA5}">
                      <a16:colId xmlns:a16="http://schemas.microsoft.com/office/drawing/2014/main" val="20000"/>
                    </a:ext>
                  </a:extLst>
                </a:gridCol>
                <a:gridCol w="6148519">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err="1">
                          <a:hlinkClick r:id="rId2"/>
                        </a:rPr>
                        <a:t>onblur</a:t>
                      </a:r>
                      <a:endParaRPr lang="en-US" dirty="0"/>
                    </a:p>
                  </a:txBody>
                  <a:tcPr marL="152400" marR="76200" marT="76200" marB="76200"/>
                </a:tc>
                <a:tc>
                  <a:txBody>
                    <a:bodyPr/>
                    <a:lstStyle/>
                    <a:p>
                      <a:pPr algn="l" fontAlgn="t"/>
                      <a:r>
                        <a:rPr lang="en-US"/>
                        <a:t>Fires the moment that the element loses focus</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dirty="0" err="1" smtClean="0">
                          <a:hlinkClick r:id="rId3"/>
                        </a:rPr>
                        <a:t>onchange</a:t>
                      </a:r>
                      <a:endParaRPr lang="en-US" dirty="0"/>
                    </a:p>
                  </a:txBody>
                  <a:tcPr marL="152400" marR="76200" marT="76200" marB="76200"/>
                </a:tc>
                <a:tc>
                  <a:txBody>
                    <a:bodyPr/>
                    <a:lstStyle/>
                    <a:p>
                      <a:pPr algn="l" fontAlgn="t"/>
                      <a:r>
                        <a:rPr lang="en-US" dirty="0"/>
                        <a:t>Fires the moment when the value of the element is changed</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dirty="0" err="1" smtClean="0">
                          <a:hlinkClick r:id="rId4"/>
                        </a:rPr>
                        <a:t>oncontextmenu</a:t>
                      </a:r>
                      <a:endParaRPr lang="en-US" dirty="0"/>
                    </a:p>
                  </a:txBody>
                  <a:tcPr marL="152400" marR="76200" marT="76200" marB="76200"/>
                </a:tc>
                <a:tc>
                  <a:txBody>
                    <a:bodyPr/>
                    <a:lstStyle/>
                    <a:p>
                      <a:pPr algn="l" fontAlgn="t"/>
                      <a:r>
                        <a:rPr lang="en-US"/>
                        <a:t>Script to be run when a context menu is triggered</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dirty="0" err="1">
                          <a:hlinkClick r:id="rId5"/>
                        </a:rPr>
                        <a:t>onfocus</a:t>
                      </a:r>
                      <a:endParaRPr lang="en-US" dirty="0"/>
                    </a:p>
                  </a:txBody>
                  <a:tcPr marL="152400" marR="76200" marT="76200" marB="76200"/>
                </a:tc>
                <a:tc>
                  <a:txBody>
                    <a:bodyPr/>
                    <a:lstStyle/>
                    <a:p>
                      <a:pPr algn="l" fontAlgn="t"/>
                      <a:r>
                        <a:rPr lang="en-US"/>
                        <a:t>Fires the moment when the element gets focus</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hlinkClick r:id="rId6"/>
                        </a:rPr>
                        <a:t>oninput</a:t>
                      </a:r>
                      <a:endParaRPr lang="en-US"/>
                    </a:p>
                  </a:txBody>
                  <a:tcPr marL="152400" marR="76200" marT="76200" marB="76200"/>
                </a:tc>
                <a:tc>
                  <a:txBody>
                    <a:bodyPr/>
                    <a:lstStyle/>
                    <a:p>
                      <a:pPr algn="l" fontAlgn="t"/>
                      <a:r>
                        <a:rPr lang="en-US" dirty="0"/>
                        <a:t>Script to be run when an element gets user input</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dirty="0" err="1" smtClean="0"/>
                        <a:t>onforminput</a:t>
                      </a:r>
                      <a:endParaRPr lang="en-US" dirty="0"/>
                    </a:p>
                  </a:txBody>
                  <a:tcPr marL="152400" marR="76200" marT="76200" marB="76200"/>
                </a:tc>
                <a:tc>
                  <a:txBody>
                    <a:bodyPr/>
                    <a:lstStyle/>
                    <a:p>
                      <a:pPr algn="l" fontAlgn="t"/>
                      <a:r>
                        <a:rPr lang="en-US" dirty="0" smtClean="0"/>
                        <a:t>Triggers when input is provided on a form</a:t>
                      </a:r>
                      <a:endParaRPr lang="en-US" dirty="0"/>
                    </a:p>
                  </a:txBody>
                  <a:tcPr marL="76200" marR="76200" marT="76200" marB="76200"/>
                </a:tc>
                <a:extLst>
                  <a:ext uri="{0D108BD9-81ED-4DB2-BD59-A6C34878D82A}">
                    <a16:rowId xmlns:a16="http://schemas.microsoft.com/office/drawing/2014/main" val="10006"/>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err="1" smtClean="0"/>
                        <a:t>onformchange</a:t>
                      </a:r>
                      <a:endParaRPr lang="en-US" dirty="0" smtClean="0"/>
                    </a:p>
                  </a:txBody>
                  <a:tcPr marL="152400" marR="76200" marT="76200" marB="76200"/>
                </a:tc>
                <a:tc>
                  <a:txBody>
                    <a:bodyPr/>
                    <a:lstStyle/>
                    <a:p>
                      <a:pPr algn="l" fontAlgn="t"/>
                      <a:r>
                        <a:rPr lang="en-US" dirty="0" smtClean="0"/>
                        <a:t>Triggers when a form changes </a:t>
                      </a:r>
                      <a:endParaRPr lang="en-US" dirty="0"/>
                    </a:p>
                  </a:txBody>
                  <a:tcPr marL="76200" marR="76200" marT="76200" marB="76200"/>
                </a:tc>
                <a:extLst>
                  <a:ext uri="{0D108BD9-81ED-4DB2-BD59-A6C34878D82A}">
                    <a16:rowId xmlns:a16="http://schemas.microsoft.com/office/drawing/2014/main" val="10007"/>
                  </a:ext>
                </a:extLst>
              </a:tr>
              <a:tr h="370840">
                <a:tc>
                  <a:txBody>
                    <a:bodyPr/>
                    <a:lstStyle/>
                    <a:p>
                      <a:pPr algn="l" fontAlgn="t"/>
                      <a:r>
                        <a:rPr lang="en-US">
                          <a:hlinkClick r:id="rId7"/>
                        </a:rPr>
                        <a:t>oninvalid</a:t>
                      </a:r>
                      <a:endParaRPr lang="en-US"/>
                    </a:p>
                  </a:txBody>
                  <a:tcPr marL="152400" marR="76200" marT="76200" marB="76200"/>
                </a:tc>
                <a:tc>
                  <a:txBody>
                    <a:bodyPr/>
                    <a:lstStyle/>
                    <a:p>
                      <a:pPr algn="l" fontAlgn="t"/>
                      <a:r>
                        <a:rPr lang="en-US"/>
                        <a:t>Script to be run when an element is invalid</a:t>
                      </a:r>
                    </a:p>
                  </a:txBody>
                  <a:tcPr marL="76200" marR="76200" marT="76200" marB="76200"/>
                </a:tc>
                <a:extLst>
                  <a:ext uri="{0D108BD9-81ED-4DB2-BD59-A6C34878D82A}">
                    <a16:rowId xmlns:a16="http://schemas.microsoft.com/office/drawing/2014/main" val="10008"/>
                  </a:ext>
                </a:extLst>
              </a:tr>
              <a:tr h="370840">
                <a:tc>
                  <a:txBody>
                    <a:bodyPr/>
                    <a:lstStyle/>
                    <a:p>
                      <a:pPr algn="l" fontAlgn="t"/>
                      <a:r>
                        <a:rPr lang="en-US">
                          <a:hlinkClick r:id="rId8"/>
                        </a:rPr>
                        <a:t>onreset</a:t>
                      </a:r>
                      <a:endParaRPr lang="en-US"/>
                    </a:p>
                  </a:txBody>
                  <a:tcPr marL="152400" marR="76200" marT="76200" marB="76200"/>
                </a:tc>
                <a:tc>
                  <a:txBody>
                    <a:bodyPr/>
                    <a:lstStyle/>
                    <a:p>
                      <a:pPr algn="l" fontAlgn="t"/>
                      <a:r>
                        <a:rPr lang="en-US"/>
                        <a:t>Fires when the Reset button in a form is clicked</a:t>
                      </a:r>
                    </a:p>
                  </a:txBody>
                  <a:tcPr marL="76200" marR="76200" marT="76200" marB="76200"/>
                </a:tc>
                <a:extLst>
                  <a:ext uri="{0D108BD9-81ED-4DB2-BD59-A6C34878D82A}">
                    <a16:rowId xmlns:a16="http://schemas.microsoft.com/office/drawing/2014/main" val="10009"/>
                  </a:ext>
                </a:extLst>
              </a:tr>
              <a:tr h="370840">
                <a:tc>
                  <a:txBody>
                    <a:bodyPr/>
                    <a:lstStyle/>
                    <a:p>
                      <a:pPr algn="l" fontAlgn="t"/>
                      <a:r>
                        <a:rPr lang="en-US">
                          <a:hlinkClick r:id="rId9"/>
                        </a:rPr>
                        <a:t>onsearch</a:t>
                      </a:r>
                      <a:endParaRPr lang="en-US"/>
                    </a:p>
                  </a:txBody>
                  <a:tcPr marL="152400" marR="76200" marT="76200" marB="76200"/>
                </a:tc>
                <a:tc>
                  <a:txBody>
                    <a:bodyPr/>
                    <a:lstStyle/>
                    <a:p>
                      <a:pPr algn="l" fontAlgn="t"/>
                      <a:r>
                        <a:rPr lang="en-US"/>
                        <a:t>Fires when the user writes something in a search field (for &lt;input="search"&gt;)</a:t>
                      </a:r>
                    </a:p>
                  </a:txBody>
                  <a:tcPr marL="76200" marR="76200" marT="76200" marB="76200"/>
                </a:tc>
                <a:extLst>
                  <a:ext uri="{0D108BD9-81ED-4DB2-BD59-A6C34878D82A}">
                    <a16:rowId xmlns:a16="http://schemas.microsoft.com/office/drawing/2014/main" val="10010"/>
                  </a:ext>
                </a:extLst>
              </a:tr>
              <a:tr h="370840">
                <a:tc>
                  <a:txBody>
                    <a:bodyPr/>
                    <a:lstStyle/>
                    <a:p>
                      <a:pPr algn="l" fontAlgn="t"/>
                      <a:r>
                        <a:rPr lang="en-US">
                          <a:hlinkClick r:id="rId10"/>
                        </a:rPr>
                        <a:t>onselect</a:t>
                      </a:r>
                      <a:endParaRPr lang="en-US"/>
                    </a:p>
                  </a:txBody>
                  <a:tcPr marL="152400" marR="76200" marT="76200" marB="76200"/>
                </a:tc>
                <a:tc>
                  <a:txBody>
                    <a:bodyPr/>
                    <a:lstStyle/>
                    <a:p>
                      <a:pPr algn="l" fontAlgn="t"/>
                      <a:r>
                        <a:rPr lang="en-US"/>
                        <a:t>Fires after some text has been selected in an element</a:t>
                      </a:r>
                    </a:p>
                  </a:txBody>
                  <a:tcPr marL="76200" marR="76200" marT="76200" marB="76200"/>
                </a:tc>
                <a:extLst>
                  <a:ext uri="{0D108BD9-81ED-4DB2-BD59-A6C34878D82A}">
                    <a16:rowId xmlns:a16="http://schemas.microsoft.com/office/drawing/2014/main" val="10011"/>
                  </a:ext>
                </a:extLst>
              </a:tr>
              <a:tr h="370840">
                <a:tc>
                  <a:txBody>
                    <a:bodyPr/>
                    <a:lstStyle/>
                    <a:p>
                      <a:pPr algn="l" fontAlgn="t"/>
                      <a:r>
                        <a:rPr lang="en-US">
                          <a:hlinkClick r:id="rId11"/>
                        </a:rPr>
                        <a:t>onsubmit</a:t>
                      </a:r>
                      <a:endParaRPr lang="en-US"/>
                    </a:p>
                  </a:txBody>
                  <a:tcPr marL="152400" marR="76200" marT="76200" marB="76200"/>
                </a:tc>
                <a:tc>
                  <a:txBody>
                    <a:bodyPr/>
                    <a:lstStyle/>
                    <a:p>
                      <a:pPr algn="l" fontAlgn="t"/>
                      <a:r>
                        <a:rPr lang="en-US" dirty="0"/>
                        <a:t>Fires when a form is submitted</a:t>
                      </a:r>
                    </a:p>
                  </a:txBody>
                  <a:tcPr marL="76200" marR="76200" marT="76200" marB="76200"/>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dirty="0" smtClean="0">
                <a:latin typeface="Times New Roman" pitchFamily="18" charset="0"/>
                <a:cs typeface="Times New Roman" pitchFamily="18" charset="0"/>
              </a:rPr>
              <a:t>Keyboard Events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74</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838200" y="1676400"/>
          <a:ext cx="6858000" cy="17068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hlinkClick r:id="rId2"/>
                        </a:rPr>
                        <a:t>onkeydown</a:t>
                      </a:r>
                      <a:endParaRPr lang="en-US"/>
                    </a:p>
                  </a:txBody>
                  <a:tcPr marL="152400" marR="76200" marT="76200" marB="76200"/>
                </a:tc>
                <a:tc>
                  <a:txBody>
                    <a:bodyPr/>
                    <a:lstStyle/>
                    <a:p>
                      <a:pPr algn="l" fontAlgn="t"/>
                      <a:r>
                        <a:rPr lang="en-US"/>
                        <a:t>Fires when a user is pressing a key</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hlinkClick r:id="rId3"/>
                        </a:rPr>
                        <a:t>onkeypress</a:t>
                      </a:r>
                      <a:endParaRPr lang="en-US"/>
                    </a:p>
                  </a:txBody>
                  <a:tcPr marL="152400" marR="76200" marT="76200" marB="76200"/>
                </a:tc>
                <a:tc>
                  <a:txBody>
                    <a:bodyPr/>
                    <a:lstStyle/>
                    <a:p>
                      <a:pPr algn="l" fontAlgn="t"/>
                      <a:r>
                        <a:rPr lang="en-US"/>
                        <a:t>Fires when a user presses a key</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hlinkClick r:id="rId4"/>
                        </a:rPr>
                        <a:t>onkeyup</a:t>
                      </a:r>
                      <a:endParaRPr lang="en-US"/>
                    </a:p>
                  </a:txBody>
                  <a:tcPr marL="152400" marR="76200" marT="76200" marB="76200"/>
                </a:tc>
                <a:tc>
                  <a:txBody>
                    <a:bodyPr/>
                    <a:lstStyle/>
                    <a:p>
                      <a:pPr algn="l" fontAlgn="t"/>
                      <a:r>
                        <a:rPr lang="en-US" dirty="0"/>
                        <a:t>Fires when a user releases a key</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dirty="0" smtClean="0">
                <a:latin typeface="Times New Roman" pitchFamily="18" charset="0"/>
                <a:cs typeface="Times New Roman" pitchFamily="18" charset="0"/>
              </a:rPr>
              <a:t>Mouse Events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75</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04800" y="1397000"/>
          <a:ext cx="8458200" cy="4541520"/>
        </p:xfrm>
        <a:graphic>
          <a:graphicData uri="http://schemas.openxmlformats.org/drawingml/2006/table">
            <a:tbl>
              <a:tblPr firstRow="1" bandRow="1">
                <a:tableStyleId>{5C22544A-7EE6-4342-B048-85BDC9FD1C3A}</a:tableStyleId>
              </a:tblPr>
              <a:tblGrid>
                <a:gridCol w="2136808">
                  <a:extLst>
                    <a:ext uri="{9D8B030D-6E8A-4147-A177-3AD203B41FA5}">
                      <a16:colId xmlns:a16="http://schemas.microsoft.com/office/drawing/2014/main" val="20000"/>
                    </a:ext>
                  </a:extLst>
                </a:gridCol>
                <a:gridCol w="6321392">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hlinkClick r:id="rId2"/>
                        </a:rPr>
                        <a:t>onclick</a:t>
                      </a:r>
                      <a:endParaRPr lang="en-US"/>
                    </a:p>
                  </a:txBody>
                  <a:tcPr marL="152400" marR="76200" marT="76200" marB="76200"/>
                </a:tc>
                <a:tc>
                  <a:txBody>
                    <a:bodyPr/>
                    <a:lstStyle/>
                    <a:p>
                      <a:pPr algn="l" fontAlgn="t"/>
                      <a:r>
                        <a:rPr lang="en-US"/>
                        <a:t>Fires on a mouse click on the element</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hlinkClick r:id="rId3"/>
                        </a:rPr>
                        <a:t>ondblclick</a:t>
                      </a:r>
                      <a:endParaRPr lang="en-US"/>
                    </a:p>
                  </a:txBody>
                  <a:tcPr marL="152400" marR="76200" marT="76200" marB="76200"/>
                </a:tc>
                <a:tc>
                  <a:txBody>
                    <a:bodyPr/>
                    <a:lstStyle/>
                    <a:p>
                      <a:pPr algn="l" fontAlgn="t"/>
                      <a:r>
                        <a:rPr lang="en-US"/>
                        <a:t>Fires on a mouse double-click on the element</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dirty="0" err="1">
                          <a:hlinkClick r:id="rId4"/>
                        </a:rPr>
                        <a:t>onmousedown</a:t>
                      </a:r>
                      <a:endParaRPr lang="en-US" dirty="0"/>
                    </a:p>
                  </a:txBody>
                  <a:tcPr marL="152400" marR="76200" marT="76200" marB="76200"/>
                </a:tc>
                <a:tc>
                  <a:txBody>
                    <a:bodyPr/>
                    <a:lstStyle/>
                    <a:p>
                      <a:pPr algn="l" fontAlgn="t"/>
                      <a:r>
                        <a:rPr lang="en-US"/>
                        <a:t>Fires when a mouse button is pressed down on an element</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dirty="0" err="1">
                          <a:hlinkClick r:id="rId5"/>
                        </a:rPr>
                        <a:t>onmousemove</a:t>
                      </a:r>
                      <a:endParaRPr lang="en-US" dirty="0"/>
                    </a:p>
                  </a:txBody>
                  <a:tcPr marL="152400" marR="76200" marT="76200" marB="76200"/>
                </a:tc>
                <a:tc>
                  <a:txBody>
                    <a:bodyPr/>
                    <a:lstStyle/>
                    <a:p>
                      <a:pPr algn="l" fontAlgn="t"/>
                      <a:r>
                        <a:rPr lang="en-US"/>
                        <a:t>Fires when the mouse pointer is moving while it is over an element</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dirty="0" err="1">
                          <a:hlinkClick r:id="rId6"/>
                        </a:rPr>
                        <a:t>onmouseout</a:t>
                      </a:r>
                      <a:endParaRPr lang="en-US" dirty="0"/>
                    </a:p>
                  </a:txBody>
                  <a:tcPr marL="152400" marR="76200" marT="76200" marB="76200"/>
                </a:tc>
                <a:tc>
                  <a:txBody>
                    <a:bodyPr/>
                    <a:lstStyle/>
                    <a:p>
                      <a:pPr algn="l" fontAlgn="t"/>
                      <a:r>
                        <a:rPr lang="en-US"/>
                        <a:t>Fires when the mouse pointer moves out of an element</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dirty="0" err="1">
                          <a:hlinkClick r:id="rId7"/>
                        </a:rPr>
                        <a:t>onmouseover</a:t>
                      </a:r>
                      <a:endParaRPr lang="en-US" dirty="0"/>
                    </a:p>
                  </a:txBody>
                  <a:tcPr marL="152400" marR="76200" marT="76200" marB="76200"/>
                </a:tc>
                <a:tc>
                  <a:txBody>
                    <a:bodyPr/>
                    <a:lstStyle/>
                    <a:p>
                      <a:pPr algn="l" fontAlgn="t"/>
                      <a:r>
                        <a:rPr lang="en-US"/>
                        <a:t>Fires when the mouse pointer moves over an element</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dirty="0" err="1">
                          <a:hlinkClick r:id="rId8"/>
                        </a:rPr>
                        <a:t>onmouseup</a:t>
                      </a:r>
                      <a:endParaRPr lang="en-US" dirty="0"/>
                    </a:p>
                  </a:txBody>
                  <a:tcPr marL="152400" marR="76200" marT="76200" marB="76200"/>
                </a:tc>
                <a:tc>
                  <a:txBody>
                    <a:bodyPr/>
                    <a:lstStyle/>
                    <a:p>
                      <a:pPr algn="l" fontAlgn="t"/>
                      <a:r>
                        <a:rPr lang="en-US"/>
                        <a:t>Fires when a mouse button is released over an element</a:t>
                      </a:r>
                    </a:p>
                  </a:txBody>
                  <a:tcPr marL="76200" marR="76200" marT="76200" marB="76200"/>
                </a:tc>
                <a:extLst>
                  <a:ext uri="{0D108BD9-81ED-4DB2-BD59-A6C34878D82A}">
                    <a16:rowId xmlns:a16="http://schemas.microsoft.com/office/drawing/2014/main" val="10007"/>
                  </a:ext>
                </a:extLst>
              </a:tr>
              <a:tr h="370840">
                <a:tc>
                  <a:txBody>
                    <a:bodyPr/>
                    <a:lstStyle/>
                    <a:p>
                      <a:pPr algn="l" fontAlgn="t"/>
                      <a:r>
                        <a:rPr lang="en-US" dirty="0" err="1"/>
                        <a:t>onmousewheel</a:t>
                      </a:r>
                      <a:endParaRPr lang="en-US" dirty="0"/>
                    </a:p>
                  </a:txBody>
                  <a:tcPr marL="152400" marR="76200" marT="76200" marB="76200"/>
                </a:tc>
                <a:tc>
                  <a:txBody>
                    <a:bodyPr/>
                    <a:lstStyle/>
                    <a:p>
                      <a:pPr algn="l" fontAlgn="t"/>
                      <a:r>
                        <a:rPr lang="en-US">
                          <a:solidFill>
                            <a:srgbClr val="E80000"/>
                          </a:solidFill>
                        </a:rPr>
                        <a:t>Deprecated.</a:t>
                      </a:r>
                      <a:r>
                        <a:rPr lang="en-US"/>
                        <a:t> Use the </a:t>
                      </a:r>
                      <a:r>
                        <a:rPr lang="en-US">
                          <a:hlinkClick r:id="rId9"/>
                        </a:rPr>
                        <a:t>onwheel</a:t>
                      </a:r>
                      <a:r>
                        <a:rPr lang="en-US"/>
                        <a:t> attribute instead</a:t>
                      </a:r>
                    </a:p>
                  </a:txBody>
                  <a:tcPr marL="76200" marR="76200" marT="76200" marB="76200"/>
                </a:tc>
                <a:extLst>
                  <a:ext uri="{0D108BD9-81ED-4DB2-BD59-A6C34878D82A}">
                    <a16:rowId xmlns:a16="http://schemas.microsoft.com/office/drawing/2014/main" val="10008"/>
                  </a:ext>
                </a:extLst>
              </a:tr>
              <a:tr h="370840">
                <a:tc>
                  <a:txBody>
                    <a:bodyPr/>
                    <a:lstStyle/>
                    <a:p>
                      <a:pPr algn="l" fontAlgn="t"/>
                      <a:r>
                        <a:rPr lang="en-US" dirty="0" err="1">
                          <a:hlinkClick r:id="rId9"/>
                        </a:rPr>
                        <a:t>onwheel</a:t>
                      </a:r>
                      <a:endParaRPr lang="en-US" dirty="0"/>
                    </a:p>
                  </a:txBody>
                  <a:tcPr marL="152400" marR="76200" marT="76200" marB="76200"/>
                </a:tc>
                <a:tc>
                  <a:txBody>
                    <a:bodyPr/>
                    <a:lstStyle/>
                    <a:p>
                      <a:pPr algn="l" fontAlgn="t"/>
                      <a:r>
                        <a:rPr lang="en-US" dirty="0"/>
                        <a:t>Fires when the mouse wheel rolls up or down over an element</a:t>
                      </a:r>
                    </a:p>
                  </a:txBody>
                  <a:tcPr marL="76200" marR="76200" marT="76200" marB="76200"/>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Mouse Drag Events</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8534400" cy="4114800"/>
        </p:xfrm>
        <a:graphic>
          <a:graphicData uri="http://schemas.openxmlformats.org/drawingml/2006/table">
            <a:tbl>
              <a:tblPr firstRow="1" bandRow="1">
                <a:tableStyleId>{5C22544A-7EE6-4342-B048-85BDC9FD1C3A}</a:tableStyleId>
              </a:tblPr>
              <a:tblGrid>
                <a:gridCol w="1489137">
                  <a:extLst>
                    <a:ext uri="{9D8B030D-6E8A-4147-A177-3AD203B41FA5}">
                      <a16:colId xmlns:a16="http://schemas.microsoft.com/office/drawing/2014/main" val="20000"/>
                    </a:ext>
                  </a:extLst>
                </a:gridCol>
                <a:gridCol w="7045263">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hlinkClick r:id="rId2"/>
                        </a:rPr>
                        <a:t>ondrag</a:t>
                      </a:r>
                      <a:endParaRPr lang="en-US"/>
                    </a:p>
                  </a:txBody>
                  <a:tcPr marL="152400" marR="76200" marT="76200" marB="76200"/>
                </a:tc>
                <a:tc>
                  <a:txBody>
                    <a:bodyPr/>
                    <a:lstStyle/>
                    <a:p>
                      <a:pPr algn="l" fontAlgn="t"/>
                      <a:r>
                        <a:rPr lang="en-US"/>
                        <a:t>Script to be run when an element is dragged</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hlinkClick r:id="rId3"/>
                        </a:rPr>
                        <a:t>ondragend</a:t>
                      </a:r>
                      <a:endParaRPr lang="en-US"/>
                    </a:p>
                  </a:txBody>
                  <a:tcPr marL="152400" marR="76200" marT="76200" marB="76200"/>
                </a:tc>
                <a:tc>
                  <a:txBody>
                    <a:bodyPr/>
                    <a:lstStyle/>
                    <a:p>
                      <a:pPr algn="l" fontAlgn="t"/>
                      <a:r>
                        <a:rPr lang="en-US"/>
                        <a:t>Script to be run at the end of a drag operation</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hlinkClick r:id="rId4"/>
                        </a:rPr>
                        <a:t>ondragenter</a:t>
                      </a:r>
                      <a:endParaRPr lang="en-US"/>
                    </a:p>
                  </a:txBody>
                  <a:tcPr marL="152400" marR="76200" marT="76200" marB="76200"/>
                </a:tc>
                <a:tc>
                  <a:txBody>
                    <a:bodyPr/>
                    <a:lstStyle/>
                    <a:p>
                      <a:pPr algn="l" fontAlgn="t"/>
                      <a:r>
                        <a:rPr lang="en-US"/>
                        <a:t>Script to be run when an element has been dragged to a valid drop target</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hlinkClick r:id="rId5"/>
                        </a:rPr>
                        <a:t>ondragleave</a:t>
                      </a:r>
                      <a:endParaRPr lang="en-US"/>
                    </a:p>
                  </a:txBody>
                  <a:tcPr marL="152400" marR="76200" marT="76200" marB="76200"/>
                </a:tc>
                <a:tc>
                  <a:txBody>
                    <a:bodyPr/>
                    <a:lstStyle/>
                    <a:p>
                      <a:pPr algn="l" fontAlgn="t"/>
                      <a:r>
                        <a:rPr lang="en-US"/>
                        <a:t>Script to be run when an element leaves a valid drop target</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hlinkClick r:id="rId6"/>
                        </a:rPr>
                        <a:t>ondragover</a:t>
                      </a:r>
                      <a:endParaRPr lang="en-US"/>
                    </a:p>
                  </a:txBody>
                  <a:tcPr marL="152400" marR="76200" marT="76200" marB="76200"/>
                </a:tc>
                <a:tc>
                  <a:txBody>
                    <a:bodyPr/>
                    <a:lstStyle/>
                    <a:p>
                      <a:pPr algn="l" fontAlgn="t"/>
                      <a:r>
                        <a:rPr lang="en-US"/>
                        <a:t>Script to be run when an element is being dragged over a valid drop target</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hlinkClick r:id="rId7"/>
                        </a:rPr>
                        <a:t>ondragstart</a:t>
                      </a:r>
                      <a:endParaRPr lang="en-US"/>
                    </a:p>
                  </a:txBody>
                  <a:tcPr marL="152400" marR="76200" marT="76200" marB="76200"/>
                </a:tc>
                <a:tc>
                  <a:txBody>
                    <a:bodyPr/>
                    <a:lstStyle/>
                    <a:p>
                      <a:pPr algn="l" fontAlgn="t"/>
                      <a:r>
                        <a:rPr lang="en-US"/>
                        <a:t>Script to be run at the start of a drag operation</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hlinkClick r:id="rId8"/>
                        </a:rPr>
                        <a:t>ondrop</a:t>
                      </a:r>
                      <a:endParaRPr lang="en-US"/>
                    </a:p>
                  </a:txBody>
                  <a:tcPr marL="152400" marR="76200" marT="76200" marB="76200"/>
                </a:tc>
                <a:tc>
                  <a:txBody>
                    <a:bodyPr/>
                    <a:lstStyle/>
                    <a:p>
                      <a:pPr algn="l" fontAlgn="t"/>
                      <a:r>
                        <a:rPr lang="en-US"/>
                        <a:t>Script to be run when dragged element is being dropped</a:t>
                      </a:r>
                    </a:p>
                  </a:txBody>
                  <a:tcPr marL="76200" marR="76200" marT="76200" marB="76200"/>
                </a:tc>
                <a:extLst>
                  <a:ext uri="{0D108BD9-81ED-4DB2-BD59-A6C34878D82A}">
                    <a16:rowId xmlns:a16="http://schemas.microsoft.com/office/drawing/2014/main" val="10007"/>
                  </a:ext>
                </a:extLst>
              </a:tr>
              <a:tr h="370840">
                <a:tc>
                  <a:txBody>
                    <a:bodyPr/>
                    <a:lstStyle/>
                    <a:p>
                      <a:pPr algn="l" fontAlgn="t"/>
                      <a:r>
                        <a:rPr lang="en-US">
                          <a:hlinkClick r:id="rId9"/>
                        </a:rPr>
                        <a:t>onscroll</a:t>
                      </a:r>
                      <a:endParaRPr lang="en-US"/>
                    </a:p>
                  </a:txBody>
                  <a:tcPr marL="152400" marR="76200" marT="76200" marB="76200"/>
                </a:tc>
                <a:tc>
                  <a:txBody>
                    <a:bodyPr/>
                    <a:lstStyle/>
                    <a:p>
                      <a:pPr algn="l" fontAlgn="t"/>
                      <a:r>
                        <a:rPr lang="en-US" dirty="0"/>
                        <a:t>Script to be run when an element's scrollbar is being scrolled</a:t>
                      </a:r>
                    </a:p>
                  </a:txBody>
                  <a:tcPr marL="76200" marR="76200" marT="76200" marB="76200"/>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Media Events</a:t>
            </a:r>
          </a:p>
          <a:p>
            <a:r>
              <a:rPr lang="en-US" sz="2400" dirty="0" smtClean="0">
                <a:latin typeface="Times New Roman" pitchFamily="18" charset="0"/>
                <a:cs typeface="Times New Roman" pitchFamily="18" charset="0"/>
              </a:rPr>
              <a:t>Events triggered by medias like videos, images and audio (applies to all HTML elements, but is most common in media elements, like &lt;audio&gt;, &lt;embed&gt;, &lt;</a:t>
            </a:r>
            <a:r>
              <a:rPr lang="en-US" sz="2400" dirty="0" err="1" smtClean="0">
                <a:latin typeface="Times New Roman" pitchFamily="18" charset="0"/>
                <a:cs typeface="Times New Roman" pitchFamily="18" charset="0"/>
              </a:rPr>
              <a:t>img</a:t>
            </a:r>
            <a:r>
              <a:rPr lang="en-US" sz="2400" dirty="0" smtClean="0">
                <a:latin typeface="Times New Roman" pitchFamily="18" charset="0"/>
                <a:cs typeface="Times New Roman" pitchFamily="18" charset="0"/>
              </a:rPr>
              <a:t>&gt;, &lt;object&gt;, and &lt;video&gt;).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77</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533400" y="2514600"/>
          <a:ext cx="8382000" cy="3810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t>onabort</a:t>
                      </a:r>
                    </a:p>
                  </a:txBody>
                  <a:tcPr marL="152400" marR="76200" marT="76200" marB="76200"/>
                </a:tc>
                <a:tc>
                  <a:txBody>
                    <a:bodyPr/>
                    <a:lstStyle/>
                    <a:p>
                      <a:pPr algn="l" fontAlgn="t"/>
                      <a:r>
                        <a:rPr lang="en-US"/>
                        <a:t>Script to be run on abort</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t>oncanplay</a:t>
                      </a:r>
                    </a:p>
                  </a:txBody>
                  <a:tcPr marL="152400" marR="76200" marT="76200" marB="76200"/>
                </a:tc>
                <a:tc>
                  <a:txBody>
                    <a:bodyPr/>
                    <a:lstStyle/>
                    <a:p>
                      <a:pPr algn="l" fontAlgn="t"/>
                      <a:r>
                        <a:rPr lang="en-US"/>
                        <a:t>Script to be run when a file is ready to start playing (when it has buffered enough to begin)</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t>oncanplaythrough</a:t>
                      </a:r>
                    </a:p>
                  </a:txBody>
                  <a:tcPr marL="152400" marR="76200" marT="76200" marB="76200"/>
                </a:tc>
                <a:tc>
                  <a:txBody>
                    <a:bodyPr/>
                    <a:lstStyle/>
                    <a:p>
                      <a:pPr algn="l" fontAlgn="t"/>
                      <a:r>
                        <a:rPr lang="en-US"/>
                        <a:t>Script to be run when a file can be played all the way to the end without pausing for buffering</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t>oncuechange</a:t>
                      </a:r>
                    </a:p>
                  </a:txBody>
                  <a:tcPr marL="152400" marR="76200" marT="76200" marB="76200"/>
                </a:tc>
                <a:tc>
                  <a:txBody>
                    <a:bodyPr/>
                    <a:lstStyle/>
                    <a:p>
                      <a:pPr algn="l" fontAlgn="t"/>
                      <a:r>
                        <a:rPr lang="en-US"/>
                        <a:t>Script to be run when the cue changes in a &lt;track&gt; element</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t>ondurationchange</a:t>
                      </a:r>
                    </a:p>
                  </a:txBody>
                  <a:tcPr marL="152400" marR="76200" marT="76200" marB="76200"/>
                </a:tc>
                <a:tc>
                  <a:txBody>
                    <a:bodyPr/>
                    <a:lstStyle/>
                    <a:p>
                      <a:pPr algn="l" fontAlgn="t"/>
                      <a:r>
                        <a:rPr lang="en-US"/>
                        <a:t>Script to be run when the length of the media changes</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t>onemptied</a:t>
                      </a:r>
                    </a:p>
                  </a:txBody>
                  <a:tcPr marL="152400" marR="76200" marT="76200" marB="76200"/>
                </a:tc>
                <a:tc>
                  <a:txBody>
                    <a:bodyPr/>
                    <a:lstStyle/>
                    <a:p>
                      <a:pPr algn="l" fontAlgn="t"/>
                      <a:r>
                        <a:rPr lang="en-US" dirty="0"/>
                        <a:t>Script to be run when something bad happens and the file is suddenly unavailable (like unexpectedly disconnects)</a:t>
                      </a:r>
                    </a:p>
                  </a:txBody>
                  <a:tcPr marL="76200" marR="76200" marT="76200" marB="7620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Media Events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78</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533400" y="1371600"/>
          <a:ext cx="8382000" cy="47853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err="1"/>
                        <a:t>onended</a:t>
                      </a:r>
                      <a:endParaRPr lang="en-US" dirty="0"/>
                    </a:p>
                  </a:txBody>
                  <a:tcPr marL="152400" marR="76200" marT="76200" marB="76200"/>
                </a:tc>
                <a:tc>
                  <a:txBody>
                    <a:bodyPr/>
                    <a:lstStyle/>
                    <a:p>
                      <a:pPr algn="l" fontAlgn="t"/>
                      <a:r>
                        <a:rPr lang="en-US"/>
                        <a:t>Script to be run when the media has reach the end (a useful event for messages like "thanks for listening")</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t>onerror</a:t>
                      </a:r>
                    </a:p>
                  </a:txBody>
                  <a:tcPr marL="152400" marR="76200" marT="76200" marB="76200"/>
                </a:tc>
                <a:tc>
                  <a:txBody>
                    <a:bodyPr/>
                    <a:lstStyle/>
                    <a:p>
                      <a:pPr algn="l" fontAlgn="t"/>
                      <a:r>
                        <a:rPr lang="en-US"/>
                        <a:t>Script to be run when an error occurs when the file is being loaded</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t>onloadeddata</a:t>
                      </a:r>
                    </a:p>
                  </a:txBody>
                  <a:tcPr marL="152400" marR="76200" marT="76200" marB="76200"/>
                </a:tc>
                <a:tc>
                  <a:txBody>
                    <a:bodyPr/>
                    <a:lstStyle/>
                    <a:p>
                      <a:pPr algn="l" fontAlgn="t"/>
                      <a:r>
                        <a:rPr lang="en-US"/>
                        <a:t>Script to be run when media data is loaded</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t>onloadedmetadata</a:t>
                      </a:r>
                    </a:p>
                  </a:txBody>
                  <a:tcPr marL="152400" marR="76200" marT="76200" marB="76200"/>
                </a:tc>
                <a:tc>
                  <a:txBody>
                    <a:bodyPr/>
                    <a:lstStyle/>
                    <a:p>
                      <a:pPr algn="l" fontAlgn="t"/>
                      <a:r>
                        <a:rPr lang="en-US"/>
                        <a:t>Script to be run when meta data (like dimensions and duration) are loaded</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dirty="0" err="1"/>
                        <a:t>onloadstart</a:t>
                      </a:r>
                      <a:endParaRPr lang="en-US" dirty="0"/>
                    </a:p>
                  </a:txBody>
                  <a:tcPr marL="152400" marR="76200" marT="76200" marB="76200"/>
                </a:tc>
                <a:tc>
                  <a:txBody>
                    <a:bodyPr/>
                    <a:lstStyle/>
                    <a:p>
                      <a:pPr algn="l" fontAlgn="t"/>
                      <a:r>
                        <a:rPr lang="en-US"/>
                        <a:t>Script to be run just as the file begins to load before anything is actually loaded</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t>onpause</a:t>
                      </a:r>
                    </a:p>
                  </a:txBody>
                  <a:tcPr marL="152400" marR="76200" marT="76200" marB="76200"/>
                </a:tc>
                <a:tc>
                  <a:txBody>
                    <a:bodyPr/>
                    <a:lstStyle/>
                    <a:p>
                      <a:pPr algn="l" fontAlgn="t"/>
                      <a:r>
                        <a:rPr lang="en-US"/>
                        <a:t>Script to be run when the media is paused either by the user or programmatically</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t>onplay</a:t>
                      </a:r>
                    </a:p>
                  </a:txBody>
                  <a:tcPr marL="152400" marR="76200" marT="76200" marB="76200"/>
                </a:tc>
                <a:tc>
                  <a:txBody>
                    <a:bodyPr/>
                    <a:lstStyle/>
                    <a:p>
                      <a:pPr algn="l" fontAlgn="t"/>
                      <a:r>
                        <a:rPr lang="en-US" dirty="0"/>
                        <a:t>Script to be run when the media is ready to start playing</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Media Events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79</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457200" y="1219200"/>
          <a:ext cx="8382000" cy="5059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err="1"/>
                        <a:t>onplaying</a:t>
                      </a:r>
                      <a:endParaRPr lang="en-US" dirty="0"/>
                    </a:p>
                  </a:txBody>
                  <a:tcPr marL="152400" marR="76200" marT="76200" marB="76200"/>
                </a:tc>
                <a:tc>
                  <a:txBody>
                    <a:bodyPr/>
                    <a:lstStyle/>
                    <a:p>
                      <a:pPr algn="l" fontAlgn="t"/>
                      <a:r>
                        <a:rPr lang="en-US" dirty="0"/>
                        <a:t>Script to be run when the media actually has started playing</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t>onprogress</a:t>
                      </a:r>
                    </a:p>
                  </a:txBody>
                  <a:tcPr marL="152400" marR="76200" marT="76200" marB="76200"/>
                </a:tc>
                <a:tc>
                  <a:txBody>
                    <a:bodyPr/>
                    <a:lstStyle/>
                    <a:p>
                      <a:pPr algn="l" fontAlgn="t"/>
                      <a:r>
                        <a:rPr lang="en-US" dirty="0"/>
                        <a:t>Script to be run when the browser is in the </a:t>
                      </a:r>
                      <a:r>
                        <a:rPr lang="en-US" dirty="0" smtClean="0"/>
                        <a:t>progress </a:t>
                      </a:r>
                      <a:r>
                        <a:rPr lang="en-US" dirty="0"/>
                        <a:t>of getting the media data</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t>onratechange</a:t>
                      </a:r>
                    </a:p>
                  </a:txBody>
                  <a:tcPr marL="152400" marR="76200" marT="76200" marB="76200"/>
                </a:tc>
                <a:tc>
                  <a:txBody>
                    <a:bodyPr/>
                    <a:lstStyle/>
                    <a:p>
                      <a:pPr algn="l" fontAlgn="t"/>
                      <a:r>
                        <a:rPr lang="en-US" dirty="0"/>
                        <a:t>Script to be run each time the playback rate changes (like when a user switches to a slow motion or fast forward mode)</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t>onseeked</a:t>
                      </a:r>
                    </a:p>
                  </a:txBody>
                  <a:tcPr marL="152400" marR="76200" marT="76200" marB="76200"/>
                </a:tc>
                <a:tc>
                  <a:txBody>
                    <a:bodyPr/>
                    <a:lstStyle/>
                    <a:p>
                      <a:pPr algn="l" fontAlgn="t"/>
                      <a:r>
                        <a:rPr lang="en-US" dirty="0"/>
                        <a:t>Script to be run when the seeking attribute is set to false indicating that seeking has ended</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t>onseeking</a:t>
                      </a:r>
                    </a:p>
                  </a:txBody>
                  <a:tcPr marL="152400" marR="76200" marT="76200" marB="76200"/>
                </a:tc>
                <a:tc>
                  <a:txBody>
                    <a:bodyPr/>
                    <a:lstStyle/>
                    <a:p>
                      <a:pPr algn="l" fontAlgn="t"/>
                      <a:r>
                        <a:rPr lang="en-US" dirty="0"/>
                        <a:t>Script to be run when the seeking attribute is set to true indicating that seeking is active</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t>onstalled</a:t>
                      </a:r>
                    </a:p>
                  </a:txBody>
                  <a:tcPr marL="152400" marR="76200" marT="76200" marB="76200"/>
                </a:tc>
                <a:tc>
                  <a:txBody>
                    <a:bodyPr/>
                    <a:lstStyle/>
                    <a:p>
                      <a:pPr algn="l" fontAlgn="t"/>
                      <a:r>
                        <a:rPr lang="en-US" dirty="0"/>
                        <a:t>Script to be run when the browser is unable to fetch the media data for whatever reason</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dirty="0" err="1"/>
                        <a:t>onsuspend</a:t>
                      </a:r>
                      <a:endParaRPr lang="en-US" dirty="0"/>
                    </a:p>
                  </a:txBody>
                  <a:tcPr marL="152400" marR="76200" marT="76200" marB="76200"/>
                </a:tc>
                <a:tc>
                  <a:txBody>
                    <a:bodyPr/>
                    <a:lstStyle/>
                    <a:p>
                      <a:pPr algn="l" fontAlgn="t"/>
                      <a:r>
                        <a:rPr lang="en-US" dirty="0"/>
                        <a:t>Script to be run when fetching the media data is stopped before it is completely loaded for whatever reason</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192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839200" cy="5181600"/>
          </a:xfrm>
        </p:spPr>
        <p:txBody>
          <a:bodyPr>
            <a:normAutofit fontScale="92500" lnSpcReduction="20000"/>
          </a:bodyPr>
          <a:lstStyle/>
          <a:p>
            <a:r>
              <a:rPr lang="en-US" b="1" dirty="0" smtClean="0">
                <a:latin typeface="Times New Roman" pitchFamily="18" charset="0"/>
                <a:cs typeface="Times New Roman" pitchFamily="18" charset="0"/>
              </a:rPr>
              <a:t>Functional Style</a:t>
            </a:r>
          </a:p>
          <a:p>
            <a:pPr lvl="1"/>
            <a:r>
              <a:rPr lang="en-US" dirty="0" smtClean="0">
                <a:latin typeface="Times New Roman" pitchFamily="18" charset="0"/>
                <a:cs typeface="Times New Roman" pitchFamily="18" charset="0"/>
              </a:rPr>
              <a:t>This implies that JavaScript uses a functional approach, even objects are created from the constructor functions and each constructor function represents a unique object-type. </a:t>
            </a:r>
          </a:p>
          <a:p>
            <a:pPr lvl="1"/>
            <a:r>
              <a:rPr lang="en-US" dirty="0" smtClean="0">
                <a:latin typeface="Times New Roman" pitchFamily="18" charset="0"/>
                <a:cs typeface="Times New Roman" pitchFamily="18" charset="0"/>
              </a:rPr>
              <a:t>Also, functions in JavaScript can be used as objects and can be passed to other functions too.</a:t>
            </a:r>
          </a:p>
          <a:p>
            <a:r>
              <a:rPr lang="en-US" b="1" dirty="0" smtClean="0">
                <a:latin typeface="Times New Roman" pitchFamily="18" charset="0"/>
                <a:cs typeface="Times New Roman" pitchFamily="18" charset="0"/>
              </a:rPr>
              <a:t>Platform Independent</a:t>
            </a:r>
          </a:p>
          <a:p>
            <a:pPr lvl="1"/>
            <a:r>
              <a:rPr lang="en-US" dirty="0" smtClean="0">
                <a:latin typeface="Times New Roman" pitchFamily="18" charset="0"/>
                <a:cs typeface="Times New Roman" pitchFamily="18" charset="0"/>
              </a:rPr>
              <a:t>This implies that JavaScript is platform-independent or we can say it is portable; which simply means that you can simply write the script once and run it anywhere and anytime. </a:t>
            </a:r>
          </a:p>
          <a:p>
            <a:pPr lvl="1"/>
            <a:r>
              <a:rPr lang="en-US" dirty="0" smtClean="0">
                <a:latin typeface="Times New Roman" pitchFamily="18" charset="0"/>
                <a:cs typeface="Times New Roman" pitchFamily="18" charset="0"/>
              </a:rPr>
              <a:t>In general, you can write your JavaScript applications and run them on any platform or any browser without affecting the output of the Script.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Media Events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80</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457200" y="1219200"/>
          <a:ext cx="8382000" cy="25298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err="1"/>
                        <a:t>ontimeupdate</a:t>
                      </a:r>
                      <a:endParaRPr lang="en-US" dirty="0"/>
                    </a:p>
                  </a:txBody>
                  <a:tcPr marL="152400" marR="76200" marT="76200" marB="76200"/>
                </a:tc>
                <a:tc>
                  <a:txBody>
                    <a:bodyPr/>
                    <a:lstStyle/>
                    <a:p>
                      <a:pPr algn="l" fontAlgn="t"/>
                      <a:r>
                        <a:rPr lang="en-US" dirty="0"/>
                        <a:t>Script to be run when the playing position has changed (like when the user fast forwards to a different point in the media)</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t>onvolumechange</a:t>
                      </a:r>
                    </a:p>
                  </a:txBody>
                  <a:tcPr marL="152400" marR="76200" marT="76200" marB="76200"/>
                </a:tc>
                <a:tc>
                  <a:txBody>
                    <a:bodyPr/>
                    <a:lstStyle/>
                    <a:p>
                      <a:pPr algn="l" fontAlgn="t"/>
                      <a:r>
                        <a:rPr lang="en-US" dirty="0"/>
                        <a:t>Script to be run each time the volume is changed which (includes setting the volume to "mute")</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t>onwaiting</a:t>
                      </a:r>
                    </a:p>
                  </a:txBody>
                  <a:tcPr marL="152400" marR="76200" marT="76200" marB="76200"/>
                </a:tc>
                <a:tc>
                  <a:txBody>
                    <a:bodyPr/>
                    <a:lstStyle/>
                    <a:p>
                      <a:pPr algn="l" fontAlgn="t"/>
                      <a:r>
                        <a:rPr lang="en-US" dirty="0"/>
                        <a:t>Script to be run when the media has paused but is expected to resume (like when the media pauses to buffer more data)</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b="1" dirty="0" smtClean="0">
                <a:latin typeface="Times New Roman" pitchFamily="18" charset="0"/>
                <a:cs typeface="Times New Roman" pitchFamily="18" charset="0"/>
              </a:rPr>
              <a:t>Window Event Attributes</a:t>
            </a:r>
          </a:p>
          <a:p>
            <a:r>
              <a:rPr lang="en-US" sz="2400" dirty="0" smtClean="0">
                <a:latin typeface="Times New Roman" pitchFamily="18" charset="0"/>
                <a:cs typeface="Times New Roman" pitchFamily="18" charset="0"/>
              </a:rPr>
              <a:t>Events triggered for the browser/window object (applies to the &lt;body&gt; tag):</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81</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2209800"/>
          <a:ext cx="8458200" cy="41148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hlinkClick r:id="rId2"/>
                        </a:rPr>
                        <a:t>onafterprint</a:t>
                      </a:r>
                      <a:endParaRPr lang="en-US"/>
                    </a:p>
                  </a:txBody>
                  <a:tcPr marL="152400" marR="76200" marT="76200" marB="76200"/>
                </a:tc>
                <a:tc>
                  <a:txBody>
                    <a:bodyPr/>
                    <a:lstStyle/>
                    <a:p>
                      <a:pPr algn="l" fontAlgn="t"/>
                      <a:r>
                        <a:rPr lang="en-US"/>
                        <a:t>Script to be run after the document is printed</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hlinkClick r:id="rId3"/>
                        </a:rPr>
                        <a:t>onbeforeprint</a:t>
                      </a:r>
                      <a:endParaRPr lang="en-US"/>
                    </a:p>
                  </a:txBody>
                  <a:tcPr marL="152400" marR="76200" marT="76200" marB="76200"/>
                </a:tc>
                <a:tc>
                  <a:txBody>
                    <a:bodyPr/>
                    <a:lstStyle/>
                    <a:p>
                      <a:pPr algn="l" fontAlgn="t"/>
                      <a:r>
                        <a:rPr lang="en-US"/>
                        <a:t>Script to be run before the document is printed</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hlinkClick r:id="rId4"/>
                        </a:rPr>
                        <a:t>onbeforeunload</a:t>
                      </a:r>
                      <a:endParaRPr lang="en-US"/>
                    </a:p>
                  </a:txBody>
                  <a:tcPr marL="152400" marR="76200" marT="76200" marB="76200"/>
                </a:tc>
                <a:tc>
                  <a:txBody>
                    <a:bodyPr/>
                    <a:lstStyle/>
                    <a:p>
                      <a:pPr algn="l" fontAlgn="t"/>
                      <a:r>
                        <a:rPr lang="en-US"/>
                        <a:t>Script to be run when the document is about to be unloaded</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hlinkClick r:id="rId5"/>
                        </a:rPr>
                        <a:t>onerror</a:t>
                      </a:r>
                      <a:endParaRPr lang="en-US"/>
                    </a:p>
                  </a:txBody>
                  <a:tcPr marL="152400" marR="76200" marT="76200" marB="76200"/>
                </a:tc>
                <a:tc>
                  <a:txBody>
                    <a:bodyPr/>
                    <a:lstStyle/>
                    <a:p>
                      <a:pPr algn="l" fontAlgn="t"/>
                      <a:r>
                        <a:rPr lang="en-US"/>
                        <a:t>Script to be run when an error occurs</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hlinkClick r:id="rId6"/>
                        </a:rPr>
                        <a:t>onhashchange</a:t>
                      </a:r>
                      <a:endParaRPr lang="en-US"/>
                    </a:p>
                  </a:txBody>
                  <a:tcPr marL="152400" marR="76200" marT="76200" marB="76200"/>
                </a:tc>
                <a:tc>
                  <a:txBody>
                    <a:bodyPr/>
                    <a:lstStyle/>
                    <a:p>
                      <a:pPr algn="l" fontAlgn="t"/>
                      <a:r>
                        <a:rPr lang="en-US"/>
                        <a:t>Script to be run when there has been changes to the anchor part of the a URL</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hlinkClick r:id="rId7"/>
                        </a:rPr>
                        <a:t>onload</a:t>
                      </a:r>
                      <a:endParaRPr lang="en-US"/>
                    </a:p>
                  </a:txBody>
                  <a:tcPr marL="152400" marR="76200" marT="76200" marB="76200"/>
                </a:tc>
                <a:tc>
                  <a:txBody>
                    <a:bodyPr/>
                    <a:lstStyle/>
                    <a:p>
                      <a:pPr algn="l" fontAlgn="t"/>
                      <a:r>
                        <a:rPr lang="en-US" dirty="0"/>
                        <a:t>Fires after the page is finished loading</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dirty="0" err="1"/>
                        <a:t>onmessage</a:t>
                      </a:r>
                      <a:endParaRPr lang="en-US" dirty="0"/>
                    </a:p>
                  </a:txBody>
                  <a:tcPr marL="152400" marR="76200" marT="76200" marB="76200"/>
                </a:tc>
                <a:tc>
                  <a:txBody>
                    <a:bodyPr/>
                    <a:lstStyle/>
                    <a:p>
                      <a:pPr algn="l" fontAlgn="t"/>
                      <a:r>
                        <a:rPr lang="en-US"/>
                        <a:t>Script to be run when the message is triggered</a:t>
                      </a:r>
                    </a:p>
                  </a:txBody>
                  <a:tcPr marL="76200" marR="76200" marT="76200" marB="76200"/>
                </a:tc>
                <a:extLst>
                  <a:ext uri="{0D108BD9-81ED-4DB2-BD59-A6C34878D82A}">
                    <a16:rowId xmlns:a16="http://schemas.microsoft.com/office/drawing/2014/main" val="10007"/>
                  </a:ext>
                </a:extLst>
              </a:tr>
              <a:tr h="370840">
                <a:tc>
                  <a:txBody>
                    <a:bodyPr/>
                    <a:lstStyle/>
                    <a:p>
                      <a:pPr algn="l" fontAlgn="t"/>
                      <a:r>
                        <a:rPr lang="en-US">
                          <a:hlinkClick r:id="rId8"/>
                        </a:rPr>
                        <a:t>onoffline</a:t>
                      </a:r>
                      <a:endParaRPr lang="en-US"/>
                    </a:p>
                  </a:txBody>
                  <a:tcPr marL="152400" marR="76200" marT="76200" marB="76200"/>
                </a:tc>
                <a:tc>
                  <a:txBody>
                    <a:bodyPr/>
                    <a:lstStyle/>
                    <a:p>
                      <a:pPr algn="l" fontAlgn="t"/>
                      <a:r>
                        <a:rPr lang="en-US" dirty="0"/>
                        <a:t>Script to be run when the browser starts to work offline</a:t>
                      </a:r>
                    </a:p>
                  </a:txBody>
                  <a:tcPr marL="76200" marR="76200" marT="76200" marB="76200"/>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Events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Window Event Attributes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82</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397000"/>
          <a:ext cx="8229600" cy="3688080"/>
        </p:xfrm>
        <a:graphic>
          <a:graphicData uri="http://schemas.openxmlformats.org/drawingml/2006/table">
            <a:tbl>
              <a:tblPr firstRow="1" bandRow="1">
                <a:tableStyleId>{5C22544A-7EE6-4342-B048-85BDC9FD1C3A}</a:tableStyleId>
              </a:tblPr>
              <a:tblGrid>
                <a:gridCol w="2389847">
                  <a:extLst>
                    <a:ext uri="{9D8B030D-6E8A-4147-A177-3AD203B41FA5}">
                      <a16:colId xmlns:a16="http://schemas.microsoft.com/office/drawing/2014/main" val="20000"/>
                    </a:ext>
                  </a:extLst>
                </a:gridCol>
                <a:gridCol w="5839753">
                  <a:extLst>
                    <a:ext uri="{9D8B030D-6E8A-4147-A177-3AD203B41FA5}">
                      <a16:colId xmlns:a16="http://schemas.microsoft.com/office/drawing/2014/main" val="20001"/>
                    </a:ext>
                  </a:extLst>
                </a:gridCol>
              </a:tblGrid>
              <a:tr h="370840">
                <a:tc>
                  <a:txBody>
                    <a:bodyPr/>
                    <a:lstStyle/>
                    <a:p>
                      <a:pPr algn="l" fontAlgn="t"/>
                      <a:r>
                        <a:rPr lang="en-US" dirty="0"/>
                        <a:t>Attribute</a:t>
                      </a:r>
                    </a:p>
                  </a:txBody>
                  <a:tcPr marL="152400" marR="76200" marT="76200" marB="76200"/>
                </a:tc>
                <a:tc>
                  <a:txBody>
                    <a:bodyPr/>
                    <a:lstStyle/>
                    <a:p>
                      <a:pPr algn="l" fontAlgn="t"/>
                      <a:r>
                        <a:rPr lang="en-US" dirty="0"/>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err="1">
                          <a:hlinkClick r:id="rId2"/>
                        </a:rPr>
                        <a:t>ononline</a:t>
                      </a:r>
                      <a:endParaRPr lang="en-US" dirty="0"/>
                    </a:p>
                  </a:txBody>
                  <a:tcPr marL="152400" marR="76200" marT="76200" marB="76200"/>
                </a:tc>
                <a:tc>
                  <a:txBody>
                    <a:bodyPr/>
                    <a:lstStyle/>
                    <a:p>
                      <a:pPr algn="l" fontAlgn="t"/>
                      <a:r>
                        <a:rPr lang="en-US"/>
                        <a:t>Script to be run when the browser starts to work online</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t>onpagehide</a:t>
                      </a:r>
                    </a:p>
                  </a:txBody>
                  <a:tcPr marL="152400" marR="76200" marT="76200" marB="76200"/>
                </a:tc>
                <a:tc>
                  <a:txBody>
                    <a:bodyPr/>
                    <a:lstStyle/>
                    <a:p>
                      <a:pPr algn="l" fontAlgn="t"/>
                      <a:r>
                        <a:rPr lang="en-US"/>
                        <a:t>Script to be run when a user navigates away from a page</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hlinkClick r:id="rId3"/>
                        </a:rPr>
                        <a:t>onpageshow</a:t>
                      </a:r>
                      <a:endParaRPr lang="en-US"/>
                    </a:p>
                  </a:txBody>
                  <a:tcPr marL="152400" marR="76200" marT="76200" marB="76200"/>
                </a:tc>
                <a:tc>
                  <a:txBody>
                    <a:bodyPr/>
                    <a:lstStyle/>
                    <a:p>
                      <a:pPr algn="l" fontAlgn="t"/>
                      <a:r>
                        <a:rPr lang="en-US"/>
                        <a:t>Script to be run when a user navigates to a page</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t>onpopstate</a:t>
                      </a:r>
                    </a:p>
                  </a:txBody>
                  <a:tcPr marL="152400" marR="76200" marT="76200" marB="76200"/>
                </a:tc>
                <a:tc>
                  <a:txBody>
                    <a:bodyPr/>
                    <a:lstStyle/>
                    <a:p>
                      <a:pPr algn="l" fontAlgn="t"/>
                      <a:r>
                        <a:rPr lang="en-US"/>
                        <a:t>Script to be run when the window's history changes</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hlinkClick r:id="rId4"/>
                        </a:rPr>
                        <a:t>onresize</a:t>
                      </a:r>
                      <a:endParaRPr lang="en-US"/>
                    </a:p>
                  </a:txBody>
                  <a:tcPr marL="152400" marR="76200" marT="76200" marB="76200"/>
                </a:tc>
                <a:tc>
                  <a:txBody>
                    <a:bodyPr/>
                    <a:lstStyle/>
                    <a:p>
                      <a:pPr algn="l" fontAlgn="t"/>
                      <a:r>
                        <a:rPr lang="en-US" dirty="0"/>
                        <a:t>Fires when the browser window is resized</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t>onstorage</a:t>
                      </a:r>
                    </a:p>
                  </a:txBody>
                  <a:tcPr marL="152400" marR="76200" marT="76200" marB="76200"/>
                </a:tc>
                <a:tc>
                  <a:txBody>
                    <a:bodyPr/>
                    <a:lstStyle/>
                    <a:p>
                      <a:pPr algn="l" fontAlgn="t"/>
                      <a:r>
                        <a:rPr lang="en-US"/>
                        <a:t>Script to be run when a Web Storage area is updated</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hlinkClick r:id="rId5"/>
                        </a:rPr>
                        <a:t>onunload</a:t>
                      </a:r>
                      <a:endParaRPr lang="en-US"/>
                    </a:p>
                  </a:txBody>
                  <a:tcPr marL="152400" marR="76200" marT="76200" marB="76200"/>
                </a:tc>
                <a:tc>
                  <a:txBody>
                    <a:bodyPr/>
                    <a:lstStyle/>
                    <a:p>
                      <a:pPr algn="l" fontAlgn="t"/>
                      <a:r>
                        <a:rPr lang="en-US" dirty="0"/>
                        <a:t>Fires once a page has unloaded (or the browser window has been closed)</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Image Map</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dirty="0" smtClean="0">
                <a:latin typeface="Times New Roman" pitchFamily="18" charset="0"/>
                <a:cs typeface="Times New Roman" pitchFamily="18" charset="0"/>
              </a:rPr>
              <a:t>An image map in JavaScript is an image on a web page that provides various links to navigate to other web pages or some sections of the same web page. You can say those various links as hotspots.</a:t>
            </a:r>
          </a:p>
          <a:p>
            <a:r>
              <a:rPr lang="en-US" sz="2400" dirty="0" smtClean="0">
                <a:latin typeface="Times New Roman" pitchFamily="18" charset="0"/>
                <a:cs typeface="Times New Roman" pitchFamily="18" charset="0"/>
              </a:rPr>
              <a:t>In an image map in JavaScript to provide hotspot link, you can use any shape such as rectangle, circle, or polygon.</a:t>
            </a:r>
          </a:p>
          <a:p>
            <a:r>
              <a:rPr lang="en-US" sz="2400" dirty="0" smtClean="0">
                <a:latin typeface="Times New Roman" pitchFamily="18" charset="0"/>
                <a:cs typeface="Times New Roman" pitchFamily="18" charset="0"/>
              </a:rPr>
              <a:t>If you want to create a rectangular image map, then you need two different co-ordinates, such as top right and bottom left. </a:t>
            </a:r>
          </a:p>
          <a:p>
            <a:r>
              <a:rPr lang="en-US" sz="2400" dirty="0" smtClean="0">
                <a:latin typeface="Times New Roman" pitchFamily="18" charset="0"/>
                <a:cs typeface="Times New Roman" pitchFamily="18" charset="0"/>
              </a:rPr>
              <a:t>If you want to create a circular image map, then you need centre co-ordinate. If you want to create a polygon image map, then you need different number of co-ordinates. </a:t>
            </a:r>
          </a:p>
          <a:p>
            <a:r>
              <a:rPr lang="en-US" sz="2400" dirty="0" smtClean="0">
                <a:latin typeface="Times New Roman" pitchFamily="18" charset="0"/>
                <a:cs typeface="Times New Roman" pitchFamily="18" charset="0"/>
              </a:rPr>
              <a:t>And last, if you want to create a pentagon shape image map, then you need five co-ordinates.</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Image Map</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sz="2400" dirty="0" smtClean="0">
                <a:latin typeface="Times New Roman" pitchFamily="18" charset="0"/>
                <a:cs typeface="Times New Roman" pitchFamily="18" charset="0"/>
              </a:rPr>
              <a:t>Use MAP element to define image maps. Every image map has a unique name. </a:t>
            </a:r>
          </a:p>
          <a:p>
            <a:r>
              <a:rPr lang="en-US" sz="2400" dirty="0" smtClean="0">
                <a:latin typeface="Times New Roman" pitchFamily="18" charset="0"/>
                <a:cs typeface="Times New Roman" pitchFamily="18" charset="0"/>
              </a:rPr>
              <a:t>Therefore, the name attribute is required in the MAP element. You can add </a:t>
            </a:r>
            <a:r>
              <a:rPr lang="en-US" sz="2400" dirty="0" err="1" smtClean="0">
                <a:latin typeface="Times New Roman" pitchFamily="18" charset="0"/>
                <a:cs typeface="Times New Roman" pitchFamily="18" charset="0"/>
              </a:rPr>
              <a:t>usemap</a:t>
            </a:r>
            <a:r>
              <a:rPr lang="en-US" sz="2400" dirty="0" smtClean="0">
                <a:latin typeface="Times New Roman" pitchFamily="18" charset="0"/>
                <a:cs typeface="Times New Roman" pitchFamily="18" charset="0"/>
              </a:rPr>
              <a:t> attribute to the IMG element to associate an image map with an image.</a:t>
            </a:r>
          </a:p>
          <a:p>
            <a:r>
              <a:rPr lang="en-US" sz="2400" dirty="0" smtClean="0">
                <a:latin typeface="Times New Roman" pitchFamily="18" charset="0"/>
                <a:cs typeface="Times New Roman" pitchFamily="18" charset="0"/>
              </a:rPr>
              <a:t>You can also add events to the image map using the AREA element.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Animation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Autofit/>
          </a:bodyPr>
          <a:lstStyle/>
          <a:p>
            <a:pPr algn="just"/>
            <a:r>
              <a:rPr lang="en-US" sz="2400" dirty="0" smtClean="0">
                <a:latin typeface="Times New Roman" pitchFamily="18" charset="0"/>
                <a:cs typeface="Times New Roman" pitchFamily="18" charset="0"/>
              </a:rPr>
              <a:t>Animation is a type of optical illusion where the rapid display of a sequence of images or frames of 2D or 3D artwork creates an illusion of movement. An animation movie or cartoon film is an example of animation.</a:t>
            </a:r>
          </a:p>
          <a:p>
            <a:r>
              <a:rPr lang="en-US" sz="2200" b="1" dirty="0" smtClean="0">
                <a:latin typeface="Times New Roman" pitchFamily="18" charset="0"/>
                <a:cs typeface="Times New Roman" pitchFamily="18" charset="0"/>
              </a:rPr>
              <a:t>Two types of Animation</a:t>
            </a:r>
          </a:p>
          <a:p>
            <a:pPr lvl="1"/>
            <a:r>
              <a:rPr lang="en-US" sz="2200" b="1" dirty="0" smtClean="0">
                <a:latin typeface="Times New Roman" pitchFamily="18" charset="0"/>
                <a:cs typeface="Times New Roman" pitchFamily="18" charset="0"/>
              </a:rPr>
              <a:t>Sprite Animation</a:t>
            </a:r>
          </a:p>
          <a:p>
            <a:pPr lvl="2"/>
            <a:r>
              <a:rPr lang="en-US" sz="2200" dirty="0" smtClean="0">
                <a:latin typeface="Times New Roman" pitchFamily="18" charset="0"/>
                <a:cs typeface="Times New Roman" pitchFamily="18" charset="0"/>
              </a:rPr>
              <a:t>Sprite animation defines a rectangular image in which the parts of the image are made transparent where you want to show the background. </a:t>
            </a:r>
          </a:p>
          <a:p>
            <a:pPr lvl="2"/>
            <a:r>
              <a:rPr lang="en-US" sz="2200" dirty="0" smtClean="0">
                <a:latin typeface="Times New Roman" pitchFamily="18" charset="0"/>
                <a:cs typeface="Times New Roman" pitchFamily="18" charset="0"/>
              </a:rPr>
              <a:t>It has the ability to move an image over another image.</a:t>
            </a:r>
          </a:p>
          <a:p>
            <a:pPr lvl="1"/>
            <a:r>
              <a:rPr lang="en-US" sz="2200" b="1" dirty="0" smtClean="0">
                <a:latin typeface="Times New Roman" pitchFamily="18" charset="0"/>
                <a:cs typeface="Times New Roman" pitchFamily="18" charset="0"/>
              </a:rPr>
              <a:t>Frame Animation</a:t>
            </a:r>
          </a:p>
          <a:p>
            <a:pPr lvl="2"/>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Frame animation allows you to create fast slide shows. In this animation, you can create a number of slides or frames by making small changes in each frame. </a:t>
            </a:r>
          </a:p>
          <a:p>
            <a:pPr lvl="2"/>
            <a:r>
              <a:rPr lang="en-US" sz="2200" dirty="0" smtClean="0">
                <a:latin typeface="Times New Roman" pitchFamily="18" charset="0"/>
                <a:cs typeface="Times New Roman" pitchFamily="18" charset="0"/>
              </a:rPr>
              <a:t>As the slide sets are displayed in quick succession, therefore, the changes appears as motion.</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Animation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sz="2400" dirty="0" smtClean="0">
                <a:latin typeface="Times New Roman" pitchFamily="18" charset="0"/>
                <a:cs typeface="Times New Roman" pitchFamily="18" charset="0"/>
              </a:rPr>
              <a:t>A high-quality animation contains the combination of both the animations, that is, the sprite animation and the frame animation.</a:t>
            </a:r>
          </a:p>
          <a:p>
            <a:pPr algn="just"/>
            <a:r>
              <a:rPr lang="en-US" sz="2400" dirty="0" smtClean="0">
                <a:latin typeface="Times New Roman" pitchFamily="18" charset="0"/>
                <a:cs typeface="Times New Roman" pitchFamily="18" charset="0"/>
              </a:rPr>
              <a:t>JavaScript provides timing </a:t>
            </a:r>
            <a:r>
              <a:rPr lang="en-US" sz="2400" dirty="0" smtClean="0">
                <a:latin typeface="Times New Roman" pitchFamily="18" charset="0"/>
                <a:cs typeface="Times New Roman" pitchFamily="18" charset="0"/>
                <a:hlinkClick r:id="rId2"/>
              </a:rPr>
              <a:t>functions</a:t>
            </a:r>
            <a:r>
              <a:rPr lang="en-US" sz="2400" dirty="0" smtClean="0">
                <a:latin typeface="Times New Roman" pitchFamily="18" charset="0"/>
                <a:cs typeface="Times New Roman" pitchFamily="18" charset="0"/>
              </a:rPr>
              <a:t> to create animation which are listed here in the following table.</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533400" y="2667000"/>
          <a:ext cx="7849448" cy="2510790"/>
        </p:xfrm>
        <a:graphic>
          <a:graphicData uri="http://schemas.openxmlformats.org/drawingml/2006/table">
            <a:tbl>
              <a:tblPr firstRow="1" bandRow="1">
                <a:tableStyleId>{5C22544A-7EE6-4342-B048-85BDC9FD1C3A}</a:tableStyleId>
              </a:tblPr>
              <a:tblGrid>
                <a:gridCol w="3464116">
                  <a:extLst>
                    <a:ext uri="{9D8B030D-6E8A-4147-A177-3AD203B41FA5}">
                      <a16:colId xmlns:a16="http://schemas.microsoft.com/office/drawing/2014/main" val="20000"/>
                    </a:ext>
                  </a:extLst>
                </a:gridCol>
                <a:gridCol w="4385332">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Function</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u="none" strike="noStrike">
                          <a:solidFill>
                            <a:srgbClr val="0088CC"/>
                          </a:solidFill>
                          <a:hlinkClick r:id="rId3"/>
                        </a:rPr>
                        <a:t>setTimeout(function, duration)</a:t>
                      </a:r>
                      <a:endParaRPr lang="en-US">
                        <a:solidFill>
                          <a:srgbClr val="333333"/>
                        </a:solidFill>
                      </a:endParaRPr>
                    </a:p>
                  </a:txBody>
                  <a:tcPr marL="66675" marR="66675" marT="66675" marB="66675" anchor="ctr"/>
                </a:tc>
                <a:tc>
                  <a:txBody>
                    <a:bodyPr/>
                    <a:lstStyle/>
                    <a:p>
                      <a:r>
                        <a:rPr lang="en-US">
                          <a:solidFill>
                            <a:srgbClr val="333333"/>
                          </a:solidFill>
                        </a:rPr>
                        <a:t>This function is used to execute the code sometime in the future</a:t>
                      </a:r>
                    </a:p>
                  </a:txBody>
                  <a:tcPr marL="66675" marR="66675" marT="66675" marB="66675" anchor="ctr"/>
                </a:tc>
                <a:extLst>
                  <a:ext uri="{0D108BD9-81ED-4DB2-BD59-A6C34878D82A}">
                    <a16:rowId xmlns:a16="http://schemas.microsoft.com/office/drawing/2014/main" val="10001"/>
                  </a:ext>
                </a:extLst>
              </a:tr>
              <a:tr h="370840">
                <a:tc>
                  <a:txBody>
                    <a:bodyPr/>
                    <a:lstStyle/>
                    <a:p>
                      <a:r>
                        <a:rPr lang="en-US" u="none" strike="noStrike">
                          <a:solidFill>
                            <a:srgbClr val="0088CC"/>
                          </a:solidFill>
                          <a:hlinkClick r:id="rId4"/>
                        </a:rPr>
                        <a:t>setInterval(function, duration)</a:t>
                      </a:r>
                      <a:endParaRPr lang="en-US">
                        <a:solidFill>
                          <a:srgbClr val="333333"/>
                        </a:solidFill>
                      </a:endParaRPr>
                    </a:p>
                  </a:txBody>
                  <a:tcPr marL="66675" marR="66675" marT="66675" marB="66675" anchor="ctr"/>
                </a:tc>
                <a:tc>
                  <a:txBody>
                    <a:bodyPr/>
                    <a:lstStyle/>
                    <a:p>
                      <a:r>
                        <a:rPr lang="en-US">
                          <a:solidFill>
                            <a:srgbClr val="333333"/>
                          </a:solidFill>
                        </a:rPr>
                        <a:t>This function is used to execute the code after specified intervals of time</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clearTimeout(setTimeout_variable)</a:t>
                      </a:r>
                    </a:p>
                  </a:txBody>
                  <a:tcPr marL="66675" marR="66675" marT="66675" marB="66675" anchor="ctr"/>
                </a:tc>
                <a:tc>
                  <a:txBody>
                    <a:bodyPr/>
                    <a:lstStyle/>
                    <a:p>
                      <a:r>
                        <a:rPr lang="en-US" dirty="0">
                          <a:solidFill>
                            <a:srgbClr val="333333"/>
                          </a:solidFill>
                        </a:rPr>
                        <a:t>This function is used to clear the timer set by the </a:t>
                      </a:r>
                      <a:r>
                        <a:rPr lang="en-US" dirty="0" err="1">
                          <a:solidFill>
                            <a:srgbClr val="333333"/>
                          </a:solidFill>
                        </a:rPr>
                        <a:t>setTimeout</a:t>
                      </a:r>
                      <a:r>
                        <a:rPr lang="en-US" dirty="0">
                          <a:solidFill>
                            <a:srgbClr val="333333"/>
                          </a:solidFill>
                        </a:rPr>
                        <a:t>() function</a:t>
                      </a:r>
                    </a:p>
                  </a:txBody>
                  <a:tcPr marL="66675" marR="66675" marT="66675" marB="66675"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10000"/>
          </a:bodyPr>
          <a:lstStyle/>
          <a:p>
            <a:r>
              <a:rPr lang="en-US" dirty="0" smtClean="0">
                <a:latin typeface="Times New Roman" pitchFamily="18" charset="0"/>
                <a:cs typeface="Times New Roman" pitchFamily="18" charset="0"/>
              </a:rPr>
              <a:t>As you know that the JavaScript language is totally based on objects.</a:t>
            </a:r>
          </a:p>
          <a:p>
            <a:r>
              <a:rPr lang="en-US" dirty="0" smtClean="0">
                <a:latin typeface="Times New Roman" pitchFamily="18" charset="0"/>
                <a:cs typeface="Times New Roman" pitchFamily="18" charset="0"/>
              </a:rPr>
              <a:t>In JavaScript, you have the following two options to create an object:</a:t>
            </a:r>
          </a:p>
          <a:p>
            <a:r>
              <a:rPr lang="en-US" dirty="0" smtClean="0">
                <a:latin typeface="Times New Roman" pitchFamily="18" charset="0"/>
                <a:cs typeface="Times New Roman" pitchFamily="18" charset="0"/>
              </a:rPr>
              <a:t>by creating a direct instance of object</a:t>
            </a:r>
          </a:p>
          <a:p>
            <a:r>
              <a:rPr lang="en-US" dirty="0" smtClean="0">
                <a:latin typeface="Times New Roman" pitchFamily="18" charset="0"/>
                <a:cs typeface="Times New Roman" pitchFamily="18" charset="0"/>
              </a:rPr>
              <a:t>by creating an object using a function</a:t>
            </a:r>
          </a:p>
          <a:p>
            <a:r>
              <a:rPr lang="en-US" dirty="0" smtClean="0">
                <a:latin typeface="Times New Roman" pitchFamily="18" charset="0"/>
                <a:cs typeface="Times New Roman" pitchFamily="18" charset="0"/>
              </a:rPr>
              <a:t>A direct instance of an object in JavaScript, is created by using the </a:t>
            </a:r>
            <a:r>
              <a:rPr lang="en-US" b="1" dirty="0" smtClean="0">
                <a:latin typeface="Times New Roman" pitchFamily="18" charset="0"/>
                <a:cs typeface="Times New Roman" pitchFamily="18" charset="0"/>
              </a:rPr>
              <a:t>new</a:t>
            </a:r>
            <a:r>
              <a:rPr lang="en-US" dirty="0" smtClean="0">
                <a:latin typeface="Times New Roman" pitchFamily="18" charset="0"/>
                <a:cs typeface="Times New Roman" pitchFamily="18" charset="0"/>
              </a:rPr>
              <a:t> keyword. </a:t>
            </a:r>
          </a:p>
          <a:p>
            <a:r>
              <a:rPr lang="en-US" dirty="0" smtClean="0">
                <a:latin typeface="Times New Roman" pitchFamily="18" charset="0"/>
                <a:cs typeface="Times New Roman" pitchFamily="18" charset="0"/>
              </a:rPr>
              <a:t>Here is the general form shows how to create an object in JavaScript by creating a direct instance of object: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Obj</a:t>
            </a:r>
            <a:r>
              <a:rPr lang="en-US" b="1" dirty="0" smtClean="0">
                <a:latin typeface="Times New Roman" pitchFamily="18" charset="0"/>
                <a:cs typeface="Times New Roman" pitchFamily="18" charset="0"/>
              </a:rPr>
              <a:t> = new object();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lnSpcReduction="10000"/>
          </a:bodyPr>
          <a:lstStyle/>
          <a:p>
            <a:r>
              <a:rPr lang="en-US" dirty="0" smtClean="0">
                <a:latin typeface="Times New Roman" pitchFamily="18" charset="0"/>
                <a:cs typeface="Times New Roman" pitchFamily="18" charset="0"/>
              </a:rPr>
              <a:t>You are free to add properties and methods to an object in JavaScript, just by using the dot (.) followed by a property or method name as shown in the below code fragment:</a:t>
            </a:r>
          </a:p>
          <a:p>
            <a:pPr>
              <a:buNone/>
            </a:pPr>
            <a:r>
              <a:rPr lang="en-US" b="1" dirty="0" smtClean="0">
                <a:latin typeface="Times New Roman" pitchFamily="18" charset="0"/>
                <a:cs typeface="Times New Roman" pitchFamily="18" charset="0"/>
              </a:rPr>
              <a:t>Obj.name="Deepak"; </a:t>
            </a:r>
          </a:p>
          <a:p>
            <a:pPr>
              <a:buNone/>
            </a:pPr>
            <a:r>
              <a:rPr lang="en-US" b="1" dirty="0" err="1" smtClean="0">
                <a:latin typeface="Times New Roman" pitchFamily="18" charset="0"/>
                <a:cs typeface="Times New Roman" pitchFamily="18" charset="0"/>
              </a:rPr>
              <a:t>Obj.branch</a:t>
            </a:r>
            <a:r>
              <a:rPr lang="en-US" b="1" dirty="0" smtClean="0">
                <a:latin typeface="Times New Roman" pitchFamily="18" charset="0"/>
                <a:cs typeface="Times New Roman" pitchFamily="18" charset="0"/>
              </a:rPr>
              <a:t>="CSE"; </a:t>
            </a:r>
          </a:p>
          <a:p>
            <a:pPr>
              <a:buNone/>
            </a:pPr>
            <a:r>
              <a:rPr lang="en-US" b="1" dirty="0" err="1" smtClean="0">
                <a:latin typeface="Times New Roman" pitchFamily="18" charset="0"/>
                <a:cs typeface="Times New Roman" pitchFamily="18" charset="0"/>
              </a:rPr>
              <a:t>Obj.rollno</a:t>
            </a:r>
            <a:r>
              <a:rPr lang="en-US" b="1" dirty="0" smtClean="0">
                <a:latin typeface="Times New Roman" pitchFamily="18" charset="0"/>
                <a:cs typeface="Times New Roman" pitchFamily="18" charset="0"/>
              </a:rPr>
              <a:t>=15; </a:t>
            </a:r>
          </a:p>
          <a:p>
            <a:pPr>
              <a:buNone/>
            </a:pPr>
            <a:r>
              <a:rPr lang="en-US" b="1" dirty="0" err="1" smtClean="0">
                <a:latin typeface="Times New Roman" pitchFamily="18" charset="0"/>
                <a:cs typeface="Times New Roman" pitchFamily="18" charset="0"/>
              </a:rPr>
              <a:t>Obj.getValue</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From the above code fragment, </a:t>
            </a:r>
            <a:r>
              <a:rPr lang="en-US" b="1" dirty="0" err="1" smtClean="0">
                <a:latin typeface="Times New Roman" pitchFamily="18" charset="0"/>
                <a:cs typeface="Times New Roman" pitchFamily="18" charset="0"/>
              </a:rPr>
              <a:t>Obj</a:t>
            </a:r>
            <a:r>
              <a:rPr lang="en-US" dirty="0" smtClean="0">
                <a:latin typeface="Times New Roman" pitchFamily="18" charset="0"/>
                <a:cs typeface="Times New Roman" pitchFamily="18" charset="0"/>
              </a:rPr>
              <a:t> is the newly created object, </a:t>
            </a:r>
            <a:r>
              <a:rPr lang="en-US" b="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branch</a:t>
            </a:r>
            <a:r>
              <a:rPr lang="en-US"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rollno</a:t>
            </a:r>
            <a:r>
              <a:rPr lang="en-US" dirty="0" smtClean="0">
                <a:latin typeface="Times New Roman" pitchFamily="18" charset="0"/>
                <a:cs typeface="Times New Roman" pitchFamily="18" charset="0"/>
              </a:rPr>
              <a:t> are its properties, and </a:t>
            </a:r>
            <a:r>
              <a:rPr lang="en-US" b="1" dirty="0" err="1" smtClean="0">
                <a:latin typeface="Times New Roman" pitchFamily="18" charset="0"/>
                <a:cs typeface="Times New Roman" pitchFamily="18" charset="0"/>
              </a:rPr>
              <a:t>getValue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is its method.</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7500" lnSpcReduction="20000"/>
          </a:bodyPr>
          <a:lstStyle/>
          <a:p>
            <a:pPr algn="just"/>
            <a:r>
              <a:rPr lang="en-US" dirty="0" smtClean="0">
                <a:latin typeface="Times New Roman" pitchFamily="18" charset="0"/>
                <a:cs typeface="Times New Roman" pitchFamily="18" charset="0"/>
              </a:rPr>
              <a:t>Another way to create an instance of an object is by creating a function template of the object.</a:t>
            </a:r>
          </a:p>
          <a:p>
            <a:pPr algn="just"/>
            <a:r>
              <a:rPr lang="en-US" dirty="0" smtClean="0">
                <a:latin typeface="Times New Roman" pitchFamily="18" charset="0"/>
                <a:cs typeface="Times New Roman" pitchFamily="18" charset="0"/>
              </a:rPr>
              <a:t>After defining the function template for an object, you need to create an instance of the object by using the </a:t>
            </a:r>
            <a:r>
              <a:rPr lang="en-US" b="1" dirty="0" smtClean="0">
                <a:latin typeface="Times New Roman" pitchFamily="18" charset="0"/>
                <a:cs typeface="Times New Roman" pitchFamily="18" charset="0"/>
              </a:rPr>
              <a:t>new </a:t>
            </a:r>
            <a:r>
              <a:rPr lang="en-US" dirty="0" smtClean="0">
                <a:latin typeface="Times New Roman" pitchFamily="18" charset="0"/>
                <a:cs typeface="Times New Roman" pitchFamily="18" charset="0"/>
              </a:rPr>
              <a:t>keyword.</a:t>
            </a:r>
          </a:p>
          <a:p>
            <a:pPr algn="just"/>
            <a:r>
              <a:rPr lang="en-US" dirty="0" smtClean="0">
                <a:latin typeface="Times New Roman" pitchFamily="18" charset="0"/>
                <a:cs typeface="Times New Roman" pitchFamily="18" charset="0"/>
              </a:rPr>
              <a:t> A function template for an object is created by using the </a:t>
            </a:r>
            <a:r>
              <a:rPr lang="en-US" b="1" dirty="0" smtClean="0">
                <a:latin typeface="Times New Roman" pitchFamily="18" charset="0"/>
                <a:cs typeface="Times New Roman" pitchFamily="18" charset="0"/>
              </a:rPr>
              <a:t>function</a:t>
            </a:r>
            <a:r>
              <a:rPr lang="en-US" dirty="0" smtClean="0">
                <a:latin typeface="Times New Roman" pitchFamily="18" charset="0"/>
                <a:cs typeface="Times New Roman" pitchFamily="18" charset="0"/>
              </a:rPr>
              <a:t> keyword.</a:t>
            </a:r>
          </a:p>
          <a:p>
            <a:pPr algn="just"/>
            <a:r>
              <a:rPr lang="en-US" dirty="0" smtClean="0">
                <a:latin typeface="Times New Roman" pitchFamily="18" charset="0"/>
                <a:cs typeface="Times New Roman" pitchFamily="18" charset="0"/>
              </a:rPr>
              <a:t>You can also add properties to the function template by using </a:t>
            </a:r>
            <a:r>
              <a:rPr lang="en-US" b="1" dirty="0" smtClean="0">
                <a:latin typeface="Times New Roman" pitchFamily="18" charset="0"/>
                <a:cs typeface="Times New Roman" pitchFamily="18" charset="0"/>
              </a:rPr>
              <a:t>this</a:t>
            </a:r>
            <a:r>
              <a:rPr lang="en-US" dirty="0" smtClean="0">
                <a:latin typeface="Times New Roman" pitchFamily="18" charset="0"/>
                <a:cs typeface="Times New Roman" pitchFamily="18" charset="0"/>
              </a:rPr>
              <a:t> keyword.</a:t>
            </a:r>
          </a:p>
          <a:p>
            <a:pPr algn="just"/>
            <a:r>
              <a:rPr lang="en-US" dirty="0" smtClean="0">
                <a:latin typeface="Times New Roman" pitchFamily="18" charset="0"/>
                <a:cs typeface="Times New Roman" pitchFamily="18" charset="0"/>
              </a:rPr>
              <a:t>Example of creating function template.</a:t>
            </a:r>
            <a:endParaRPr lang="en-US"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 </a:t>
            </a:r>
          </a:p>
          <a:p>
            <a:pPr algn="just">
              <a:buNone/>
            </a:pPr>
            <a:r>
              <a:rPr lang="en-US" b="1" dirty="0" smtClean="0">
                <a:latin typeface="Times New Roman" pitchFamily="18" charset="0"/>
                <a:cs typeface="Times New Roman" pitchFamily="18" charset="0"/>
              </a:rPr>
              <a:t>function book(title, author) </a:t>
            </a:r>
          </a:p>
          <a:p>
            <a:pPr algn="just">
              <a:buNone/>
            </a:pPr>
            <a:r>
              <a:rPr lang="en-US" b="1" dirty="0" smtClean="0">
                <a:latin typeface="Times New Roman" pitchFamily="18" charset="0"/>
                <a:cs typeface="Times New Roman" pitchFamily="18" charset="0"/>
              </a:rPr>
              <a:t>{ </a:t>
            </a:r>
          </a:p>
          <a:p>
            <a:pPr algn="just">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this.title</a:t>
            </a:r>
            <a:r>
              <a:rPr lang="en-US" b="1" dirty="0" smtClean="0">
                <a:latin typeface="Times New Roman" pitchFamily="18" charset="0"/>
                <a:cs typeface="Times New Roman" pitchFamily="18" charset="0"/>
              </a:rPr>
              <a:t> = title; </a:t>
            </a:r>
          </a:p>
          <a:p>
            <a:pPr algn="just">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this.author</a:t>
            </a:r>
            <a:r>
              <a:rPr lang="en-US" b="1" dirty="0" smtClean="0">
                <a:latin typeface="Times New Roman" pitchFamily="18" charset="0"/>
                <a:cs typeface="Times New Roman" pitchFamily="18" charset="0"/>
              </a:rPr>
              <a:t> = author; </a:t>
            </a:r>
          </a:p>
          <a:p>
            <a:pPr algn="just">
              <a:buNone/>
            </a:pPr>
            <a:r>
              <a:rPr lang="en-US" b="1"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89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19200"/>
          </a:xfrm>
        </p:spPr>
        <p:txBody>
          <a:bodyPr>
            <a:normAutofit/>
          </a:bodyPr>
          <a:lstStyle/>
          <a:p>
            <a:r>
              <a:rPr lang="en-US" dirty="0" smtClean="0">
                <a:latin typeface="Times New Roman" pitchFamily="18" charset="0"/>
                <a:cs typeface="Times New Roman" pitchFamily="18" charset="0"/>
              </a:rPr>
              <a:t>Introduction to Java Script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839200" cy="5181600"/>
          </a:xfrm>
        </p:spPr>
        <p:txBody>
          <a:bodyPr>
            <a:normAutofit/>
          </a:bodyPr>
          <a:lstStyle/>
          <a:p>
            <a:r>
              <a:rPr lang="en-US" b="1" dirty="0" smtClean="0">
                <a:latin typeface="Times New Roman" pitchFamily="18" charset="0"/>
                <a:cs typeface="Times New Roman" pitchFamily="18" charset="0"/>
              </a:rPr>
              <a:t>Prototype-based Language</a:t>
            </a:r>
          </a:p>
          <a:p>
            <a:pPr lvl="1"/>
            <a:r>
              <a:rPr lang="en-US" dirty="0" smtClean="0">
                <a:latin typeface="Times New Roman" pitchFamily="18" charset="0"/>
                <a:cs typeface="Times New Roman" pitchFamily="18" charset="0"/>
              </a:rPr>
              <a:t>JavaScript is a prototype-based scripting Language. This means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uses prototypes instead of classes or inheritance. </a:t>
            </a:r>
          </a:p>
          <a:p>
            <a:pPr lvl="1"/>
            <a:r>
              <a:rPr lang="en-US" dirty="0" smtClean="0">
                <a:latin typeface="Times New Roman" pitchFamily="18" charset="0"/>
                <a:cs typeface="Times New Roman" pitchFamily="18" charset="0"/>
              </a:rPr>
              <a:t>In languages like Java, we create a class and then we create objects for those classes. But in JavaScript, we define object prototype and then more objects can be created using this object prototype.</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b="1" dirty="0" smtClean="0">
                <a:latin typeface="Times New Roman" pitchFamily="18" charset="0"/>
                <a:cs typeface="Times New Roman" pitchFamily="18" charset="0"/>
              </a:rPr>
              <a:t>The Object() Constructor</a:t>
            </a:r>
          </a:p>
          <a:p>
            <a:r>
              <a:rPr lang="en-US" dirty="0" smtClean="0">
                <a:latin typeface="Times New Roman" pitchFamily="18" charset="0"/>
                <a:cs typeface="Times New Roman" pitchFamily="18" charset="0"/>
              </a:rPr>
              <a:t>A constructor is a function that creates and initializes an object. JavaScript provides a special constructor function called </a:t>
            </a:r>
            <a:r>
              <a:rPr lang="en-US" b="1" dirty="0" smtClean="0">
                <a:latin typeface="Times New Roman" pitchFamily="18" charset="0"/>
                <a:cs typeface="Times New Roman" pitchFamily="18" charset="0"/>
              </a:rPr>
              <a:t>Object()</a:t>
            </a:r>
            <a:r>
              <a:rPr lang="en-US" dirty="0" smtClean="0">
                <a:latin typeface="Times New Roman" pitchFamily="18" charset="0"/>
                <a:cs typeface="Times New Roman" pitchFamily="18" charset="0"/>
              </a:rPr>
              <a:t> to build the object. The return value of the </a:t>
            </a:r>
            <a:r>
              <a:rPr lang="en-US" b="1" dirty="0" smtClean="0">
                <a:latin typeface="Times New Roman" pitchFamily="18" charset="0"/>
                <a:cs typeface="Times New Roman" pitchFamily="18" charset="0"/>
              </a:rPr>
              <a:t>Object()</a:t>
            </a:r>
            <a:r>
              <a:rPr lang="en-US" dirty="0" smtClean="0">
                <a:latin typeface="Times New Roman" pitchFamily="18" charset="0"/>
                <a:cs typeface="Times New Roman" pitchFamily="18" charset="0"/>
              </a:rPr>
              <a:t> constructor is assigned to a variable.</a:t>
            </a:r>
          </a:p>
          <a:p>
            <a:r>
              <a:rPr lang="en-US" dirty="0" smtClean="0">
                <a:latin typeface="Times New Roman" pitchFamily="18" charset="0"/>
                <a:cs typeface="Times New Roman" pitchFamily="18" charset="0"/>
              </a:rPr>
              <a:t>The variable contains a reference to the new object. The properties assigned to the object are not variables and are not defined with the </a:t>
            </a:r>
            <a:r>
              <a:rPr lang="en-US" b="1"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keyword.</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70000" lnSpcReduction="20000"/>
          </a:bodyPr>
          <a:lstStyle/>
          <a:p>
            <a:pPr>
              <a:buNone/>
            </a:pPr>
            <a:r>
              <a:rPr lang="en-US" b="1" dirty="0" smtClean="0">
                <a:latin typeface="Times New Roman" pitchFamily="18" charset="0"/>
                <a:cs typeface="Times New Roman" pitchFamily="18" charset="0"/>
              </a:rPr>
              <a:t>&lt;head&gt;</a:t>
            </a:r>
          </a:p>
          <a:p>
            <a:pPr>
              <a:buNone/>
            </a:pPr>
            <a:r>
              <a:rPr lang="en-US" b="1" dirty="0" smtClean="0">
                <a:latin typeface="Times New Roman" pitchFamily="18" charset="0"/>
                <a:cs typeface="Times New Roman" pitchFamily="18" charset="0"/>
              </a:rPr>
              <a:t>      &lt;title&gt;User-defined objects&lt;/title&gt;     </a:t>
            </a:r>
          </a:p>
          <a:p>
            <a:pPr>
              <a:buNone/>
            </a:pPr>
            <a:r>
              <a:rPr lang="en-US" b="1" dirty="0" smtClean="0">
                <a:latin typeface="Times New Roman" pitchFamily="18" charset="0"/>
                <a:cs typeface="Times New Roman" pitchFamily="18" charset="0"/>
              </a:rPr>
              <a:t>      &lt;script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book = new Object();   // Create the object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book.subject</a:t>
            </a:r>
            <a:r>
              <a:rPr lang="en-US" b="1" dirty="0" smtClean="0">
                <a:latin typeface="Times New Roman" pitchFamily="18" charset="0"/>
                <a:cs typeface="Times New Roman" pitchFamily="18" charset="0"/>
              </a:rPr>
              <a:t> = "Perl";     // Assign properties to the object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book.author</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Mohtashim</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&lt;/script&gt;      </a:t>
            </a:r>
          </a:p>
          <a:p>
            <a:pPr>
              <a:buNone/>
            </a:pPr>
            <a:r>
              <a:rPr lang="en-US" b="1" dirty="0" smtClean="0">
                <a:latin typeface="Times New Roman" pitchFamily="18" charset="0"/>
                <a:cs typeface="Times New Roman" pitchFamily="18" charset="0"/>
              </a:rPr>
              <a:t>   &lt;/head&gt;</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&lt;body&gt;  </a:t>
            </a:r>
          </a:p>
          <a:p>
            <a:pPr>
              <a:buNone/>
            </a:pPr>
            <a:r>
              <a:rPr lang="en-US" b="1" dirty="0" smtClean="0">
                <a:latin typeface="Times New Roman" pitchFamily="18" charset="0"/>
                <a:cs typeface="Times New Roman" pitchFamily="18" charset="0"/>
              </a:rPr>
              <a:t>      &lt;script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("Book name is : " + </a:t>
            </a:r>
            <a:r>
              <a:rPr lang="en-US" b="1" dirty="0" err="1" smtClean="0">
                <a:latin typeface="Times New Roman" pitchFamily="18" charset="0"/>
                <a:cs typeface="Times New Roman" pitchFamily="18" charset="0"/>
              </a:rPr>
              <a:t>book.subject</a:t>
            </a:r>
            <a:r>
              <a:rPr lang="en-US" b="1" dirty="0" smtClean="0">
                <a:latin typeface="Times New Roman" pitchFamily="18" charset="0"/>
                <a:cs typeface="Times New Roman" pitchFamily="18" charset="0"/>
              </a:rPr>
              <a:t> + "&lt;</a:t>
            </a:r>
            <a:r>
              <a:rPr lang="en-US" b="1" dirty="0" err="1" smtClean="0">
                <a:latin typeface="Times New Roman" pitchFamily="18" charset="0"/>
                <a:cs typeface="Times New Roman" pitchFamily="18" charset="0"/>
              </a:rPr>
              <a:t>br</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("Book author is : " + </a:t>
            </a:r>
            <a:r>
              <a:rPr lang="en-US" b="1" dirty="0" err="1" smtClean="0">
                <a:latin typeface="Times New Roman" pitchFamily="18" charset="0"/>
                <a:cs typeface="Times New Roman" pitchFamily="18" charset="0"/>
              </a:rPr>
              <a:t>book.author</a:t>
            </a:r>
            <a:r>
              <a:rPr lang="en-US" b="1" dirty="0" smtClean="0">
                <a:latin typeface="Times New Roman" pitchFamily="18" charset="0"/>
                <a:cs typeface="Times New Roman" pitchFamily="18" charset="0"/>
              </a:rPr>
              <a:t> + "&lt;</a:t>
            </a:r>
            <a:r>
              <a:rPr lang="en-US" b="1" dirty="0" err="1" smtClean="0">
                <a:latin typeface="Times New Roman" pitchFamily="18" charset="0"/>
                <a:cs typeface="Times New Roman" pitchFamily="18" charset="0"/>
              </a:rPr>
              <a:t>br</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&lt;/script&gt;   </a:t>
            </a:r>
          </a:p>
          <a:p>
            <a:pPr>
              <a:buNone/>
            </a:pPr>
            <a:r>
              <a:rPr lang="en-US" b="1" dirty="0" smtClean="0">
                <a:latin typeface="Times New Roman" pitchFamily="18" charset="0"/>
                <a:cs typeface="Times New Roman" pitchFamily="18" charset="0"/>
              </a:rPr>
              <a:t>   &lt;/body&gt;</a:t>
            </a:r>
          </a:p>
          <a:p>
            <a:pPr>
              <a:buNone/>
            </a:pPr>
            <a:r>
              <a:rPr lang="en-US" b="1"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b="1" dirty="0" smtClean="0">
                <a:latin typeface="Times New Roman" pitchFamily="18" charset="0"/>
                <a:cs typeface="Times New Roman" pitchFamily="18" charset="0"/>
              </a:rPr>
              <a:t>Defining Methods for an Object</a:t>
            </a:r>
          </a:p>
          <a:p>
            <a:r>
              <a:rPr lang="en-US" dirty="0" smtClean="0">
                <a:latin typeface="Times New Roman" pitchFamily="18" charset="0"/>
                <a:cs typeface="Times New Roman" pitchFamily="18" charset="0"/>
              </a:rPr>
              <a:t>The previous examples demonstrate how the constructor creates the object and assigns properties. </a:t>
            </a:r>
          </a:p>
          <a:p>
            <a:r>
              <a:rPr lang="en-US" dirty="0" smtClean="0">
                <a:latin typeface="Times New Roman" pitchFamily="18" charset="0"/>
                <a:cs typeface="Times New Roman" pitchFamily="18" charset="0"/>
              </a:rPr>
              <a:t>But we need to complete the definition of an object by assigning methods to it.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55000" lnSpcReduction="20000"/>
          </a:bodyPr>
          <a:lstStyle/>
          <a:p>
            <a:pPr>
              <a:buNone/>
            </a:pPr>
            <a:r>
              <a:rPr lang="en-US" b="1" dirty="0" smtClean="0">
                <a:latin typeface="Times New Roman" pitchFamily="18" charset="0"/>
                <a:cs typeface="Times New Roman" pitchFamily="18" charset="0"/>
              </a:rPr>
              <a:t>&lt;script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 Define a function which will work as a method</a:t>
            </a:r>
          </a:p>
          <a:p>
            <a:pPr>
              <a:buNone/>
            </a:pPr>
            <a:r>
              <a:rPr lang="en-US" b="1" dirty="0" smtClean="0">
                <a:latin typeface="Times New Roman" pitchFamily="18" charset="0"/>
                <a:cs typeface="Times New Roman" pitchFamily="18" charset="0"/>
              </a:rPr>
              <a:t>         function </a:t>
            </a:r>
            <a:r>
              <a:rPr lang="en-US" b="1" dirty="0" err="1" smtClean="0">
                <a:latin typeface="Times New Roman" pitchFamily="18" charset="0"/>
                <a:cs typeface="Times New Roman" pitchFamily="18" charset="0"/>
              </a:rPr>
              <a:t>addPrice</a:t>
            </a:r>
            <a:r>
              <a:rPr lang="en-US" b="1" dirty="0" smtClean="0">
                <a:latin typeface="Times New Roman" pitchFamily="18" charset="0"/>
                <a:cs typeface="Times New Roman" pitchFamily="18" charset="0"/>
              </a:rPr>
              <a:t>(amount)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this.price</a:t>
            </a:r>
            <a:r>
              <a:rPr lang="en-US" b="1" dirty="0" smtClean="0">
                <a:latin typeface="Times New Roman" pitchFamily="18" charset="0"/>
                <a:cs typeface="Times New Roman" pitchFamily="18" charset="0"/>
              </a:rPr>
              <a:t> = amount; </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function book(title, author)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this.title</a:t>
            </a:r>
            <a:r>
              <a:rPr lang="en-US" b="1" dirty="0" smtClean="0">
                <a:latin typeface="Times New Roman" pitchFamily="18" charset="0"/>
                <a:cs typeface="Times New Roman" pitchFamily="18" charset="0"/>
              </a:rPr>
              <a:t> = title;</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this.author</a:t>
            </a:r>
            <a:r>
              <a:rPr lang="en-US" b="1" dirty="0" smtClean="0">
                <a:latin typeface="Times New Roman" pitchFamily="18" charset="0"/>
                <a:cs typeface="Times New Roman" pitchFamily="18" charset="0"/>
              </a:rPr>
              <a:t>  = author;</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this.addPrice</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addPrice</a:t>
            </a:r>
            <a:r>
              <a:rPr lang="en-US" b="1" dirty="0" smtClean="0">
                <a:latin typeface="Times New Roman" pitchFamily="18" charset="0"/>
                <a:cs typeface="Times New Roman" pitchFamily="18" charset="0"/>
              </a:rPr>
              <a:t>;  // Assign that method as property.</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&lt;/script&gt;      </a:t>
            </a:r>
          </a:p>
          <a:p>
            <a:pPr>
              <a:buNone/>
            </a:pPr>
            <a:r>
              <a:rPr lang="en-US" b="1" dirty="0" smtClean="0">
                <a:latin typeface="Times New Roman" pitchFamily="18" charset="0"/>
                <a:cs typeface="Times New Roman" pitchFamily="18" charset="0"/>
              </a:rPr>
              <a:t>   &lt;/head&gt;</a:t>
            </a:r>
          </a:p>
          <a:p>
            <a:pPr>
              <a:buNone/>
            </a:pPr>
            <a:r>
              <a:rPr lang="en-US" b="1" dirty="0" smtClean="0">
                <a:latin typeface="Times New Roman" pitchFamily="18" charset="0"/>
                <a:cs typeface="Times New Roman" pitchFamily="18" charset="0"/>
              </a:rPr>
              <a:t>   &lt;body&gt;   </a:t>
            </a:r>
          </a:p>
          <a:p>
            <a:pPr>
              <a:buNone/>
            </a:pPr>
            <a:r>
              <a:rPr lang="en-US" b="1" dirty="0" smtClean="0">
                <a:latin typeface="Times New Roman" pitchFamily="18" charset="0"/>
                <a:cs typeface="Times New Roman" pitchFamily="18" charset="0"/>
              </a:rPr>
              <a:t>      &lt;script type = "text/</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myBook</a:t>
            </a:r>
            <a:r>
              <a:rPr lang="en-US" b="1" dirty="0" smtClean="0">
                <a:latin typeface="Times New Roman" pitchFamily="18" charset="0"/>
                <a:cs typeface="Times New Roman" pitchFamily="18" charset="0"/>
              </a:rPr>
              <a:t> = new book("Perl", "</a:t>
            </a:r>
            <a:r>
              <a:rPr lang="en-US" b="1" dirty="0" err="1" smtClean="0">
                <a:latin typeface="Times New Roman" pitchFamily="18" charset="0"/>
                <a:cs typeface="Times New Roman" pitchFamily="18" charset="0"/>
              </a:rPr>
              <a:t>Mohtashim</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myBook.addPrice</a:t>
            </a:r>
            <a:r>
              <a:rPr lang="en-US" b="1" dirty="0" smtClean="0">
                <a:latin typeface="Times New Roman" pitchFamily="18" charset="0"/>
                <a:cs typeface="Times New Roman" pitchFamily="18" charset="0"/>
              </a:rPr>
              <a:t>(100);</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("Book title is : " + </a:t>
            </a:r>
            <a:r>
              <a:rPr lang="en-US" b="1" dirty="0" err="1" smtClean="0">
                <a:latin typeface="Times New Roman" pitchFamily="18" charset="0"/>
                <a:cs typeface="Times New Roman" pitchFamily="18" charset="0"/>
              </a:rPr>
              <a:t>myBook.title</a:t>
            </a:r>
            <a:r>
              <a:rPr lang="en-US" b="1" dirty="0" smtClean="0">
                <a:latin typeface="Times New Roman" pitchFamily="18" charset="0"/>
                <a:cs typeface="Times New Roman" pitchFamily="18" charset="0"/>
              </a:rPr>
              <a:t> + "&lt;</a:t>
            </a:r>
            <a:r>
              <a:rPr lang="en-US" b="1" dirty="0" err="1" smtClean="0">
                <a:latin typeface="Times New Roman" pitchFamily="18" charset="0"/>
                <a:cs typeface="Times New Roman" pitchFamily="18" charset="0"/>
              </a:rPr>
              <a:t>br</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("Book author is : " + </a:t>
            </a:r>
            <a:r>
              <a:rPr lang="en-US" b="1" dirty="0" err="1" smtClean="0">
                <a:latin typeface="Times New Roman" pitchFamily="18" charset="0"/>
                <a:cs typeface="Times New Roman" pitchFamily="18" charset="0"/>
              </a:rPr>
              <a:t>myBook.author</a:t>
            </a:r>
            <a:r>
              <a:rPr lang="en-US" b="1" dirty="0" smtClean="0">
                <a:latin typeface="Times New Roman" pitchFamily="18" charset="0"/>
                <a:cs typeface="Times New Roman" pitchFamily="18" charset="0"/>
              </a:rPr>
              <a:t> + "&lt;</a:t>
            </a:r>
            <a:r>
              <a:rPr lang="en-US" b="1" dirty="0" err="1" smtClean="0">
                <a:latin typeface="Times New Roman" pitchFamily="18" charset="0"/>
                <a:cs typeface="Times New Roman" pitchFamily="18" charset="0"/>
              </a:rPr>
              <a:t>br</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document.write</a:t>
            </a:r>
            <a:r>
              <a:rPr lang="en-US" b="1" dirty="0" smtClean="0">
                <a:latin typeface="Times New Roman" pitchFamily="18" charset="0"/>
                <a:cs typeface="Times New Roman" pitchFamily="18" charset="0"/>
              </a:rPr>
              <a:t>("Book price is : " + </a:t>
            </a:r>
            <a:r>
              <a:rPr lang="en-US" b="1" dirty="0" err="1" smtClean="0">
                <a:latin typeface="Times New Roman" pitchFamily="18" charset="0"/>
                <a:cs typeface="Times New Roman" pitchFamily="18" charset="0"/>
              </a:rPr>
              <a:t>myBook.price</a:t>
            </a:r>
            <a:r>
              <a:rPr lang="en-US" b="1" dirty="0" smtClean="0">
                <a:latin typeface="Times New Roman" pitchFamily="18" charset="0"/>
                <a:cs typeface="Times New Roman" pitchFamily="18" charset="0"/>
              </a:rPr>
              <a:t> + "&lt;</a:t>
            </a:r>
            <a:r>
              <a:rPr lang="en-US" b="1" dirty="0" err="1" smtClean="0">
                <a:latin typeface="Times New Roman" pitchFamily="18" charset="0"/>
                <a:cs typeface="Times New Roman" pitchFamily="18" charset="0"/>
              </a:rPr>
              <a:t>br</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&lt;/script&gt;      </a:t>
            </a:r>
          </a:p>
          <a:p>
            <a:pPr algn="just">
              <a:buNone/>
            </a:pP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dirty="0" smtClean="0">
                <a:latin typeface="Times New Roman" pitchFamily="18" charset="0"/>
                <a:cs typeface="Times New Roman" pitchFamily="18" charset="0"/>
              </a:rPr>
              <a:t>Built In Java Script Objects</a:t>
            </a:r>
          </a:p>
          <a:p>
            <a:pPr lvl="1"/>
            <a:r>
              <a:rPr lang="en-US" dirty="0" smtClean="0">
                <a:latin typeface="Times New Roman" pitchFamily="18" charset="0"/>
                <a:cs typeface="Times New Roman" pitchFamily="18" charset="0"/>
              </a:rPr>
              <a:t>Number Object</a:t>
            </a:r>
          </a:p>
          <a:p>
            <a:pPr lvl="1"/>
            <a:r>
              <a:rPr lang="en-US" dirty="0" smtClean="0">
                <a:latin typeface="Times New Roman" pitchFamily="18" charset="0"/>
                <a:cs typeface="Times New Roman" pitchFamily="18" charset="0"/>
              </a:rPr>
              <a:t>Array Object</a:t>
            </a:r>
          </a:p>
          <a:p>
            <a:pPr lvl="1"/>
            <a:r>
              <a:rPr lang="en-US" dirty="0" smtClean="0">
                <a:latin typeface="Times New Roman" pitchFamily="18" charset="0"/>
                <a:cs typeface="Times New Roman" pitchFamily="18" charset="0"/>
              </a:rPr>
              <a:t>String Object</a:t>
            </a:r>
          </a:p>
          <a:p>
            <a:pPr lvl="1"/>
            <a:r>
              <a:rPr lang="en-US" dirty="0" smtClean="0">
                <a:latin typeface="Times New Roman" pitchFamily="18" charset="0"/>
                <a:cs typeface="Times New Roman" pitchFamily="18" charset="0"/>
              </a:rPr>
              <a:t>Boolean Object</a:t>
            </a:r>
          </a:p>
          <a:p>
            <a:pPr lvl="1"/>
            <a:r>
              <a:rPr lang="en-US" dirty="0" smtClean="0">
                <a:latin typeface="Times New Roman" pitchFamily="18" charset="0"/>
                <a:cs typeface="Times New Roman" pitchFamily="18" charset="0"/>
              </a:rPr>
              <a:t>Math Object</a:t>
            </a:r>
          </a:p>
          <a:p>
            <a:pPr lvl="1"/>
            <a:r>
              <a:rPr lang="en-US" dirty="0" err="1" smtClean="0">
                <a:latin typeface="Times New Roman" pitchFamily="18" charset="0"/>
                <a:cs typeface="Times New Roman" pitchFamily="18" charset="0"/>
              </a:rPr>
              <a:t>RegExp</a:t>
            </a:r>
            <a:r>
              <a:rPr lang="en-US" dirty="0" smtClean="0">
                <a:latin typeface="Times New Roman" pitchFamily="18" charset="0"/>
                <a:cs typeface="Times New Roman" pitchFamily="18" charset="0"/>
              </a:rPr>
              <a:t> Object</a:t>
            </a:r>
          </a:p>
          <a:p>
            <a:pPr lvl="1"/>
            <a:r>
              <a:rPr lang="en-US" dirty="0" smtClean="0">
                <a:latin typeface="Times New Roman" pitchFamily="18" charset="0"/>
                <a:cs typeface="Times New Roman" pitchFamily="18" charset="0"/>
              </a:rPr>
              <a:t>Date Object</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b="1" dirty="0" smtClean="0">
                <a:latin typeface="Times New Roman" pitchFamily="18" charset="0"/>
                <a:cs typeface="Times New Roman" pitchFamily="18" charset="0"/>
              </a:rPr>
              <a:t>JavaScript String</a:t>
            </a:r>
          </a:p>
          <a:p>
            <a:pPr lvl="1"/>
            <a:r>
              <a:rPr lang="en-US" dirty="0" smtClean="0">
                <a:latin typeface="Times New Roman" pitchFamily="18" charset="0"/>
                <a:cs typeface="Times New Roman" pitchFamily="18" charset="0"/>
              </a:rPr>
              <a:t>A string is a sequence of characters.</a:t>
            </a:r>
          </a:p>
          <a:p>
            <a:pPr lvl="1"/>
            <a:r>
              <a:rPr lang="en-US" dirty="0" smtClean="0">
                <a:latin typeface="Times New Roman" pitchFamily="18" charset="0"/>
                <a:cs typeface="Times New Roman" pitchFamily="18" charset="0"/>
              </a:rPr>
              <a:t>All the strings in JavaScript are represent as instances of the String object. </a:t>
            </a:r>
          </a:p>
          <a:p>
            <a:pPr lvl="1"/>
            <a:r>
              <a:rPr lang="en-US" dirty="0" smtClean="0">
                <a:latin typeface="Times New Roman" pitchFamily="18" charset="0"/>
                <a:cs typeface="Times New Roman" pitchFamily="18" charset="0"/>
              </a:rPr>
              <a:t>You can use String object to perform operations on stored string like to find the length of the string.</a:t>
            </a:r>
          </a:p>
          <a:p>
            <a:pPr lvl="1"/>
            <a:r>
              <a:rPr lang="en-US" b="1" dirty="0" smtClean="0">
                <a:latin typeface="Times New Roman" pitchFamily="18" charset="0"/>
                <a:cs typeface="Times New Roman" pitchFamily="18" charset="0"/>
              </a:rPr>
              <a:t>JavaScript String Object Properties</a:t>
            </a:r>
          </a:p>
          <a:p>
            <a:pPr lvl="1"/>
            <a:endParaRPr lang="en-US" dirty="0" smtClean="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95</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457200" y="4262120"/>
          <a:ext cx="8229600" cy="1687830"/>
        </p:xfrm>
        <a:graphic>
          <a:graphicData uri="http://schemas.openxmlformats.org/drawingml/2006/table">
            <a:tbl>
              <a:tblPr firstRow="1" bandRow="1">
                <a:tableStyleId>{5C22544A-7EE6-4342-B048-85BDC9FD1C3A}</a:tableStyleId>
              </a:tblPr>
              <a:tblGrid>
                <a:gridCol w="2400755">
                  <a:extLst>
                    <a:ext uri="{9D8B030D-6E8A-4147-A177-3AD203B41FA5}">
                      <a16:colId xmlns:a16="http://schemas.microsoft.com/office/drawing/2014/main" val="20000"/>
                    </a:ext>
                  </a:extLst>
                </a:gridCol>
                <a:gridCol w="5828845">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Property</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constructor</a:t>
                      </a:r>
                    </a:p>
                  </a:txBody>
                  <a:tcPr marL="66675" marR="66675" marT="66675" marB="66675" anchor="ctr"/>
                </a:tc>
                <a:tc>
                  <a:txBody>
                    <a:bodyPr/>
                    <a:lstStyle/>
                    <a:p>
                      <a:r>
                        <a:rPr lang="en-US">
                          <a:solidFill>
                            <a:srgbClr val="333333"/>
                          </a:solidFill>
                        </a:rPr>
                        <a:t>gives the function, creates the prototype of a String object</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length</a:t>
                      </a:r>
                    </a:p>
                  </a:txBody>
                  <a:tcPr marL="66675" marR="66675" marT="66675" marB="66675" anchor="ctr"/>
                </a:tc>
                <a:tc>
                  <a:txBody>
                    <a:bodyPr/>
                    <a:lstStyle/>
                    <a:p>
                      <a:r>
                        <a:rPr lang="en-US">
                          <a:solidFill>
                            <a:srgbClr val="333333"/>
                          </a:solidFill>
                        </a:rPr>
                        <a:t>gives the length of a string</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prototype</a:t>
                      </a:r>
                    </a:p>
                  </a:txBody>
                  <a:tcPr marL="66675" marR="66675" marT="66675" marB="66675" anchor="ctr"/>
                </a:tc>
                <a:tc>
                  <a:txBody>
                    <a:bodyPr/>
                    <a:lstStyle/>
                    <a:p>
                      <a:r>
                        <a:rPr lang="en-US" dirty="0">
                          <a:solidFill>
                            <a:srgbClr val="333333"/>
                          </a:solidFill>
                        </a:rPr>
                        <a:t>adds properties and methods to an object</a:t>
                      </a:r>
                    </a:p>
                  </a:txBody>
                  <a:tcPr marL="66675" marR="66675" marT="66675" marB="66675"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sz="2400" b="1" dirty="0" smtClean="0">
                <a:latin typeface="Times New Roman" pitchFamily="18" charset="0"/>
                <a:cs typeface="Times New Roman" pitchFamily="18" charset="0"/>
              </a:rPr>
              <a:t>String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96</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295400"/>
          <a:ext cx="8465630" cy="4956810"/>
        </p:xfrm>
        <a:graphic>
          <a:graphicData uri="http://schemas.openxmlformats.org/drawingml/2006/table">
            <a:tbl>
              <a:tblPr firstRow="1" bandRow="1">
                <a:tableStyleId>{5C22544A-7EE6-4342-B048-85BDC9FD1C3A}</a:tableStyleId>
              </a:tblPr>
              <a:tblGrid>
                <a:gridCol w="168383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Method</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a:solidFill>
                            <a:srgbClr val="333333"/>
                          </a:solidFill>
                        </a:rPr>
                        <a:t>charAt()</a:t>
                      </a:r>
                    </a:p>
                  </a:txBody>
                  <a:tcPr marL="66675" marR="66675" marT="66675" marB="66675" anchor="ctr"/>
                </a:tc>
                <a:tc>
                  <a:txBody>
                    <a:bodyPr/>
                    <a:lstStyle/>
                    <a:p>
                      <a:r>
                        <a:rPr lang="en-US">
                          <a:solidFill>
                            <a:srgbClr val="333333"/>
                          </a:solidFill>
                        </a:rPr>
                        <a:t>gives the character in the specified index</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charCodeAt()</a:t>
                      </a:r>
                    </a:p>
                  </a:txBody>
                  <a:tcPr marL="66675" marR="66675" marT="66675" marB="66675" anchor="ctr"/>
                </a:tc>
                <a:tc>
                  <a:txBody>
                    <a:bodyPr/>
                    <a:lstStyle/>
                    <a:p>
                      <a:r>
                        <a:rPr lang="en-US">
                          <a:solidFill>
                            <a:srgbClr val="333333"/>
                          </a:solidFill>
                        </a:rPr>
                        <a:t>gives the Unicode equivalence of the character in the specified index</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concat()</a:t>
                      </a:r>
                    </a:p>
                  </a:txBody>
                  <a:tcPr marL="66675" marR="66675" marT="66675" marB="66675" anchor="ctr"/>
                </a:tc>
                <a:tc>
                  <a:txBody>
                    <a:bodyPr/>
                    <a:lstStyle/>
                    <a:p>
                      <a:r>
                        <a:rPr lang="en-US">
                          <a:solidFill>
                            <a:srgbClr val="333333"/>
                          </a:solidFill>
                        </a:rPr>
                        <a:t>joins two strings</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fromCharCode()</a:t>
                      </a:r>
                    </a:p>
                  </a:txBody>
                  <a:tcPr marL="66675" marR="66675" marT="66675" marB="66675" anchor="ctr"/>
                </a:tc>
                <a:tc>
                  <a:txBody>
                    <a:bodyPr/>
                    <a:lstStyle/>
                    <a:p>
                      <a:r>
                        <a:rPr lang="en-US">
                          <a:solidFill>
                            <a:srgbClr val="333333"/>
                          </a:solidFill>
                        </a:rPr>
                        <a:t>converts Unicode to character</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indexOf()</a:t>
                      </a:r>
                    </a:p>
                  </a:txBody>
                  <a:tcPr marL="66675" marR="66675" marT="66675" marB="66675" anchor="ctr"/>
                </a:tc>
                <a:tc>
                  <a:txBody>
                    <a:bodyPr/>
                    <a:lstStyle/>
                    <a:p>
                      <a:r>
                        <a:rPr lang="en-US">
                          <a:solidFill>
                            <a:srgbClr val="333333"/>
                          </a:solidFill>
                        </a:rPr>
                        <a:t>gives the position of the first occurrence of the specified character in a string</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lastindexof()</a:t>
                      </a:r>
                    </a:p>
                  </a:txBody>
                  <a:tcPr marL="66675" marR="66675" marT="66675" marB="66675" anchor="ctr"/>
                </a:tc>
                <a:tc>
                  <a:txBody>
                    <a:bodyPr/>
                    <a:lstStyle/>
                    <a:p>
                      <a:r>
                        <a:rPr lang="en-US">
                          <a:solidFill>
                            <a:srgbClr val="333333"/>
                          </a:solidFill>
                        </a:rPr>
                        <a:t>gives the position of the last occurrence of a specified value in a string</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match()</a:t>
                      </a:r>
                    </a:p>
                  </a:txBody>
                  <a:tcPr marL="66675" marR="66675" marT="66675" marB="66675" anchor="ctr"/>
                </a:tc>
                <a:tc>
                  <a:txBody>
                    <a:bodyPr/>
                    <a:lstStyle/>
                    <a:p>
                      <a:r>
                        <a:rPr lang="en-US">
                          <a:solidFill>
                            <a:srgbClr val="333333"/>
                          </a:solidFill>
                        </a:rPr>
                        <a:t>looks for the match between a regular expression and a string and returns the matches</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quote()</a:t>
                      </a:r>
                    </a:p>
                  </a:txBody>
                  <a:tcPr marL="66675" marR="66675" marT="66675" marB="66675" anchor="ctr"/>
                </a:tc>
                <a:tc>
                  <a:txBody>
                    <a:bodyPr/>
                    <a:lstStyle/>
                    <a:p>
                      <a:r>
                        <a:rPr lang="en-US">
                          <a:solidFill>
                            <a:srgbClr val="333333"/>
                          </a:solidFill>
                        </a:rPr>
                        <a:t>writes quotes in JavaScript</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replace()</a:t>
                      </a:r>
                    </a:p>
                  </a:txBody>
                  <a:tcPr marL="66675" marR="66675" marT="66675" marB="66675" anchor="ctr"/>
                </a:tc>
                <a:tc>
                  <a:txBody>
                    <a:bodyPr/>
                    <a:lstStyle/>
                    <a:p>
                      <a:r>
                        <a:rPr lang="en-US" dirty="0">
                          <a:solidFill>
                            <a:srgbClr val="333333"/>
                          </a:solidFill>
                        </a:rPr>
                        <a:t>searches for the match between a regular expression and a string, and replaces the matched substring with a new substring</a:t>
                      </a:r>
                    </a:p>
                  </a:txBody>
                  <a:tcPr marL="66675" marR="66675" marT="66675" marB="66675"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algn="just"/>
            <a:r>
              <a:rPr lang="en-US" sz="2400" b="1" dirty="0" smtClean="0">
                <a:latin typeface="Times New Roman" pitchFamily="18" charset="0"/>
                <a:cs typeface="Times New Roman" pitchFamily="18" charset="0"/>
              </a:rPr>
              <a:t>String Object Methods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97</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381000" y="1295400"/>
          <a:ext cx="8465630" cy="5090160"/>
        </p:xfrm>
        <a:graphic>
          <a:graphicData uri="http://schemas.openxmlformats.org/drawingml/2006/table">
            <a:tbl>
              <a:tblPr firstRow="1" bandRow="1">
                <a:tableStyleId>{5C22544A-7EE6-4342-B048-85BDC9FD1C3A}</a:tableStyleId>
              </a:tblPr>
              <a:tblGrid>
                <a:gridCol w="168383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70840">
                <a:tc>
                  <a:txBody>
                    <a:bodyPr/>
                    <a:lstStyle/>
                    <a:p>
                      <a:pPr algn="l"/>
                      <a:r>
                        <a:rPr lang="en-US" dirty="0">
                          <a:solidFill>
                            <a:srgbClr val="FFFFFF"/>
                          </a:solidFill>
                        </a:rPr>
                        <a:t>Method</a:t>
                      </a:r>
                    </a:p>
                  </a:txBody>
                  <a:tcPr marL="95250" marR="95250" marT="95250" marB="95250" anchor="ctr"/>
                </a:tc>
                <a:tc>
                  <a:txBody>
                    <a:bodyPr/>
                    <a:lstStyle/>
                    <a:p>
                      <a:pPr algn="l"/>
                      <a:r>
                        <a:rPr lang="en-US">
                          <a:solidFill>
                            <a:srgbClr val="FFFFFF"/>
                          </a:solidFill>
                        </a:rPr>
                        <a:t>Description</a:t>
                      </a:r>
                    </a:p>
                  </a:txBody>
                  <a:tcPr marL="95250" marR="95250" marT="95250" marB="95250" anchor="ctr"/>
                </a:tc>
                <a:extLst>
                  <a:ext uri="{0D108BD9-81ED-4DB2-BD59-A6C34878D82A}">
                    <a16:rowId xmlns:a16="http://schemas.microsoft.com/office/drawing/2014/main" val="10000"/>
                  </a:ext>
                </a:extLst>
              </a:tr>
              <a:tr h="370840">
                <a:tc>
                  <a:txBody>
                    <a:bodyPr/>
                    <a:lstStyle/>
                    <a:p>
                      <a:r>
                        <a:rPr lang="en-US" dirty="0">
                          <a:solidFill>
                            <a:srgbClr val="333333"/>
                          </a:solidFill>
                        </a:rPr>
                        <a:t>search()</a:t>
                      </a:r>
                    </a:p>
                  </a:txBody>
                  <a:tcPr marL="66675" marR="66675" marT="66675" marB="66675" anchor="ctr"/>
                </a:tc>
                <a:tc>
                  <a:txBody>
                    <a:bodyPr/>
                    <a:lstStyle/>
                    <a:p>
                      <a:r>
                        <a:rPr lang="en-US" dirty="0">
                          <a:solidFill>
                            <a:srgbClr val="333333"/>
                          </a:solidFill>
                        </a:rPr>
                        <a:t>searches for a match between a regular expression and a string, and returns the position of the match</a:t>
                      </a:r>
                    </a:p>
                  </a:txBody>
                  <a:tcPr marL="66675" marR="66675" marT="66675" marB="66675" anchor="ctr"/>
                </a:tc>
                <a:extLst>
                  <a:ext uri="{0D108BD9-81ED-4DB2-BD59-A6C34878D82A}">
                    <a16:rowId xmlns:a16="http://schemas.microsoft.com/office/drawing/2014/main" val="10001"/>
                  </a:ext>
                </a:extLst>
              </a:tr>
              <a:tr h="370840">
                <a:tc>
                  <a:txBody>
                    <a:bodyPr/>
                    <a:lstStyle/>
                    <a:p>
                      <a:r>
                        <a:rPr lang="en-US">
                          <a:solidFill>
                            <a:srgbClr val="333333"/>
                          </a:solidFill>
                        </a:rPr>
                        <a:t>slice()</a:t>
                      </a:r>
                    </a:p>
                  </a:txBody>
                  <a:tcPr marL="66675" marR="66675" marT="66675" marB="66675" anchor="ctr"/>
                </a:tc>
                <a:tc>
                  <a:txBody>
                    <a:bodyPr/>
                    <a:lstStyle/>
                    <a:p>
                      <a:r>
                        <a:rPr lang="en-US" dirty="0">
                          <a:solidFill>
                            <a:srgbClr val="333333"/>
                          </a:solidFill>
                        </a:rPr>
                        <a:t>gives a part of a string as new string</a:t>
                      </a:r>
                    </a:p>
                  </a:txBody>
                  <a:tcPr marL="66675" marR="66675" marT="66675" marB="66675" anchor="ctr"/>
                </a:tc>
                <a:extLst>
                  <a:ext uri="{0D108BD9-81ED-4DB2-BD59-A6C34878D82A}">
                    <a16:rowId xmlns:a16="http://schemas.microsoft.com/office/drawing/2014/main" val="10002"/>
                  </a:ext>
                </a:extLst>
              </a:tr>
              <a:tr h="370840">
                <a:tc>
                  <a:txBody>
                    <a:bodyPr/>
                    <a:lstStyle/>
                    <a:p>
                      <a:r>
                        <a:rPr lang="en-US">
                          <a:solidFill>
                            <a:srgbClr val="333333"/>
                          </a:solidFill>
                        </a:rPr>
                        <a:t>split()</a:t>
                      </a:r>
                    </a:p>
                  </a:txBody>
                  <a:tcPr marL="66675" marR="66675" marT="66675" marB="66675" anchor="ctr"/>
                </a:tc>
                <a:tc>
                  <a:txBody>
                    <a:bodyPr/>
                    <a:lstStyle/>
                    <a:p>
                      <a:r>
                        <a:rPr lang="en-US" dirty="0">
                          <a:solidFill>
                            <a:srgbClr val="333333"/>
                          </a:solidFill>
                        </a:rPr>
                        <a:t>splits a string into substrings</a:t>
                      </a:r>
                    </a:p>
                  </a:txBody>
                  <a:tcPr marL="66675" marR="66675" marT="66675" marB="66675" anchor="ctr"/>
                </a:tc>
                <a:extLst>
                  <a:ext uri="{0D108BD9-81ED-4DB2-BD59-A6C34878D82A}">
                    <a16:rowId xmlns:a16="http://schemas.microsoft.com/office/drawing/2014/main" val="10003"/>
                  </a:ext>
                </a:extLst>
              </a:tr>
              <a:tr h="370840">
                <a:tc>
                  <a:txBody>
                    <a:bodyPr/>
                    <a:lstStyle/>
                    <a:p>
                      <a:r>
                        <a:rPr lang="en-US">
                          <a:solidFill>
                            <a:srgbClr val="333333"/>
                          </a:solidFill>
                        </a:rPr>
                        <a:t>substr()</a:t>
                      </a:r>
                    </a:p>
                  </a:txBody>
                  <a:tcPr marL="66675" marR="66675" marT="66675" marB="66675" anchor="ctr"/>
                </a:tc>
                <a:tc>
                  <a:txBody>
                    <a:bodyPr/>
                    <a:lstStyle/>
                    <a:p>
                      <a:r>
                        <a:rPr lang="en-US" dirty="0">
                          <a:solidFill>
                            <a:srgbClr val="333333"/>
                          </a:solidFill>
                        </a:rPr>
                        <a:t>extracts characters from a string beginning at the specified start index for the specified number of characters</a:t>
                      </a:r>
                    </a:p>
                  </a:txBody>
                  <a:tcPr marL="66675" marR="66675" marT="66675" marB="66675" anchor="ctr"/>
                </a:tc>
                <a:extLst>
                  <a:ext uri="{0D108BD9-81ED-4DB2-BD59-A6C34878D82A}">
                    <a16:rowId xmlns:a16="http://schemas.microsoft.com/office/drawing/2014/main" val="10004"/>
                  </a:ext>
                </a:extLst>
              </a:tr>
              <a:tr h="370840">
                <a:tc>
                  <a:txBody>
                    <a:bodyPr/>
                    <a:lstStyle/>
                    <a:p>
                      <a:r>
                        <a:rPr lang="en-US">
                          <a:solidFill>
                            <a:srgbClr val="333333"/>
                          </a:solidFill>
                        </a:rPr>
                        <a:t>substring()</a:t>
                      </a:r>
                    </a:p>
                  </a:txBody>
                  <a:tcPr marL="66675" marR="66675" marT="66675" marB="66675" anchor="ctr"/>
                </a:tc>
                <a:tc>
                  <a:txBody>
                    <a:bodyPr/>
                    <a:lstStyle/>
                    <a:p>
                      <a:r>
                        <a:rPr lang="en-US" dirty="0">
                          <a:solidFill>
                            <a:srgbClr val="333333"/>
                          </a:solidFill>
                        </a:rPr>
                        <a:t>gives characters in a string between two specified indices</a:t>
                      </a:r>
                    </a:p>
                  </a:txBody>
                  <a:tcPr marL="66675" marR="66675" marT="66675" marB="66675" anchor="ctr"/>
                </a:tc>
                <a:extLst>
                  <a:ext uri="{0D108BD9-81ED-4DB2-BD59-A6C34878D82A}">
                    <a16:rowId xmlns:a16="http://schemas.microsoft.com/office/drawing/2014/main" val="10005"/>
                  </a:ext>
                </a:extLst>
              </a:tr>
              <a:tr h="370840">
                <a:tc>
                  <a:txBody>
                    <a:bodyPr/>
                    <a:lstStyle/>
                    <a:p>
                      <a:r>
                        <a:rPr lang="en-US">
                          <a:solidFill>
                            <a:srgbClr val="333333"/>
                          </a:solidFill>
                        </a:rPr>
                        <a:t>toLowerCase()</a:t>
                      </a:r>
                    </a:p>
                  </a:txBody>
                  <a:tcPr marL="66675" marR="66675" marT="66675" marB="66675" anchor="ctr"/>
                </a:tc>
                <a:tc>
                  <a:txBody>
                    <a:bodyPr/>
                    <a:lstStyle/>
                    <a:p>
                      <a:r>
                        <a:rPr lang="en-US" dirty="0">
                          <a:solidFill>
                            <a:srgbClr val="333333"/>
                          </a:solidFill>
                        </a:rPr>
                        <a:t>converts a String value into a lowercase letter</a:t>
                      </a:r>
                    </a:p>
                  </a:txBody>
                  <a:tcPr marL="66675" marR="66675" marT="66675" marB="66675" anchor="ctr"/>
                </a:tc>
                <a:extLst>
                  <a:ext uri="{0D108BD9-81ED-4DB2-BD59-A6C34878D82A}">
                    <a16:rowId xmlns:a16="http://schemas.microsoft.com/office/drawing/2014/main" val="10006"/>
                  </a:ext>
                </a:extLst>
              </a:tr>
              <a:tr h="370840">
                <a:tc>
                  <a:txBody>
                    <a:bodyPr/>
                    <a:lstStyle/>
                    <a:p>
                      <a:r>
                        <a:rPr lang="en-US">
                          <a:solidFill>
                            <a:srgbClr val="333333"/>
                          </a:solidFill>
                        </a:rPr>
                        <a:t>toSource()</a:t>
                      </a:r>
                    </a:p>
                  </a:txBody>
                  <a:tcPr marL="66675" marR="66675" marT="66675" marB="66675" anchor="ctr"/>
                </a:tc>
                <a:tc>
                  <a:txBody>
                    <a:bodyPr/>
                    <a:lstStyle/>
                    <a:p>
                      <a:r>
                        <a:rPr lang="en-US" dirty="0">
                          <a:solidFill>
                            <a:srgbClr val="333333"/>
                          </a:solidFill>
                        </a:rPr>
                        <a:t>returns an object literal representing the specified object</a:t>
                      </a:r>
                    </a:p>
                  </a:txBody>
                  <a:tcPr marL="66675" marR="66675" marT="66675" marB="66675" anchor="ctr"/>
                </a:tc>
                <a:extLst>
                  <a:ext uri="{0D108BD9-81ED-4DB2-BD59-A6C34878D82A}">
                    <a16:rowId xmlns:a16="http://schemas.microsoft.com/office/drawing/2014/main" val="10007"/>
                  </a:ext>
                </a:extLst>
              </a:tr>
              <a:tr h="370840">
                <a:tc>
                  <a:txBody>
                    <a:bodyPr/>
                    <a:lstStyle/>
                    <a:p>
                      <a:r>
                        <a:rPr lang="en-US">
                          <a:solidFill>
                            <a:srgbClr val="333333"/>
                          </a:solidFill>
                        </a:rPr>
                        <a:t>toString()</a:t>
                      </a:r>
                    </a:p>
                  </a:txBody>
                  <a:tcPr marL="66675" marR="66675" marT="66675" marB="66675" anchor="ctr"/>
                </a:tc>
                <a:tc>
                  <a:txBody>
                    <a:bodyPr/>
                    <a:lstStyle/>
                    <a:p>
                      <a:r>
                        <a:rPr lang="en-US" dirty="0">
                          <a:solidFill>
                            <a:srgbClr val="333333"/>
                          </a:solidFill>
                        </a:rPr>
                        <a:t>returns a string representing the specified object</a:t>
                      </a:r>
                    </a:p>
                  </a:txBody>
                  <a:tcPr marL="66675" marR="66675" marT="66675" marB="66675" anchor="ctr"/>
                </a:tc>
                <a:extLst>
                  <a:ext uri="{0D108BD9-81ED-4DB2-BD59-A6C34878D82A}">
                    <a16:rowId xmlns:a16="http://schemas.microsoft.com/office/drawing/2014/main" val="10008"/>
                  </a:ext>
                </a:extLst>
              </a:tr>
              <a:tr h="370840">
                <a:tc>
                  <a:txBody>
                    <a:bodyPr/>
                    <a:lstStyle/>
                    <a:p>
                      <a:r>
                        <a:rPr lang="en-US">
                          <a:solidFill>
                            <a:srgbClr val="333333"/>
                          </a:solidFill>
                        </a:rPr>
                        <a:t>toUpperCase()</a:t>
                      </a:r>
                    </a:p>
                  </a:txBody>
                  <a:tcPr marL="66675" marR="66675" marT="66675" marB="66675" anchor="ctr"/>
                </a:tc>
                <a:tc>
                  <a:txBody>
                    <a:bodyPr/>
                    <a:lstStyle/>
                    <a:p>
                      <a:r>
                        <a:rPr lang="en-US" dirty="0">
                          <a:solidFill>
                            <a:srgbClr val="333333"/>
                          </a:solidFill>
                        </a:rPr>
                        <a:t>converts a string into uppercase letter</a:t>
                      </a:r>
                    </a:p>
                  </a:txBody>
                  <a:tcPr marL="66675" marR="66675" marT="66675" marB="66675" anchor="ctr"/>
                </a:tc>
                <a:extLst>
                  <a:ext uri="{0D108BD9-81ED-4DB2-BD59-A6C34878D82A}">
                    <a16:rowId xmlns:a16="http://schemas.microsoft.com/office/drawing/2014/main" val="10009"/>
                  </a:ext>
                </a:extLst>
              </a:tr>
              <a:tr h="370840">
                <a:tc>
                  <a:txBody>
                    <a:bodyPr/>
                    <a:lstStyle/>
                    <a:p>
                      <a:r>
                        <a:rPr lang="en-US">
                          <a:solidFill>
                            <a:srgbClr val="333333"/>
                          </a:solidFill>
                        </a:rPr>
                        <a:t>valueOf()</a:t>
                      </a:r>
                    </a:p>
                  </a:txBody>
                  <a:tcPr marL="66675" marR="66675" marT="66675" marB="66675" anchor="ctr"/>
                </a:tc>
                <a:tc>
                  <a:txBody>
                    <a:bodyPr/>
                    <a:lstStyle/>
                    <a:p>
                      <a:r>
                        <a:rPr lang="en-US" dirty="0">
                          <a:solidFill>
                            <a:srgbClr val="333333"/>
                          </a:solidFill>
                        </a:rPr>
                        <a:t>gives the primitive value of String object</a:t>
                      </a:r>
                    </a:p>
                  </a:txBody>
                  <a:tcPr marL="66675" marR="66675" marT="66675" marB="66675"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r>
              <a:rPr lang="en-US" dirty="0" smtClean="0">
                <a:latin typeface="Times New Roman" pitchFamily="18" charset="0"/>
                <a:cs typeface="Times New Roman" pitchFamily="18" charset="0"/>
              </a:rPr>
              <a:t>Here is an example of string in JavaScript:</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carname</a:t>
            </a:r>
            <a:r>
              <a:rPr lang="en-US" b="1" dirty="0" smtClean="0">
                <a:latin typeface="Times New Roman" pitchFamily="18" charset="0"/>
                <a:cs typeface="Times New Roman" pitchFamily="18" charset="0"/>
              </a:rPr>
              <a:t> = "Audi A6"; </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carname</a:t>
            </a:r>
            <a:r>
              <a:rPr lang="en-US" b="1" dirty="0" smtClean="0">
                <a:latin typeface="Times New Roman" pitchFamily="18" charset="0"/>
                <a:cs typeface="Times New Roman" pitchFamily="18" charset="0"/>
              </a:rPr>
              <a:t> = 'Audi A9';</a:t>
            </a:r>
          </a:p>
          <a:p>
            <a:r>
              <a:rPr lang="en-US" dirty="0" smtClean="0">
                <a:latin typeface="Times New Roman" pitchFamily="18" charset="0"/>
                <a:cs typeface="Times New Roman" pitchFamily="18" charset="0"/>
              </a:rPr>
              <a:t>Here, both the strings are equal. To use single quote in a string, then quote the string in double quote like this:</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bupp</a:t>
            </a:r>
            <a:r>
              <a:rPr lang="en-US" b="1" dirty="0" smtClean="0">
                <a:latin typeface="Times New Roman" pitchFamily="18" charset="0"/>
                <a:cs typeface="Times New Roman" pitchFamily="18" charset="0"/>
              </a:rPr>
              <a:t> = "It's a double quote"; </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bupp</a:t>
            </a:r>
            <a:r>
              <a:rPr lang="en-US" b="1" dirty="0" smtClean="0">
                <a:latin typeface="Times New Roman" pitchFamily="18" charset="0"/>
                <a:cs typeface="Times New Roman" pitchFamily="18" charset="0"/>
              </a:rPr>
              <a:t> = "He is a 'Computer Hacker'"; </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bupp</a:t>
            </a:r>
            <a:r>
              <a:rPr lang="en-US" b="1" dirty="0" smtClean="0">
                <a:latin typeface="Times New Roman" pitchFamily="18" charset="0"/>
                <a:cs typeface="Times New Roman" pitchFamily="18" charset="0"/>
              </a:rPr>
              <a:t> = 'He is an "Internet Hacker"';</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normAutofit fontScale="90000"/>
          </a:bodyPr>
          <a:lstStyle/>
          <a:p>
            <a:r>
              <a:rPr lang="en-US" b="1" dirty="0" smtClean="0">
                <a:latin typeface="Times New Roman" pitchFamily="18" charset="0"/>
                <a:cs typeface="Times New Roman" pitchFamily="18" charset="0"/>
              </a:rPr>
              <a:t>JavaScript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85000" lnSpcReduction="20000"/>
          </a:bodyPr>
          <a:lstStyle/>
          <a:p>
            <a:r>
              <a:rPr lang="en-US" b="1" dirty="0" smtClean="0">
                <a:latin typeface="Times New Roman" pitchFamily="18" charset="0"/>
                <a:cs typeface="Times New Roman" pitchFamily="18" charset="0"/>
              </a:rPr>
              <a:t>Find Length of String in JavaScript</a:t>
            </a:r>
          </a:p>
          <a:p>
            <a:r>
              <a:rPr lang="en-US" dirty="0" smtClean="0">
                <a:latin typeface="Times New Roman" pitchFamily="18" charset="0"/>
                <a:cs typeface="Times New Roman" pitchFamily="18" charset="0"/>
              </a:rPr>
              <a:t>To find the length of the string in JavaScript, then use JavaScript built-in property length. Here is an example:</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txt = "ABCDEFGHIJKLMNOPQRSTUVWXYZ"; </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sln</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txt.length</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Here the variable </a:t>
            </a:r>
            <a:r>
              <a:rPr lang="en-US" b="1" dirty="0" err="1" smtClean="0">
                <a:latin typeface="Times New Roman" pitchFamily="18" charset="0"/>
                <a:cs typeface="Times New Roman" pitchFamily="18" charset="0"/>
              </a:rPr>
              <a:t>sln</a:t>
            </a:r>
            <a:r>
              <a:rPr lang="en-US" dirty="0" smtClean="0">
                <a:latin typeface="Times New Roman" pitchFamily="18" charset="0"/>
                <a:cs typeface="Times New Roman" pitchFamily="18" charset="0"/>
              </a:rPr>
              <a:t> will hold the value, 26, which is the length of the string </a:t>
            </a:r>
            <a:r>
              <a:rPr lang="en-US" b="1" dirty="0" smtClean="0">
                <a:latin typeface="Times New Roman" pitchFamily="18" charset="0"/>
                <a:cs typeface="Times New Roman" pitchFamily="18" charset="0"/>
              </a:rPr>
              <a:t>ABCDEFGHIJKLMNOPQRSTUVWXYZ</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JavaScript Special Characters</a:t>
            </a:r>
          </a:p>
          <a:p>
            <a:r>
              <a:rPr lang="en-US" dirty="0" smtClean="0">
                <a:latin typeface="Times New Roman" pitchFamily="18" charset="0"/>
                <a:cs typeface="Times New Roman" pitchFamily="18" charset="0"/>
              </a:rPr>
              <a:t>As you know that, JavaScript string must be in quotes. Now let's look at the following code:</a:t>
            </a:r>
          </a:p>
          <a:p>
            <a:pPr>
              <a:buNone/>
            </a:pPr>
            <a:r>
              <a:rPr lang="en-US" b="1" dirty="0" err="1" smtClean="0">
                <a:latin typeface="Times New Roman" pitchFamily="18" charset="0"/>
                <a:cs typeface="Times New Roman" pitchFamily="18" charset="0"/>
              </a:rPr>
              <a:t>var</a:t>
            </a:r>
            <a:r>
              <a:rPr lang="en-US" b="1" dirty="0" smtClean="0">
                <a:latin typeface="Times New Roman" pitchFamily="18" charset="0"/>
                <a:cs typeface="Times New Roman" pitchFamily="18" charset="0"/>
              </a:rPr>
              <a:t> y = "He is a "Computer Hacker" from New Delhi."</a:t>
            </a:r>
          </a:p>
          <a:p>
            <a:r>
              <a:rPr lang="en-US" dirty="0" smtClean="0">
                <a:latin typeface="Times New Roman" pitchFamily="18" charset="0"/>
                <a:cs typeface="Times New Roman" pitchFamily="18" charset="0"/>
              </a:rPr>
              <a:t>Here, the above string will be chopped to "He is a ". </a:t>
            </a:r>
          </a:p>
          <a:p>
            <a:r>
              <a:rPr lang="en-US" dirty="0" smtClean="0">
                <a:latin typeface="Times New Roman" pitchFamily="18" charset="0"/>
                <a:cs typeface="Times New Roman" pitchFamily="18" charset="0"/>
              </a:rPr>
              <a:t>To avoid this problem, is simply to use \ escape character. Here is an example:</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32AE9F-AD36-4582-BAA7-57BDC165E429}" type="slidenum">
              <a:rPr lang="en-US" smtClean="0"/>
              <a:pPr/>
              <a:t>99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2783</TotalTime>
  <Words>8879</Words>
  <Application>Microsoft Office PowerPoint</Application>
  <PresentationFormat>On-screen Show (4:3)</PresentationFormat>
  <Paragraphs>1661</Paragraphs>
  <Slides>126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126</vt:i4>
      </vt:variant>
    </vt:vector>
  </HeadingPairs>
  <TitlesOfParts>
    <vt:vector size="131" baseType="lpstr">
      <vt:lpstr>Arial</vt:lpstr>
      <vt:lpstr>Calibri</vt:lpstr>
      <vt:lpstr>inherit</vt:lpstr>
      <vt:lpstr>Times New Roman</vt:lpstr>
      <vt:lpstr>Office Theme</vt:lpstr>
      <vt:lpstr>Unit-7</vt:lpstr>
      <vt:lpstr>Introduction to Java Script</vt:lpstr>
      <vt:lpstr>Introduction to Java Script</vt:lpstr>
      <vt:lpstr>Introduction to Java Script</vt:lpstr>
      <vt:lpstr>Introduction to Java Script</vt:lpstr>
      <vt:lpstr>Introduction to Java Script</vt:lpstr>
      <vt:lpstr>Introduction to Java Script</vt:lpstr>
      <vt:lpstr>Introduction to Java Script</vt:lpstr>
      <vt:lpstr>Introduction to Java Script</vt:lpstr>
      <vt:lpstr>JavaScript Syntax</vt:lpstr>
      <vt:lpstr>JavaScript Syntax</vt:lpstr>
      <vt:lpstr>JavaScript Syntax</vt:lpstr>
      <vt:lpstr>JavaScript Syntax</vt:lpstr>
      <vt:lpstr>JavaScript Syntax</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Fundamentals of JS</vt:lpstr>
      <vt:lpstr>JavaScript - Variables</vt:lpstr>
      <vt:lpstr>JavaScript - Variables</vt:lpstr>
      <vt:lpstr>JavaScript - Variables</vt:lpstr>
      <vt:lpstr>JavaScript - Variables</vt:lpstr>
      <vt:lpstr>JavaScript - Variables</vt:lpstr>
      <vt:lpstr>JavaScript - Variables</vt:lpstr>
      <vt:lpstr>JavaScript - Variables</vt:lpstr>
      <vt:lpstr>JavaScript Operators</vt:lpstr>
      <vt:lpstr>JavaScript Operators</vt:lpstr>
      <vt:lpstr>JavaScript Operators</vt:lpstr>
      <vt:lpstr>JavaScript Operators</vt:lpstr>
      <vt:lpstr>JavaScript Operators</vt:lpstr>
      <vt:lpstr>JavaScript Operators</vt:lpstr>
      <vt:lpstr>JavaScript Operators</vt:lpstr>
      <vt:lpstr>JavaScript Operators</vt:lpstr>
      <vt:lpstr>JavaScript Operators</vt:lpstr>
      <vt:lpstr>JavaScript Operators</vt:lpstr>
      <vt:lpstr>JavaScript Conditional Statements</vt:lpstr>
      <vt:lpstr>JavaScript Conditional Statements</vt:lpstr>
      <vt:lpstr>JavaScript Conditional Statements</vt:lpstr>
      <vt:lpstr>JavaScript Conditional Statements</vt:lpstr>
      <vt:lpstr>JavaScript Loops</vt:lpstr>
      <vt:lpstr>JavaScript Loops</vt:lpstr>
      <vt:lpstr>JavaScript Loops</vt:lpstr>
      <vt:lpstr>JavaScript Loops</vt:lpstr>
      <vt:lpstr>JavaScript Loops</vt:lpstr>
      <vt:lpstr>JavaScript Popup/Dialog Box</vt:lpstr>
      <vt:lpstr>JavaScript Popup/Dialog Box</vt:lpstr>
      <vt:lpstr>JavaScript Functions</vt:lpstr>
      <vt:lpstr>JavaScript Functions</vt:lpstr>
      <vt:lpstr>JavaScript Functions</vt:lpstr>
      <vt:lpstr>JavaScript Functions</vt:lpstr>
      <vt:lpstr>JavaScript Functions</vt:lpstr>
      <vt:lpstr>JavaScript Functions</vt:lpstr>
      <vt:lpstr>JavaScript Functions</vt:lpstr>
      <vt:lpstr>JavaScript Functions</vt:lpstr>
      <vt:lpstr>JavaScript Functions</vt:lpstr>
      <vt:lpstr>JavaScript Functions</vt:lpstr>
      <vt:lpstr>JavaScript Functions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Image Map</vt:lpstr>
      <vt:lpstr>JavaScript Image Map</vt:lpstr>
      <vt:lpstr>JavaScript Animation</vt:lpstr>
      <vt:lpstr>JavaScript Animation</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lpstr>JavaScript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MARUTI WEALTHMART</dc:creator>
  <cp:lastModifiedBy>MarutiWealthmart</cp:lastModifiedBy>
  <cp:revision>1146</cp:revision>
  <dcterms:created xsi:type="dcterms:W3CDTF">2020-11-30T08:35:36Z</dcterms:created>
  <dcterms:modified xsi:type="dcterms:W3CDTF">2022-01-10T04:53:22Z</dcterms:modified>
</cp:coreProperties>
</file>