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5" r:id="rId4"/>
    <p:sldId id="270" r:id="rId5"/>
    <p:sldId id="267" r:id="rId6"/>
    <p:sldId id="271" r:id="rId7"/>
    <p:sldId id="277" r:id="rId8"/>
    <p:sldId id="278" r:id="rId9"/>
    <p:sldId id="279" r:id="rId10"/>
    <p:sldId id="280" r:id="rId11"/>
    <p:sldId id="281" r:id="rId12"/>
    <p:sldId id="291" r:id="rId13"/>
    <p:sldId id="292" r:id="rId14"/>
    <p:sldId id="282" r:id="rId15"/>
    <p:sldId id="283" r:id="rId16"/>
    <p:sldId id="284" r:id="rId17"/>
    <p:sldId id="293" r:id="rId18"/>
    <p:sldId id="285" r:id="rId19"/>
    <p:sldId id="289" r:id="rId20"/>
    <p:sldId id="286" r:id="rId21"/>
    <p:sldId id="287" r:id="rId22"/>
    <p:sldId id="28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D61E-076D-499B-9C84-3DDE2A31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DABA-3AF3-434E-B9A8-599068B9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53EF-C7A3-4216-A4D8-C9114C4B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E6A3-93CF-4FC3-8811-076DF6F4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D47E-96FE-40A8-9419-62634E1C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4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481B-D729-4EBA-988D-1987ED10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FFC6-4618-4DD1-9728-63BB5752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26B8-135A-4959-B793-9F56D22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25BD-708D-41CA-972B-4736DCD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3632-9A2D-4669-81CE-548C86F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1556-8962-4896-B0C7-9910C3A8B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244C-C441-46AF-B9D8-74F523D6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9781-FA67-406F-BB1A-3F0A2ECB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39B1-42E6-4AE0-A2F2-BC1FF27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00FE-2AAD-4BE1-89F4-E495E332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C63C-4661-40E0-8935-843BBBE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/>
          </a:bodyPr>
          <a:lstStyle>
            <a:lvl1pPr>
              <a:defRPr sz="3800" baseline="0">
                <a:solidFill>
                  <a:srgbClr val="CC0099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8F1E-93BA-4610-8AA7-4FB8586E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31" y="1556238"/>
            <a:ext cx="10588869" cy="4862147"/>
          </a:xfrm>
        </p:spPr>
        <p:txBody>
          <a:bodyPr>
            <a:normAutofit/>
          </a:bodyPr>
          <a:lstStyle>
            <a:lvl1pPr>
              <a:defRPr sz="2600">
                <a:solidFill>
                  <a:srgbClr val="00B050"/>
                </a:solidFill>
                <a:latin typeface="Book Antiqua" panose="02040602050305030304" pitchFamily="18" charset="0"/>
              </a:defRPr>
            </a:lvl1pPr>
            <a:lvl2pPr marL="685800" indent="-228600">
              <a:buFont typeface="Book Antiqua" panose="02040602050305030304" pitchFamily="18" charset="0"/>
              <a:buChar char="−"/>
              <a:defRPr sz="2600">
                <a:latin typeface="Book Antiqua" panose="02040602050305030304" pitchFamily="18" charset="0"/>
              </a:defRPr>
            </a:lvl2pPr>
            <a:lvl3pPr>
              <a:defRPr sz="2400">
                <a:latin typeface="Book Antiqua" panose="02040602050305030304" pitchFamily="18" charset="0"/>
              </a:defRPr>
            </a:lvl3pPr>
            <a:lvl4pPr marL="1600200" indent="-228600">
              <a:buFont typeface="Book Antiqua" panose="02040602050305030304" pitchFamily="18" charset="0"/>
              <a:buChar char="−"/>
              <a:defRPr sz="2200">
                <a:latin typeface="Book Antiqua" panose="02040602050305030304" pitchFamily="18" charset="0"/>
              </a:defRPr>
            </a:lvl4pPr>
            <a:lvl5pPr>
              <a:defRPr sz="2200"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7D72-DBC9-4C9D-9BD7-AED6EFB7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977D-4F4C-4091-98AF-95802382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CA10-304B-4ACE-B9D3-438B4976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976E-E71C-4078-A3CB-4AD14930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C779-4BFA-451A-AB92-E16960FA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9FE4-35AB-4A57-976D-EA4C7374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9301-950A-43E4-9E32-CC164EE0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6B60-54EA-4FEC-8AA2-07F8B755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23D2-1BC5-490E-A7BE-10EF45BF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4B44-46DB-4985-BBE1-C3A1B4E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9CC54-9A63-4B06-A8AE-048C4D11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72FD4-5C1B-4645-8147-8FED3B94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A2FF-1F4E-49C6-A304-E40693A7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1FC4-FE6C-421E-8998-F1D8EB2E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2CE7-6B4F-4F9E-A6FC-2F86DE468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EB2FF-2BE9-4AF9-88F9-22C03484B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6B817-D513-4A81-986A-3DF67BD05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65067-FB33-4557-975B-0B79CBD3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0D29B-B495-4ED8-90B7-5D5B848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F8EFF-2EC6-4451-AC18-6300D1D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119-1C0B-4270-A9A9-D7DB015B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6C4C-C39C-46A4-A4E9-133D3916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D861-75FA-44DC-899D-C56317F7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71CE-7C38-4141-AAA2-016C3D5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8309F-439D-4594-9C04-ACCE09F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C1DD6-C6A9-4A1F-9A01-5DB8EEAE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277A-DE93-48CC-B942-4906218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5CA8-951A-465D-9950-CC7FB1BD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F83C-CF45-497D-8671-11EE375C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BBC8-48D7-45F5-A57F-50FF6C86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52695-91B8-4CBD-899C-CE4DDB0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BCFD-0891-46FA-B194-52051A95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48FF-D54A-4B3A-BDF7-83E45BF1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00EA-D685-47A6-9167-2FAA3B01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6801-2275-48AB-BEEE-65168B97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4605-2BF6-4027-B251-283A107B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11ED-F068-44B7-9BFF-D6230541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061F-D9B6-4F4A-AC57-C9D2364C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5C16-5C28-44BE-B72C-096AE2B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84CB-F130-4486-899F-DF7C2B72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8922-047E-4A7C-9DA5-AC914BE4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0A29-3B0B-4C07-816C-0E364A5D7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064E-49B7-4AE2-8F63-17F317D8F94A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831C-F25B-4986-B3E9-1271D9B78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0E8F-14EC-42D1-BA41-D772FE2D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DEAC4-DA99-4FBE-966F-4AC587180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E582-25E7-427B-AB1D-C3D9EFFA2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E8B9-9763-4B84-A3EE-A113F0ED8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5AA3-B5C1-4DB6-835B-20115B8B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9048-99F9-477F-AD8C-36741EEF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update: </a:t>
            </a:r>
          </a:p>
          <a:p>
            <a:pPr lvl="1"/>
            <a:r>
              <a:rPr lang="en-IN" dirty="0"/>
              <a:t>In RDBMS synchronization is more difficult when data update is performed. </a:t>
            </a:r>
          </a:p>
          <a:p>
            <a:pPr lvl="1"/>
            <a:r>
              <a:rPr lang="en-IN" dirty="0"/>
              <a:t>NoSQL is providing great synchronization. </a:t>
            </a:r>
          </a:p>
          <a:p>
            <a:r>
              <a:rPr lang="en-IN" dirty="0"/>
              <a:t>Scalability: </a:t>
            </a:r>
          </a:p>
          <a:p>
            <a:pPr lvl="1"/>
            <a:r>
              <a:rPr lang="en-IN" dirty="0"/>
              <a:t> NoSQL solutions provider greater scalability for obvious reasons. AS it does not have table schema, no join query across multiple tables. </a:t>
            </a:r>
          </a:p>
          <a:p>
            <a:pPr lvl="1"/>
            <a:r>
              <a:rPr lang="en-IN" dirty="0"/>
              <a:t>In NoSQL what ever data required can put together. No concept data across multiple tables.</a:t>
            </a:r>
          </a:p>
          <a:p>
            <a:pPr lvl="1"/>
            <a:r>
              <a:rPr lang="en-IN" dirty="0"/>
              <a:t>Data can be stored in single document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94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B20F-24C3-49A9-9F38-25803F12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SQL storage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8E27-952A-4F26-86D6-7A4702F0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The NoSQL databases are categorized on the basis of how the data is stored. Because of the need to provide curated information from large volumes, generally in near real-time</a:t>
            </a:r>
          </a:p>
          <a:p>
            <a:r>
              <a:rPr lang="en-IN" dirty="0"/>
              <a:t>Different type of storage type</a:t>
            </a:r>
          </a:p>
          <a:p>
            <a:r>
              <a:rPr lang="en-IN" dirty="0"/>
              <a:t>Column –oriented : </a:t>
            </a:r>
          </a:p>
          <a:p>
            <a:pPr lvl="1"/>
            <a:r>
              <a:rPr lang="en-IN" dirty="0"/>
              <a:t>Data stored in column form.</a:t>
            </a:r>
          </a:p>
          <a:p>
            <a:pPr lvl="1"/>
            <a:r>
              <a:rPr lang="pt-BR" dirty="0"/>
              <a:t>column-oriented database stores data as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92A3-FDAF-4902-BDC8-ECDA57C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C14-EE4D-406C-8385-7BABC281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N" dirty="0"/>
              <a:t>Data stored in internal form like </a:t>
            </a:r>
          </a:p>
          <a:p>
            <a:pPr lvl="1"/>
            <a:r>
              <a:rPr lang="en-IN" dirty="0"/>
              <a:t>In RDBMS data stored in</a:t>
            </a:r>
          </a:p>
          <a:p>
            <a:pPr lvl="1"/>
            <a:r>
              <a:rPr lang="en-IN" dirty="0"/>
              <a:t> SM1,Anuj,Sharma,45,10000000 </a:t>
            </a:r>
          </a:p>
          <a:p>
            <a:pPr lvl="1"/>
            <a:r>
              <a:rPr lang="en-IN" dirty="0"/>
              <a:t>MM2,Anand,,34,5000000 </a:t>
            </a:r>
          </a:p>
          <a:p>
            <a:pPr lvl="1"/>
            <a:r>
              <a:rPr lang="en-IN" dirty="0"/>
              <a:t>T3,Vikas,Gupta,39,7500000 </a:t>
            </a:r>
          </a:p>
          <a:p>
            <a:pPr lvl="1"/>
            <a:r>
              <a:rPr lang="en-IN" dirty="0"/>
              <a:t>E4,Dinesh,Verma,32,2000000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However, in column-oriented databases, the data will be stored internally as follows: </a:t>
            </a:r>
          </a:p>
          <a:p>
            <a:pPr lvl="1"/>
            <a:r>
              <a:rPr lang="en-IN" dirty="0"/>
              <a:t>SM1,MM2,T3,E4 </a:t>
            </a:r>
          </a:p>
          <a:p>
            <a:pPr lvl="1"/>
            <a:r>
              <a:rPr lang="en-IN" dirty="0" err="1"/>
              <a:t>Anuj,Anand,Vikas,Dinesh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Sharma,,</a:t>
            </a:r>
            <a:r>
              <a:rPr lang="en-IN" dirty="0" err="1"/>
              <a:t>Gupta,Verma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 45,34,39,32 </a:t>
            </a:r>
          </a:p>
          <a:p>
            <a:pPr lvl="1"/>
            <a:r>
              <a:rPr lang="en-IN" dirty="0"/>
              <a:t>10000000,5000000,7500000,2000000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8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D30B-2B3F-4F22-92A7-AD0BF33C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11A-9E82-49D8-92DC-D8E128E8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  <a:p>
            <a:pPr lvl="1"/>
            <a:r>
              <a:rPr lang="en-IN" dirty="0"/>
              <a:t>Apache Cassandra, HBase, and Google Datastore, allow adding columns over time without having to worry about filling in default values/datatype in the existing rows for the new columns.</a:t>
            </a:r>
          </a:p>
          <a:p>
            <a:pPr lvl="1"/>
            <a:r>
              <a:rPr lang="en-IN" dirty="0"/>
              <a:t>There are advantages when working with a subset of the available columns. For example, computing maxima, minima, averages and sums, specifically on large datasets, is where these column-oriented data stores outshine in performance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92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A352-B69C-4960-B3F2-CE3C9CEF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A38F-CBA9-4441-BA13-BA68EBB8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Document </a:t>
            </a:r>
          </a:p>
          <a:p>
            <a:pPr lvl="1"/>
            <a:r>
              <a:rPr lang="en-IN" dirty="0"/>
              <a:t> referred to as document-oriented database, a document store allows the inserting, retrieving, and manipulating of semi-structured data.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most of the databases available under this category use XML, JSON, BSON, or YAML, 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compared to RDBMS, the documents themselves act as records (or rows)</a:t>
            </a:r>
          </a:p>
          <a:p>
            <a:pPr lvl="1"/>
            <a:r>
              <a:rPr lang="en-IN" dirty="0">
                <a:latin typeface="Times New Roman" panose="02020603050405020304" pitchFamily="18" charset="0"/>
              </a:rPr>
              <a:t>It does not follow the strict schema like a RDBMS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Even though the documents do not follow a strict schema, indexes can be created and queried.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33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52C0-FA7F-4984-AF1C-7C778A42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DD4E-0829-41ED-AFE1-DB39168B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N" dirty="0"/>
              <a:t>For </a:t>
            </a:r>
            <a:r>
              <a:rPr lang="en-IN" dirty="0" err="1"/>
              <a:t>e.g</a:t>
            </a:r>
            <a:r>
              <a:rPr lang="en-IN" dirty="0"/>
              <a:t> one document may it contain information about employee</a:t>
            </a:r>
          </a:p>
          <a:p>
            <a:pPr lvl="1"/>
            <a:r>
              <a:rPr lang="en-IN" dirty="0"/>
              <a:t>{ </a:t>
            </a:r>
            <a:r>
              <a:rPr lang="en-IN" dirty="0" err="1"/>
              <a:t>empid</a:t>
            </a:r>
            <a:r>
              <a:rPr lang="en-IN" dirty="0"/>
              <a:t>: “1234”, “</a:t>
            </a:r>
          </a:p>
          <a:p>
            <a:pPr lvl="1"/>
            <a:r>
              <a:rPr lang="en-IN" dirty="0"/>
              <a:t>  “</a:t>
            </a:r>
            <a:r>
              <a:rPr lang="en-IN" dirty="0" err="1"/>
              <a:t>firstname</a:t>
            </a:r>
            <a:r>
              <a:rPr lang="en-IN" dirty="0"/>
              <a:t>” : “</a:t>
            </a:r>
            <a:r>
              <a:rPr lang="en-IN" dirty="0" err="1"/>
              <a:t>abc</a:t>
            </a:r>
            <a:r>
              <a:rPr lang="en-IN" dirty="0"/>
              <a:t>”,</a:t>
            </a:r>
          </a:p>
          <a:p>
            <a:pPr lvl="1"/>
            <a:r>
              <a:rPr lang="en-IN" dirty="0"/>
              <a:t>  “</a:t>
            </a:r>
            <a:r>
              <a:rPr lang="en-IN" dirty="0" err="1"/>
              <a:t>lastname</a:t>
            </a:r>
            <a:r>
              <a:rPr lang="en-IN" dirty="0"/>
              <a:t>” : “</a:t>
            </a:r>
            <a:r>
              <a:rPr lang="en-IN" dirty="0" err="1"/>
              <a:t>xyz</a:t>
            </a:r>
            <a:r>
              <a:rPr lang="en-IN" dirty="0"/>
              <a:t>”</a:t>
            </a:r>
          </a:p>
          <a:p>
            <a:pPr lvl="1"/>
            <a:r>
              <a:rPr lang="en-IN" dirty="0"/>
              <a:t>}</a:t>
            </a:r>
          </a:p>
          <a:p>
            <a:pPr lvl="1"/>
            <a:r>
              <a:rPr lang="en-IN" dirty="0" err="1"/>
              <a:t>Anthor</a:t>
            </a:r>
            <a:r>
              <a:rPr lang="en-IN" dirty="0"/>
              <a:t> document may contains more information about employee</a:t>
            </a:r>
          </a:p>
          <a:p>
            <a:pPr marL="457200" lvl="1" indent="0">
              <a:buNone/>
            </a:pPr>
            <a:r>
              <a:rPr lang="en-IN" dirty="0"/>
              <a:t>{ </a:t>
            </a:r>
            <a:r>
              <a:rPr lang="en-IN" dirty="0" err="1"/>
              <a:t>empid</a:t>
            </a:r>
            <a:r>
              <a:rPr lang="en-IN" dirty="0"/>
              <a:t>: “1234”, </a:t>
            </a:r>
          </a:p>
          <a:p>
            <a:pPr marL="457200" lvl="1" indent="0">
              <a:buNone/>
            </a:pPr>
            <a:r>
              <a:rPr lang="en-IN" dirty="0"/>
              <a:t>  “</a:t>
            </a:r>
            <a:r>
              <a:rPr lang="en-IN" dirty="0" err="1"/>
              <a:t>firstname</a:t>
            </a:r>
            <a:r>
              <a:rPr lang="en-IN" dirty="0"/>
              <a:t>” : “ccc”</a:t>
            </a:r>
          </a:p>
          <a:p>
            <a:pPr marL="457200" lvl="1" indent="0">
              <a:buNone/>
            </a:pPr>
            <a:r>
              <a:rPr lang="en-IN" dirty="0"/>
              <a:t>  “</a:t>
            </a:r>
            <a:r>
              <a:rPr lang="en-IN" dirty="0" err="1"/>
              <a:t>lastname</a:t>
            </a:r>
            <a:r>
              <a:rPr lang="en-IN" dirty="0"/>
              <a:t>” : “</a:t>
            </a:r>
            <a:r>
              <a:rPr lang="en-IN" dirty="0" err="1"/>
              <a:t>sss</a:t>
            </a:r>
            <a:r>
              <a:rPr lang="en-IN" dirty="0"/>
              <a:t>”</a:t>
            </a:r>
          </a:p>
          <a:p>
            <a:pPr marL="457200" lvl="1" indent="0">
              <a:buNone/>
            </a:pPr>
            <a:r>
              <a:rPr lang="en-IN" dirty="0"/>
              <a:t>   “salary” : “16000 “,  “department” : “sales”,</a:t>
            </a:r>
          </a:p>
          <a:p>
            <a:pPr lvl="1"/>
            <a:r>
              <a:rPr lang="en-IN" dirty="0"/>
              <a:t>} second document having more detail than first. And may be third document contains information about department so it can be easily handled in </a:t>
            </a:r>
            <a:r>
              <a:rPr lang="en-IN" dirty="0" err="1"/>
              <a:t>schemaless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4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9E20-298B-4FE6-B197-DE77FA4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2692-2CFC-4322-B6EA-214F04FE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Document-oriented databases  flexibility for dynamic or changeable schema or even </a:t>
            </a:r>
            <a:r>
              <a:rPr lang="en-IN" dirty="0" err="1"/>
              <a:t>schemaless</a:t>
            </a:r>
            <a:r>
              <a:rPr lang="en-IN" dirty="0"/>
              <a:t> documents. </a:t>
            </a:r>
          </a:p>
          <a:p>
            <a:pPr lvl="1"/>
            <a:r>
              <a:rPr lang="en-IN" dirty="0"/>
              <a:t>Advantage</a:t>
            </a:r>
          </a:p>
          <a:p>
            <a:pPr lvl="1"/>
            <a:r>
              <a:rPr lang="en-IN" dirty="0"/>
              <a:t>As content is schema less </a:t>
            </a:r>
            <a:r>
              <a:rPr lang="en-IN" dirty="0">
                <a:effectLst/>
                <a:latin typeface="Times New Roman" panose="02020603050405020304" pitchFamily="18" charset="0"/>
              </a:rPr>
              <a:t>This is very useful in web-based applications where there is a need for storing different types of content that may evolve over time</a:t>
            </a:r>
          </a:p>
          <a:p>
            <a:pPr lvl="1"/>
            <a:r>
              <a:rPr lang="en-IN" dirty="0"/>
              <a:t>Some of popular databases that provide document-oriented storage include:</a:t>
            </a:r>
          </a:p>
          <a:p>
            <a:pPr lvl="1"/>
            <a:r>
              <a:rPr lang="en-IN" dirty="0"/>
              <a:t> • MongoDB • CouchDB • Jackrabbit • Lotus Notes • Apache Cassandra</a:t>
            </a:r>
            <a:endParaRPr lang="en-IN" dirty="0">
              <a:effectLst/>
              <a:latin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15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2092-8952-43AD-9D1E-DE0140B1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3076-7302-461E-8170-00304EA9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  <a:p>
            <a:pPr lvl="1"/>
            <a:r>
              <a:rPr lang="en-IN" dirty="0"/>
              <a:t>content is </a:t>
            </a:r>
            <a:r>
              <a:rPr lang="en-IN" dirty="0" err="1"/>
              <a:t>schemaless</a:t>
            </a:r>
            <a:r>
              <a:rPr lang="en-IN" dirty="0"/>
              <a:t>,  This is very useful in web-based applications where there is a need for storing different types of content.</a:t>
            </a:r>
          </a:p>
          <a:p>
            <a:pPr lvl="1"/>
            <a:r>
              <a:rPr lang="en-IN" dirty="0"/>
              <a:t>For example, for a grocery store, information about the users, inventory and orders can be stored as simple JSON or XML documents. </a:t>
            </a:r>
          </a:p>
          <a:p>
            <a:pPr lvl="1"/>
            <a:r>
              <a:rPr lang="en-IN" dirty="0"/>
              <a:t>XML based document  gives good supports for multiple web application.</a:t>
            </a:r>
          </a:p>
          <a:p>
            <a:pPr lvl="1"/>
            <a:r>
              <a:rPr lang="en-IN" dirty="0"/>
              <a:t>CouchDB provides a RESTful HTTP interface with the standard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81444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50E-20F4-4711-90AC-9406836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B554-A895-4D4F-BD36-71FD72BC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Key-value pair</a:t>
            </a:r>
          </a:p>
          <a:p>
            <a:pPr lvl="1"/>
            <a:r>
              <a:rPr lang="en-IN" dirty="0"/>
              <a:t>A Key-value store is very closely related to a document store—</a:t>
            </a:r>
          </a:p>
          <a:p>
            <a:pPr lvl="1"/>
            <a:r>
              <a:rPr lang="en-IN" dirty="0"/>
              <a:t>No schema</a:t>
            </a:r>
          </a:p>
          <a:p>
            <a:pPr lvl="1"/>
            <a:r>
              <a:rPr lang="en-IN" dirty="0"/>
              <a:t>it allows the storage of a value against a key. Similar to a document store, there is no need for a schema to be enforced on the value</a:t>
            </a:r>
          </a:p>
          <a:p>
            <a:pPr lvl="1"/>
            <a:r>
              <a:rPr lang="en-IN" dirty="0"/>
              <a:t>Key value needs to create, only new key-value pair to insert new data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few of the popular key value stores are: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• Redis , </a:t>
            </a:r>
            <a:r>
              <a:rPr lang="en-IN" dirty="0" err="1">
                <a:effectLst/>
                <a:latin typeface="Times New Roman" panose="02020603050405020304" pitchFamily="18" charset="0"/>
              </a:rPr>
              <a:t>MemcacheDB</a:t>
            </a:r>
            <a:r>
              <a:rPr lang="en-IN" dirty="0">
                <a:effectLst/>
                <a:latin typeface="Times New Roman" panose="02020603050405020304" pitchFamily="18" charset="0"/>
              </a:rPr>
              <a:t> ,• Berkley DB</a:t>
            </a:r>
          </a:p>
          <a:p>
            <a:pPr lvl="1"/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</a:rPr>
              <a:t>Advantage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Key-value stores are optimized for querying against keys. they serve great in-memory caches. </a:t>
            </a:r>
            <a:endParaRPr lang="en-IN" dirty="0">
              <a:latin typeface="Times New Roman" panose="02020603050405020304" pitchFamily="18" charset="0"/>
            </a:endParaRPr>
          </a:p>
          <a:p>
            <a:pPr lvl="1"/>
            <a:endParaRPr lang="en-IN" dirty="0">
              <a:effectLst/>
              <a:latin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18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50E6-C876-469E-9D6B-7AA8868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8B121-003D-4153-9C67-2AFA924E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65" y="2224976"/>
            <a:ext cx="6687792" cy="34920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AB81F-505A-4082-9479-DAC2D4D860C1}"/>
              </a:ext>
            </a:extLst>
          </p:cNvPr>
          <p:cNvSpPr txBox="1"/>
          <p:nvPr/>
        </p:nvSpPr>
        <p:spPr>
          <a:xfrm flipH="1">
            <a:off x="1136073" y="1607127"/>
            <a:ext cx="981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effectLst/>
                <a:latin typeface="Times New Roman" panose="02020603050405020304" pitchFamily="18" charset="0"/>
              </a:rPr>
              <a:t>the key-value stores cannot query on the values, they can still understand the type of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3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In computing, </a:t>
            </a:r>
          </a:p>
          <a:p>
            <a:pPr marL="0" indent="0" algn="ctr">
              <a:buNone/>
            </a:pPr>
            <a:r>
              <a:rPr lang="en-US" sz="2400" i="1" dirty="0"/>
              <a:t>NoSQL (mostly interpreted as "not only SQL") </a:t>
            </a:r>
          </a:p>
          <a:p>
            <a:pPr marL="0" indent="0" algn="ctr">
              <a:buNone/>
            </a:pPr>
            <a:r>
              <a:rPr lang="en-US" sz="2400" i="1" dirty="0"/>
              <a:t>is a broad class of database management systems </a:t>
            </a:r>
          </a:p>
          <a:p>
            <a:pPr marL="0" indent="0" algn="ctr">
              <a:buNone/>
            </a:pPr>
            <a:r>
              <a:rPr lang="en-US" sz="2400" i="1" dirty="0"/>
              <a:t>identified by </a:t>
            </a:r>
          </a:p>
          <a:p>
            <a:pPr marL="0" indent="0" algn="ctr">
              <a:buNone/>
            </a:pPr>
            <a:r>
              <a:rPr lang="en-US" sz="2400" i="1" dirty="0"/>
              <a:t>its non-adherence to the widely used </a:t>
            </a:r>
          </a:p>
          <a:p>
            <a:pPr marL="0" indent="0" algn="ctr">
              <a:buNone/>
            </a:pPr>
            <a:r>
              <a:rPr lang="en-US" sz="2400" i="1" dirty="0"/>
              <a:t>relational database management system model; </a:t>
            </a:r>
          </a:p>
          <a:p>
            <a:pPr marL="0" indent="0" algn="ctr">
              <a:buNone/>
            </a:pPr>
            <a:r>
              <a:rPr lang="en-US" sz="2400" i="1" dirty="0"/>
              <a:t>that is, </a:t>
            </a:r>
            <a:r>
              <a:rPr lang="en-US" sz="2400" b="1" i="1" dirty="0"/>
              <a:t>NoSQL databases are </a:t>
            </a:r>
          </a:p>
          <a:p>
            <a:pPr marL="0" indent="0" algn="ctr">
              <a:buNone/>
            </a:pPr>
            <a:r>
              <a:rPr lang="en-US" sz="2400" b="1" i="1" dirty="0"/>
              <a:t>not primarily built on tables, </a:t>
            </a:r>
          </a:p>
          <a:p>
            <a:pPr marL="0" indent="0" algn="ctr">
              <a:buNone/>
            </a:pPr>
            <a:r>
              <a:rPr lang="en-US" sz="2400" b="1" i="1" dirty="0"/>
              <a:t>and as a result, </a:t>
            </a:r>
          </a:p>
          <a:p>
            <a:pPr marL="0" indent="0" algn="ctr">
              <a:buNone/>
            </a:pPr>
            <a:r>
              <a:rPr lang="en-US" sz="2400" b="1" i="1" dirty="0"/>
              <a:t>generally do not use SQL for data manipulation.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50000"/>
              </a:spcBef>
              <a:defRPr sz="1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A7BBDC-5945-4925-B7A1-58A325A0F0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2664-B016-4789-B7DF-AC7FC1E1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3F2F-FEAC-4321-B827-AF094364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store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Graph databases represent a special category of NoSQL databases where relationships are represented as graphs. 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There can be multiple links between two nodes in a graph—representing the multiple relationships that the two nodes share.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The relationships represented may include social relationships between people, transport links between places,</a:t>
            </a:r>
          </a:p>
          <a:p>
            <a:pPr lvl="1"/>
            <a:endParaRPr lang="en-IN" dirty="0">
              <a:latin typeface="Times New Roman" panose="02020603050405020304" pitchFamily="18" charset="0"/>
            </a:endParaRP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Neo4j• </a:t>
            </a:r>
            <a:r>
              <a:rPr lang="en-IN" dirty="0" err="1">
                <a:effectLst/>
                <a:latin typeface="Times New Roman" panose="02020603050405020304" pitchFamily="18" charset="0"/>
              </a:rPr>
              <a:t>FlockDB</a:t>
            </a:r>
            <a:r>
              <a:rPr lang="en-IN" dirty="0">
                <a:effectLst/>
                <a:latin typeface="Times New Roman" panose="02020603050405020304" pitchFamily="18" charset="0"/>
              </a:rPr>
              <a:t> (from Twitter)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72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2662-2D00-4B08-A926-A79AA46A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1BCB5-C84C-4D0B-AC3C-A1E33C73F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26" y="824402"/>
            <a:ext cx="3900505" cy="4862513"/>
          </a:xfrm>
        </p:spPr>
      </p:pic>
      <p:pic>
        <p:nvPicPr>
          <p:cNvPr id="1026" name="Picture 2" descr="Image result for graph based database node4">
            <a:extLst>
              <a:ext uri="{FF2B5EF4-FFF2-40B4-BE49-F238E27FC236}">
                <a16:creationId xmlns:a16="http://schemas.microsoft.com/office/drawing/2014/main" id="{59F29F85-C579-4E2F-9C89-A2A31AEF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75" y="1736436"/>
            <a:ext cx="5437533" cy="386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44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FFF-E160-4C3A-A99D-9C6B546B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7F51-5621-434E-82A7-071978E7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 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Graph databases can be considered as special purpose NoSQL databases optimized for relation-heavy data. </a:t>
            </a:r>
          </a:p>
          <a:p>
            <a:pPr lvl="1"/>
            <a:r>
              <a:rPr lang="en-IN" dirty="0">
                <a:effectLst/>
                <a:latin typeface="Times New Roman" panose="02020603050405020304" pitchFamily="18" charset="0"/>
              </a:rPr>
              <a:t>The one advantage that graph databases have is easy representation, retrieval and manipulation of relationships between the entities in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51A4-3433-43E7-8690-524499BB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D62390-94F4-4821-92F9-A73DA3A6F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287600"/>
              </p:ext>
            </p:extLst>
          </p:nvPr>
        </p:nvGraphicFramePr>
        <p:xfrm>
          <a:off x="765175" y="1555750"/>
          <a:ext cx="10588625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520895802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739579104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3732528991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598485947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86946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Column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Key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like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Update/fetch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Query/filter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Relationship between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Cross entity support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2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use Traditional RDBMS model</a:t>
            </a:r>
          </a:p>
          <a:p>
            <a:pPr lvl="1"/>
            <a:r>
              <a:rPr lang="en-US" dirty="0"/>
              <a:t>Data is non-relational </a:t>
            </a:r>
          </a:p>
          <a:p>
            <a:pPr lvl="1"/>
            <a:r>
              <a:rPr lang="en-US" dirty="0"/>
              <a:t>It does not use SQL as the query language. </a:t>
            </a:r>
          </a:p>
          <a:p>
            <a:r>
              <a:rPr lang="en-US" dirty="0"/>
              <a:t>NoSQL is not a database. It is not even a type of database. </a:t>
            </a:r>
          </a:p>
          <a:p>
            <a:pPr lvl="1"/>
            <a:r>
              <a:rPr lang="en-IN" dirty="0"/>
              <a:t>NoSQL is not a database. It is not even a type of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50000"/>
              </a:spcBef>
              <a:defRPr sz="1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A7BBDC-5945-4925-B7A1-58A325A0F0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D728-60F5-4D7D-AE6D-4084C5D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9DF4C-2AC0-4367-A6E0-F988AE3A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75" y="1555750"/>
            <a:ext cx="10588625" cy="48625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ACID property for traditional </a:t>
            </a:r>
            <a:r>
              <a:rPr lang="en-US" b="1" dirty="0" err="1"/>
              <a:t>Rdbms</a:t>
            </a:r>
            <a:endParaRPr lang="en-US" b="1" dirty="0"/>
          </a:p>
          <a:p>
            <a:pPr lvl="1"/>
            <a:r>
              <a:rPr lang="en-US" b="1" dirty="0"/>
              <a:t>Atomicity</a:t>
            </a:r>
            <a:r>
              <a:rPr lang="en-US" dirty="0"/>
              <a:t>: Everything in a transaction succeeds lest it is rolled back.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A transaction cannot leave the database in an inconsistent state.</a:t>
            </a:r>
          </a:p>
          <a:p>
            <a:pPr lvl="1"/>
            <a:r>
              <a:rPr lang="en-US" b="1" dirty="0"/>
              <a:t>Isolation</a:t>
            </a:r>
            <a:r>
              <a:rPr lang="en-US" dirty="0"/>
              <a:t>: One transaction cannot interfere with another.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A completed transaction persists, even after applications restart.</a:t>
            </a:r>
          </a:p>
          <a:p>
            <a:r>
              <a:rPr lang="en-US" b="1" dirty="0"/>
              <a:t>BASE</a:t>
            </a:r>
            <a:r>
              <a:rPr lang="en-US" dirty="0"/>
              <a:t> (coined by Eric Brewer)</a:t>
            </a:r>
          </a:p>
          <a:p>
            <a:pPr lvl="1"/>
            <a:r>
              <a:rPr lang="en-US" b="1" dirty="0"/>
              <a:t>Basic availability</a:t>
            </a:r>
            <a:r>
              <a:rPr lang="en-US" dirty="0"/>
              <a:t>: Each request is guaranteed a response—successful or failed execution.</a:t>
            </a:r>
          </a:p>
          <a:p>
            <a:pPr lvl="1"/>
            <a:r>
              <a:rPr lang="en-US" b="1" dirty="0"/>
              <a:t>Soft state</a:t>
            </a:r>
            <a:r>
              <a:rPr lang="en-US" dirty="0"/>
              <a:t>: The state of the system may change over time, at times without any input (for eventual consistency).</a:t>
            </a:r>
          </a:p>
          <a:p>
            <a:pPr lvl="1"/>
            <a:r>
              <a:rPr lang="en-US" b="1" dirty="0"/>
              <a:t>Eventual consistency</a:t>
            </a:r>
            <a:r>
              <a:rPr lang="en-US" dirty="0"/>
              <a:t>: The database may be momentarily inconsistent but will be consistent eventually.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A597-3519-46C1-861D-C4E6FE8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2CA7-EBBA-4814-A6DE-BBFBA477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Schemaless</a:t>
            </a:r>
            <a:r>
              <a:rPr lang="en-IN" dirty="0"/>
              <a:t> data representation: </a:t>
            </a:r>
          </a:p>
          <a:p>
            <a:pPr lvl="1"/>
            <a:r>
              <a:rPr lang="en-IN" dirty="0"/>
              <a:t>Almost all NoSQL implementations offer </a:t>
            </a:r>
            <a:r>
              <a:rPr lang="en-IN" dirty="0" err="1"/>
              <a:t>schemaless</a:t>
            </a:r>
            <a:r>
              <a:rPr lang="en-IN" dirty="0"/>
              <a:t> data representation. This means that you don’t have to think too far ahead to define a structure for inserting new field or nesting of data.</a:t>
            </a:r>
          </a:p>
          <a:p>
            <a:r>
              <a:rPr lang="en-IN" dirty="0"/>
              <a:t>Development time</a:t>
            </a:r>
          </a:p>
          <a:p>
            <a:pPr lvl="1"/>
            <a:r>
              <a:rPr lang="en-IN" dirty="0"/>
              <a:t>It reduce the development time, as no SQL is required and join query required.</a:t>
            </a:r>
          </a:p>
          <a:p>
            <a:r>
              <a:rPr lang="en-IN" dirty="0"/>
              <a:t>Speed:</a:t>
            </a:r>
          </a:p>
          <a:p>
            <a:pPr lvl="1"/>
            <a:r>
              <a:rPr lang="en-IN" dirty="0"/>
              <a:t>It is much faster to execute.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75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C49A-45E6-83BD-8705C94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NO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291-0308-4953-BD5D-CD361BF1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base</a:t>
            </a:r>
          </a:p>
          <a:p>
            <a:pPr lvl="1"/>
            <a:r>
              <a:rPr lang="en-IN" dirty="0" err="1"/>
              <a:t>Mongodb,couchdb,terrastore</a:t>
            </a:r>
            <a:endParaRPr lang="en-IN" dirty="0"/>
          </a:p>
          <a:p>
            <a:r>
              <a:rPr lang="en-IN" dirty="0"/>
              <a:t>Key –value pair</a:t>
            </a:r>
          </a:p>
          <a:p>
            <a:pPr lvl="1"/>
            <a:r>
              <a:rPr lang="en-IN" dirty="0" err="1"/>
              <a:t>Redis,membase,Voldemort,memchache</a:t>
            </a:r>
            <a:r>
              <a:rPr lang="en-IN" dirty="0"/>
              <a:t> 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XML</a:t>
            </a:r>
          </a:p>
          <a:p>
            <a:pPr lvl="1"/>
            <a:r>
              <a:rPr lang="en-IN" dirty="0" err="1"/>
              <a:t>baseX,eXist</a:t>
            </a:r>
            <a:endParaRPr lang="en-IN" dirty="0"/>
          </a:p>
          <a:p>
            <a:r>
              <a:rPr lang="en-IN" dirty="0"/>
              <a:t>Graph</a:t>
            </a:r>
          </a:p>
          <a:p>
            <a:pPr lvl="1"/>
            <a:r>
              <a:rPr lang="en-IN" dirty="0"/>
              <a:t>Node4j,flockdb,</a:t>
            </a:r>
          </a:p>
          <a:p>
            <a:r>
              <a:rPr lang="en-IN" dirty="0"/>
              <a:t>Column based</a:t>
            </a:r>
          </a:p>
          <a:p>
            <a:pPr lvl="1"/>
            <a:r>
              <a:rPr lang="en-IN" dirty="0" err="1"/>
              <a:t>Hadoop,Cassendra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78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Define Models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Define entities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Define relationships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dirty="0"/>
              <a:t>Program Database and application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dirty="0"/>
              <a:t>Iterate</a:t>
            </a:r>
          </a:p>
          <a:p>
            <a:r>
              <a:rPr lang="en-US" dirty="0"/>
              <a:t>Technical Requirement for RDBMS</a:t>
            </a:r>
          </a:p>
          <a:p>
            <a:pPr lvl="1"/>
            <a:r>
              <a:rPr lang="en-US" dirty="0"/>
              <a:t>Schema flexibility : RDBMS are quite inflexible in their design. Adding a single column will add much complexity.</a:t>
            </a:r>
          </a:p>
          <a:p>
            <a:pPr lvl="1"/>
            <a:r>
              <a:rPr lang="en-US" b="1" dirty="0"/>
              <a:t>Complex queries</a:t>
            </a:r>
            <a:r>
              <a:rPr lang="en-US" dirty="0"/>
              <a:t>: required a complex query if multiple tables are required to join  </a:t>
            </a:r>
          </a:p>
          <a:p>
            <a:pPr lvl="1"/>
            <a:r>
              <a:rPr lang="en-US" b="1" dirty="0"/>
              <a:t>Data update : </a:t>
            </a:r>
            <a:r>
              <a:rPr lang="en-US" dirty="0"/>
              <a:t>Updating data across multiple tables is probably one of the more complex scenarios if single data may affect multiple tables other field.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50000"/>
              </a:spcBef>
              <a:defRPr sz="1400" kern="1200">
                <a:solidFill>
                  <a:schemeClr val="bg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A7BBDC-5945-4925-B7A1-58A325A0F0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0494-39AC-441E-B8AD-94EF480F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72BA-7483-4F1E-BDB5-5FB308D2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Scalability  :  its become a complex task to scale the system in RDBMS.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F89C-4F04-4B06-926A-E5F77EE1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SQL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E42E-7AF5-45DD-99BA-32B6D33D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NoSQL-based solutions provide answers to most of the challenge that is come in RDBMS</a:t>
            </a:r>
            <a:endParaRPr lang="en-US" b="1" dirty="0"/>
          </a:p>
          <a:p>
            <a:r>
              <a:rPr lang="en-US" b="1" dirty="0"/>
              <a:t>Schema flexibility</a:t>
            </a:r>
            <a:r>
              <a:rPr lang="en-US" dirty="0"/>
              <a:t>: </a:t>
            </a:r>
          </a:p>
          <a:p>
            <a:pPr lvl="1"/>
            <a:r>
              <a:rPr lang="en-IN" dirty="0"/>
              <a:t>It does not have schema like RDBMS it is schema less.</a:t>
            </a:r>
          </a:p>
          <a:p>
            <a:pPr lvl="1"/>
            <a:r>
              <a:rPr lang="en-US" dirty="0"/>
              <a:t>Allows flexibility of adding one or more columns as required, on the fly. </a:t>
            </a:r>
          </a:p>
          <a:p>
            <a:pPr lvl="1"/>
            <a:r>
              <a:rPr lang="en-US" dirty="0"/>
              <a:t>Document based database(</a:t>
            </a:r>
            <a:r>
              <a:rPr lang="en-US" dirty="0" err="1"/>
              <a:t>mongoDB</a:t>
            </a:r>
            <a:r>
              <a:rPr lang="en-US" dirty="0"/>
              <a:t>) allow storing semi structured data.</a:t>
            </a:r>
          </a:p>
          <a:p>
            <a:r>
              <a:rPr lang="en-US" dirty="0"/>
              <a:t>Complex query</a:t>
            </a:r>
          </a:p>
          <a:p>
            <a:pPr lvl="1"/>
            <a:r>
              <a:rPr lang="en-US" dirty="0"/>
              <a:t>It does not have </a:t>
            </a:r>
            <a:r>
              <a:rPr lang="en-US" dirty="0" err="1"/>
              <a:t>foreignkey</a:t>
            </a:r>
            <a:r>
              <a:rPr lang="en-US" dirty="0"/>
              <a:t> .It does not have complex query, No join query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8390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99BA0A8-66F0-4A40-9644-132B713DF991}" vid="{AD9EFC63-2756-4689-A0A0-8FDD00E97B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261</TotalTime>
  <Words>1366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Times New Roman</vt:lpstr>
      <vt:lpstr>Wingdings</vt:lpstr>
      <vt:lpstr>Theme1</vt:lpstr>
      <vt:lpstr>No sql</vt:lpstr>
      <vt:lpstr>Defining NoSQL</vt:lpstr>
      <vt:lpstr>What is NoSQL</vt:lpstr>
      <vt:lpstr>PowerPoint Presentation</vt:lpstr>
      <vt:lpstr>Why NoSQL?</vt:lpstr>
      <vt:lpstr>List of NO SQL Database</vt:lpstr>
      <vt:lpstr>RDBMS Approach</vt:lpstr>
      <vt:lpstr>PowerPoint Presentation</vt:lpstr>
      <vt:lpstr>NO SQL approach</vt:lpstr>
      <vt:lpstr>PowerPoint Presentation</vt:lpstr>
      <vt:lpstr>No SQL storage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sql</dc:title>
  <dc:creator>Purvi Jardos</dc:creator>
  <cp:lastModifiedBy>Purvi Jardos</cp:lastModifiedBy>
  <cp:revision>115</cp:revision>
  <dcterms:created xsi:type="dcterms:W3CDTF">2021-02-11T09:17:22Z</dcterms:created>
  <dcterms:modified xsi:type="dcterms:W3CDTF">2022-01-09T14:26:15Z</dcterms:modified>
</cp:coreProperties>
</file>