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2" r:id="rId4"/>
    <p:sldId id="279" r:id="rId5"/>
    <p:sldId id="290" r:id="rId6"/>
    <p:sldId id="293" r:id="rId7"/>
    <p:sldId id="291" r:id="rId8"/>
    <p:sldId id="294" r:id="rId9"/>
    <p:sldId id="297" r:id="rId10"/>
    <p:sldId id="295" r:id="rId11"/>
    <p:sldId id="296" r:id="rId12"/>
    <p:sldId id="298" r:id="rId13"/>
    <p:sldId id="299" r:id="rId14"/>
    <p:sldId id="300" r:id="rId15"/>
    <p:sldId id="301" r:id="rId16"/>
    <p:sldId id="302" r:id="rId17"/>
    <p:sldId id="307" r:id="rId18"/>
    <p:sldId id="304" r:id="rId19"/>
    <p:sldId id="308" r:id="rId20"/>
    <p:sldId id="303" r:id="rId21"/>
    <p:sldId id="305" r:id="rId22"/>
    <p:sldId id="306" r:id="rId23"/>
    <p:sldId id="277" r:id="rId24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uli Bold Bold" panose="020B0604020202020204" charset="0"/>
      <p:regular r:id="rId30"/>
    </p:embeddedFont>
    <p:embeddedFont>
      <p:font typeface="Muli Regular" panose="020B0604020202020204" charset="0"/>
      <p:regular r:id="rId31"/>
    </p:embeddedFont>
    <p:embeddedFont>
      <p:font typeface="Muli Regular Bold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7E5E3-DAB3-4633-8524-E4A0ADB2C74A}">
          <p14:sldIdLst>
            <p14:sldId id="256"/>
            <p14:sldId id="257"/>
            <p14:sldId id="272"/>
            <p14:sldId id="279"/>
            <p14:sldId id="290"/>
            <p14:sldId id="293"/>
            <p14:sldId id="291"/>
            <p14:sldId id="294"/>
            <p14:sldId id="297"/>
            <p14:sldId id="295"/>
            <p14:sldId id="296"/>
            <p14:sldId id="298"/>
            <p14:sldId id="299"/>
            <p14:sldId id="300"/>
            <p14:sldId id="301"/>
            <p14:sldId id="302"/>
            <p14:sldId id="307"/>
            <p14:sldId id="304"/>
            <p14:sldId id="308"/>
            <p14:sldId id="303"/>
            <p14:sldId id="305"/>
            <p14:sldId id="30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van Sutariya" initials="SS" lastIdx="2" clrIdx="0">
    <p:extLst>
      <p:ext uri="{19B8F6BF-5375-455C-9EA6-DF929625EA0E}">
        <p15:presenceInfo xmlns:p15="http://schemas.microsoft.com/office/powerpoint/2012/main" userId="2041212ec961e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532D"/>
    <a:srgbClr val="F36825"/>
    <a:srgbClr val="F2F3F4"/>
    <a:srgbClr val="F6F8FA"/>
    <a:srgbClr val="9F6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C896C-4F64-41F4-8C80-FA570288D689}" v="56" dt="2023-02-19T20:56:07.325"/>
    <p1510:client id="{905472CD-E44A-48CB-9BC4-0144891E7F83}" v="2" dt="2023-02-19T20:50:48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4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A3408-03BA-4812-9137-F33B348B6A0C}" type="datetimeFigureOut">
              <a:rPr lang="en-IN" smtClean="0"/>
              <a:t>12/03/2023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97862-84F7-40CC-8C28-D34BC349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9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97862-84F7-40CC-8C28-D34BC3495EE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72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97862-84F7-40CC-8C28-D34BC3495EE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01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97862-84F7-40CC-8C28-D34BC3495EE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59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97862-84F7-40CC-8C28-D34BC3495EE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31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97862-84F7-40CC-8C28-D34BC3495EE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285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97862-84F7-40CC-8C28-D34BC3495EE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7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028700" y="7665780"/>
            <a:ext cx="6221192" cy="135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85"/>
              </a:lnSpc>
            </a:pPr>
            <a:r>
              <a:rPr lang="en-US" sz="3918">
                <a:solidFill>
                  <a:srgbClr val="0E2C4B"/>
                </a:solidFill>
                <a:latin typeface="Muli Regular"/>
              </a:rPr>
              <a:t>MA065</a:t>
            </a:r>
          </a:p>
          <a:p>
            <a:pPr>
              <a:lnSpc>
                <a:spcPts val="5485"/>
              </a:lnSpc>
            </a:pPr>
            <a:r>
              <a:rPr lang="en-US" sz="3918">
                <a:solidFill>
                  <a:srgbClr val="0E2C4B"/>
                </a:solidFill>
                <a:latin typeface="Muli Regular"/>
              </a:rPr>
              <a:t>SUTARIYA SAVANKUMAR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7247" y="992981"/>
            <a:ext cx="7821983" cy="2445006"/>
            <a:chOff x="-148604" y="-47625"/>
            <a:chExt cx="10429311" cy="3260008"/>
          </a:xfrm>
        </p:grpSpPr>
        <p:sp>
          <p:nvSpPr>
            <p:cNvPr id="10" name="TextBox 10"/>
            <p:cNvSpPr txBox="1"/>
            <p:nvPr/>
          </p:nvSpPr>
          <p:spPr>
            <a:xfrm>
              <a:off x="-148604" y="1498409"/>
              <a:ext cx="3911600" cy="17139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720"/>
                </a:lnSpc>
              </a:pPr>
              <a:r>
                <a:rPr lang="en-US" sz="11500">
                  <a:solidFill>
                    <a:srgbClr val="F36825"/>
                  </a:solidFill>
                  <a:latin typeface="Muli Bold Bold"/>
                </a:rPr>
                <a:t>Git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0280707" cy="7078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 dirty="0">
                  <a:solidFill>
                    <a:srgbClr val="0E2C4B"/>
                  </a:solidFill>
                  <a:latin typeface="Muli Bold Bold"/>
                </a:rPr>
                <a:t>Seminar 1.5</a:t>
              </a:r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ECB41FA2-10DC-6322-8D33-66BEAF41E263}"/>
              </a:ext>
            </a:extLst>
          </p:cNvPr>
          <p:cNvGrpSpPr/>
          <p:nvPr/>
        </p:nvGrpSpPr>
        <p:grpSpPr>
          <a:xfrm>
            <a:off x="26365200" y="723900"/>
            <a:ext cx="9381148" cy="9814023"/>
            <a:chOff x="0" y="0"/>
            <a:chExt cx="7504918" cy="785121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EAB6CCE-D220-80A9-FC93-C8EB5E8DFA89}"/>
                </a:ext>
              </a:extLst>
            </p:cNvPr>
            <p:cNvSpPr/>
            <p:nvPr/>
          </p:nvSpPr>
          <p:spPr>
            <a:xfrm>
              <a:off x="0" y="0"/>
              <a:ext cx="7504919" cy="7851218"/>
            </a:xfrm>
            <a:custGeom>
              <a:avLst/>
              <a:gdLst/>
              <a:ahLst/>
              <a:cxnLst/>
              <a:rect l="l" t="t" r="r" b="b"/>
              <a:pathLst>
                <a:path w="7504919" h="7851218">
                  <a:moveTo>
                    <a:pt x="7380458" y="7851218"/>
                  </a:moveTo>
                  <a:lnTo>
                    <a:pt x="124460" y="7851218"/>
                  </a:lnTo>
                  <a:cubicBezTo>
                    <a:pt x="55880" y="7851218"/>
                    <a:pt x="0" y="7795338"/>
                    <a:pt x="0" y="77267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80459" y="0"/>
                  </a:lnTo>
                  <a:cubicBezTo>
                    <a:pt x="7449038" y="0"/>
                    <a:pt x="7504919" y="55880"/>
                    <a:pt x="7504919" y="124460"/>
                  </a:cubicBezTo>
                  <a:lnTo>
                    <a:pt x="7504919" y="7726759"/>
                  </a:lnTo>
                  <a:cubicBezTo>
                    <a:pt x="7504919" y="7795339"/>
                    <a:pt x="7449038" y="7851218"/>
                    <a:pt x="7380459" y="78512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4">
            <a:extLst>
              <a:ext uri="{FF2B5EF4-FFF2-40B4-BE49-F238E27FC236}">
                <a16:creationId xmlns:a16="http://schemas.microsoft.com/office/drawing/2014/main" id="{640C3D72-12C6-A6BD-81CD-D7B294E36259}"/>
              </a:ext>
            </a:extLst>
          </p:cNvPr>
          <p:cNvGrpSpPr/>
          <p:nvPr/>
        </p:nvGrpSpPr>
        <p:grpSpPr>
          <a:xfrm>
            <a:off x="18816720" y="1736915"/>
            <a:ext cx="6173123" cy="3373297"/>
            <a:chOff x="0" y="0"/>
            <a:chExt cx="8230830" cy="4497730"/>
          </a:xfrm>
        </p:grpSpPr>
        <p:grpSp>
          <p:nvGrpSpPr>
            <p:cNvPr id="15" name="Group 5">
              <a:extLst>
                <a:ext uri="{FF2B5EF4-FFF2-40B4-BE49-F238E27FC236}">
                  <a16:creationId xmlns:a16="http://schemas.microsoft.com/office/drawing/2014/main" id="{DEC2D72E-D1CB-406A-87DF-350075055342}"/>
                </a:ext>
              </a:extLst>
            </p:cNvPr>
            <p:cNvGrpSpPr/>
            <p:nvPr/>
          </p:nvGrpSpPr>
          <p:grpSpPr>
            <a:xfrm>
              <a:off x="0" y="3397063"/>
              <a:ext cx="6702579" cy="1100667"/>
              <a:chOff x="0" y="0"/>
              <a:chExt cx="4021547" cy="660400"/>
            </a:xfrm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F9D69030-E60A-D00C-DB2E-185F006FD7E3}"/>
                  </a:ext>
                </a:extLst>
              </p:cNvPr>
              <p:cNvSpPr/>
              <p:nvPr/>
            </p:nvSpPr>
            <p:spPr>
              <a:xfrm>
                <a:off x="0" y="0"/>
                <a:ext cx="4021548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4021548" h="660400">
                    <a:moveTo>
                      <a:pt x="3897087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897088" y="0"/>
                    </a:lnTo>
                    <a:cubicBezTo>
                      <a:pt x="3965668" y="0"/>
                      <a:pt x="4021548" y="55880"/>
                      <a:pt x="4021548" y="124460"/>
                    </a:cubicBezTo>
                    <a:lnTo>
                      <a:pt x="4021548" y="535940"/>
                    </a:lnTo>
                    <a:cubicBezTo>
                      <a:pt x="4021548" y="604520"/>
                      <a:pt x="3965668" y="660400"/>
                      <a:pt x="3897088" y="660400"/>
                    </a:cubicBezTo>
                    <a:close/>
                  </a:path>
                </a:pathLst>
              </a:custGeom>
              <a:solidFill>
                <a:srgbClr val="F36825"/>
              </a:solidFill>
            </p:spPr>
          </p:sp>
        </p:grp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AF994608-BD45-4E3C-9156-E6D04B8074BC}"/>
                </a:ext>
              </a:extLst>
            </p:cNvPr>
            <p:cNvSpPr txBox="1"/>
            <p:nvPr/>
          </p:nvSpPr>
          <p:spPr>
            <a:xfrm>
              <a:off x="0" y="0"/>
              <a:ext cx="8230830" cy="2822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0E2C4B"/>
                  </a:solidFill>
                  <a:latin typeface="Muli Bold Bold"/>
                </a:rPr>
                <a:t>Table of Contents</a:t>
              </a:r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F117D310-E478-F54E-0422-89128C76161A}"/>
                </a:ext>
              </a:extLst>
            </p:cNvPr>
            <p:cNvSpPr txBox="1"/>
            <p:nvPr/>
          </p:nvSpPr>
          <p:spPr>
            <a:xfrm>
              <a:off x="693230" y="3632366"/>
              <a:ext cx="5587728" cy="554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Muli Regular Bold"/>
                </a:rPr>
                <a:t>Points for discussion</a:t>
              </a:r>
            </a:p>
          </p:txBody>
        </p:sp>
      </p:grp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3562ED3E-72FA-7A40-94CB-C41A5212E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07385"/>
              </p:ext>
            </p:extLst>
          </p:nvPr>
        </p:nvGraphicFramePr>
        <p:xfrm>
          <a:off x="27413321" y="1535162"/>
          <a:ext cx="7254737" cy="8191500"/>
        </p:xfrm>
        <a:graphic>
          <a:graphicData uri="http://schemas.openxmlformats.org/drawingml/2006/table">
            <a:tbl>
              <a:tblPr/>
              <a:tblGrid>
                <a:gridCol w="725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5250">
                <a:tc>
                  <a:txBody>
                    <a:bodyPr/>
                    <a:lstStyle/>
                    <a:p>
                      <a:pPr algn="just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E2C4B"/>
                          </a:solidFill>
                          <a:latin typeface="Muli Regular"/>
                        </a:rPr>
                        <a:t>What is a version Control System?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0">
                <a:tc>
                  <a:txBody>
                    <a:bodyPr/>
                    <a:lstStyle/>
                    <a:p>
                      <a:pPr algn="just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E2C4B"/>
                          </a:solidFill>
                          <a:latin typeface="Muli Regular"/>
                        </a:rPr>
                        <a:t>Types of version control systems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0">
                <a:tc>
                  <a:txBody>
                    <a:bodyPr/>
                    <a:lstStyle/>
                    <a:p>
                      <a:pPr algn="just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E2C4B"/>
                          </a:solidFill>
                          <a:latin typeface="Muli Regular"/>
                        </a:rPr>
                        <a:t>Centralized VCS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0">
                <a:tc>
                  <a:txBody>
                    <a:bodyPr/>
                    <a:lstStyle/>
                    <a:p>
                      <a:pPr algn="just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E2C4B"/>
                          </a:solidFill>
                          <a:latin typeface="Muli Regular"/>
                        </a:rPr>
                        <a:t>Distributed VCS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5250">
                <a:tc>
                  <a:txBody>
                    <a:bodyPr/>
                    <a:lstStyle/>
                    <a:p>
                      <a:pPr algn="just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E2C4B"/>
                          </a:solidFill>
                          <a:latin typeface="Muli Regular"/>
                        </a:rPr>
                        <a:t>Is remote work here to stay?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5250">
                <a:tc>
                  <a:txBody>
                    <a:bodyPr/>
                    <a:lstStyle/>
                    <a:p>
                      <a:pPr algn="just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E2C4B"/>
                          </a:solidFill>
                          <a:latin typeface="Muli Regular"/>
                        </a:rPr>
                        <a:t>What's next in tech workspace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DEA273F7-2486-0DC9-1A96-3DD8E2096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852" y="-1136908"/>
            <a:ext cx="2527670" cy="2527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1D5CBC-B0FA-632F-04D6-9AD1A38AD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6674" b="29399"/>
          <a:stretch/>
        </p:blipFill>
        <p:spPr>
          <a:xfrm>
            <a:off x="5321673" y="1351273"/>
            <a:ext cx="11612044" cy="651262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432041" y="-2494418"/>
            <a:ext cx="2795588" cy="24448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10000" y="-3679585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-2776590" y="-783985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D13BD-C582-6142-0567-1A84CAAA3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8053" y="1204535"/>
            <a:ext cx="14571893" cy="7877929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2261028E-059D-293C-6585-21ECDAF2B721}"/>
              </a:ext>
            </a:extLst>
          </p:cNvPr>
          <p:cNvSpPr txBox="1"/>
          <p:nvPr/>
        </p:nvSpPr>
        <p:spPr>
          <a:xfrm>
            <a:off x="3106056" y="9209782"/>
            <a:ext cx="12075888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A changed file is on stage</a:t>
            </a:r>
            <a:endParaRPr lang="en-US" sz="7000" dirty="0">
              <a:solidFill>
                <a:srgbClr val="F2F3F4"/>
              </a:solidFill>
              <a:latin typeface="Muli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34558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10000" y="-3679585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-2776590" y="-783985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D13BD-C582-6142-0567-1A84CAAA3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2982" y="1204535"/>
            <a:ext cx="14502035" cy="7877929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F4EBA903-493B-4C06-D5AC-A9DB4E65CC45}"/>
              </a:ext>
            </a:extLst>
          </p:cNvPr>
          <p:cNvSpPr txBox="1"/>
          <p:nvPr/>
        </p:nvSpPr>
        <p:spPr>
          <a:xfrm>
            <a:off x="3879312" y="9209782"/>
            <a:ext cx="1052937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dirty="0" err="1">
                <a:solidFill>
                  <a:srgbClr val="0E2C4B"/>
                </a:solidFill>
                <a:latin typeface="Muli Bold Bold"/>
              </a:rPr>
              <a:t>Unstaged</a:t>
            </a:r>
            <a:r>
              <a:rPr lang="en-US" sz="7000" dirty="0">
                <a:solidFill>
                  <a:srgbClr val="0E2C4B"/>
                </a:solidFill>
                <a:latin typeface="Muli Bold Bold"/>
              </a:rPr>
              <a:t> the file</a:t>
            </a:r>
            <a:endParaRPr lang="en-US" sz="7000" dirty="0">
              <a:solidFill>
                <a:srgbClr val="F2F3F4"/>
              </a:solidFill>
              <a:latin typeface="Muli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350767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8200" y="495300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1871610" y="3390900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4859107-91F8-4343-FB59-396F99D14BFD}"/>
              </a:ext>
            </a:extLst>
          </p:cNvPr>
          <p:cNvSpPr txBox="1"/>
          <p:nvPr/>
        </p:nvSpPr>
        <p:spPr>
          <a:xfrm>
            <a:off x="5468257" y="829128"/>
            <a:ext cx="9916886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F36825"/>
                </a:solidFill>
                <a:latin typeface="Muli Bold Bold"/>
              </a:rPr>
              <a:t>(</a:t>
            </a:r>
            <a:r>
              <a:rPr lang="en-US" sz="8800" dirty="0">
                <a:solidFill>
                  <a:schemeClr val="tx2">
                    <a:lumMod val="75000"/>
                  </a:schemeClr>
                </a:solidFill>
                <a:latin typeface="Muli Bold Bold"/>
              </a:rPr>
              <a:t>Staged</a:t>
            </a:r>
            <a:r>
              <a:rPr lang="en-US" sz="8800" dirty="0">
                <a:solidFill>
                  <a:srgbClr val="F36825"/>
                </a:solidFill>
                <a:latin typeface="Muli Bold Bold"/>
              </a:rPr>
              <a:t>) Changes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190E0E8-32B8-B435-6700-CD2D3E99ABC0}"/>
              </a:ext>
            </a:extLst>
          </p:cNvPr>
          <p:cNvSpPr txBox="1"/>
          <p:nvPr/>
        </p:nvSpPr>
        <p:spPr>
          <a:xfrm>
            <a:off x="428911" y="9209782"/>
            <a:ext cx="617312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Undo </a:t>
            </a:r>
            <a:r>
              <a:rPr lang="en-US" sz="7000" dirty="0">
                <a:solidFill>
                  <a:srgbClr val="F2F3F4"/>
                </a:solidFill>
                <a:latin typeface="Muli Bold Bold"/>
              </a:rPr>
              <a:t>changes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02409F2-9D9D-0C0A-346E-EF0E606A4968}"/>
              </a:ext>
            </a:extLst>
          </p:cNvPr>
          <p:cNvSpPr txBox="1"/>
          <p:nvPr/>
        </p:nvSpPr>
        <p:spPr>
          <a:xfrm>
            <a:off x="5468257" y="3744842"/>
            <a:ext cx="10948133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Step1:  </a:t>
            </a:r>
            <a:r>
              <a:rPr lang="en-US" sz="7000" dirty="0" err="1">
                <a:solidFill>
                  <a:srgbClr val="F36825"/>
                </a:solidFill>
                <a:latin typeface="Muli Bold Bold"/>
              </a:rPr>
              <a:t>Unstage</a:t>
            </a:r>
            <a:r>
              <a:rPr lang="en-US" sz="7000" dirty="0">
                <a:solidFill>
                  <a:srgbClr val="F36825"/>
                </a:solidFill>
                <a:latin typeface="Muli Bold Bold"/>
              </a:rPr>
              <a:t> the file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B02C8ED-35CB-5B91-265C-136AE6024C02}"/>
              </a:ext>
            </a:extLst>
          </p:cNvPr>
          <p:cNvSpPr txBox="1"/>
          <p:nvPr/>
        </p:nvSpPr>
        <p:spPr>
          <a:xfrm>
            <a:off x="5468256" y="5836898"/>
            <a:ext cx="11513458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Step2:  </a:t>
            </a:r>
            <a:r>
              <a:rPr lang="en-US" sz="7000" dirty="0">
                <a:solidFill>
                  <a:srgbClr val="F36825"/>
                </a:solidFill>
                <a:latin typeface="Muli Bold Bold"/>
              </a:rPr>
              <a:t>restore the change</a:t>
            </a:r>
          </a:p>
        </p:txBody>
      </p:sp>
    </p:spTree>
    <p:extLst>
      <p:ext uri="{BB962C8B-B14F-4D97-AF65-F5344CB8AC3E}">
        <p14:creationId xmlns:p14="http://schemas.microsoft.com/office/powerpoint/2010/main" val="334573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10000" y="-3679585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-2776590" y="-783985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D13BD-C582-6142-0567-1A84CAAA3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2982" y="1204535"/>
            <a:ext cx="14502035" cy="7877928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704AE415-A31F-498C-1221-FA6D164D0863}"/>
              </a:ext>
            </a:extLst>
          </p:cNvPr>
          <p:cNvSpPr txBox="1"/>
          <p:nvPr/>
        </p:nvSpPr>
        <p:spPr>
          <a:xfrm>
            <a:off x="3879312" y="9209782"/>
            <a:ext cx="1052937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Restored</a:t>
            </a:r>
            <a:endParaRPr lang="en-US" sz="7000" dirty="0">
              <a:solidFill>
                <a:srgbClr val="F2F3F4"/>
              </a:solidFill>
              <a:latin typeface="Muli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2068339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8200" y="495300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1871610" y="3390900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4859107-91F8-4343-FB59-396F99D14BFD}"/>
              </a:ext>
            </a:extLst>
          </p:cNvPr>
          <p:cNvSpPr txBox="1"/>
          <p:nvPr/>
        </p:nvSpPr>
        <p:spPr>
          <a:xfrm>
            <a:off x="8763000" y="5940266"/>
            <a:ext cx="8278394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F36825"/>
                </a:solidFill>
                <a:latin typeface="Muli Bold Bold"/>
              </a:rPr>
              <a:t>(</a:t>
            </a:r>
            <a:r>
              <a:rPr lang="en-US" sz="8800" dirty="0" err="1">
                <a:solidFill>
                  <a:schemeClr val="tx2">
                    <a:lumMod val="75000"/>
                  </a:schemeClr>
                </a:solidFill>
                <a:latin typeface="Muli Bold Bold"/>
              </a:rPr>
              <a:t>Commited</a:t>
            </a:r>
            <a:r>
              <a:rPr lang="en-US" sz="8800" dirty="0">
                <a:solidFill>
                  <a:srgbClr val="F36825"/>
                </a:solidFill>
                <a:latin typeface="Muli Bold Bold"/>
              </a:rPr>
              <a:t>) Changes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190E0E8-32B8-B435-6700-CD2D3E99ABC0}"/>
              </a:ext>
            </a:extLst>
          </p:cNvPr>
          <p:cNvSpPr txBox="1"/>
          <p:nvPr/>
        </p:nvSpPr>
        <p:spPr>
          <a:xfrm>
            <a:off x="428911" y="9209782"/>
            <a:ext cx="617312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Undo </a:t>
            </a:r>
            <a:r>
              <a:rPr lang="en-US" sz="7000" dirty="0">
                <a:solidFill>
                  <a:srgbClr val="F2F3F4"/>
                </a:solidFill>
                <a:latin typeface="Muli Bold Bold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219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10000" y="-3679585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-2776590" y="-783985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D13BD-C582-6142-0567-1A84CAAA3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2982" y="1204535"/>
            <a:ext cx="14502035" cy="7877929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ED9F4F17-D369-F4EA-0E02-79CC0FC97756}"/>
              </a:ext>
            </a:extLst>
          </p:cNvPr>
          <p:cNvSpPr txBox="1"/>
          <p:nvPr/>
        </p:nvSpPr>
        <p:spPr>
          <a:xfrm>
            <a:off x="3879312" y="9209782"/>
            <a:ext cx="1052937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Committed a change </a:t>
            </a:r>
            <a:endParaRPr lang="en-US" sz="7000" dirty="0">
              <a:solidFill>
                <a:srgbClr val="F2F3F4"/>
              </a:solidFill>
              <a:latin typeface="Muli Bold Bold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C7B0F00-FCE9-B698-FC7E-8D57497DEA9F}"/>
              </a:ext>
            </a:extLst>
          </p:cNvPr>
          <p:cNvSpPr txBox="1"/>
          <p:nvPr/>
        </p:nvSpPr>
        <p:spPr>
          <a:xfrm>
            <a:off x="3886572" y="116577"/>
            <a:ext cx="10529375" cy="881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2400" dirty="0">
                <a:solidFill>
                  <a:srgbClr val="0E2C4B"/>
                </a:solidFill>
                <a:latin typeface="Muli Bold Bold"/>
              </a:rPr>
              <a:t>Added 2</a:t>
            </a:r>
            <a:r>
              <a:rPr lang="en-US" sz="2400" baseline="30000" dirty="0">
                <a:solidFill>
                  <a:srgbClr val="0E2C4B"/>
                </a:solidFill>
                <a:latin typeface="Muli Bold Bold"/>
              </a:rPr>
              <a:t>nd</a:t>
            </a:r>
            <a:r>
              <a:rPr lang="en-US" sz="2400" dirty="0">
                <a:solidFill>
                  <a:srgbClr val="0E2C4B"/>
                </a:solidFill>
                <a:latin typeface="Muli Bold Bold"/>
              </a:rPr>
              <a:t> task</a:t>
            </a:r>
            <a:endParaRPr lang="en-US" sz="2400" dirty="0">
              <a:solidFill>
                <a:srgbClr val="F2F3F4"/>
              </a:solidFill>
              <a:latin typeface="Muli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1331251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10000" y="-3679585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-2776590" y="-783985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D13BD-C582-6142-0567-1A84CAAA3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2982" y="1208312"/>
            <a:ext cx="14502035" cy="7870375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0FC0AE9B-6FFC-C93E-52EB-D313F00AEC27}"/>
              </a:ext>
            </a:extLst>
          </p:cNvPr>
          <p:cNvSpPr txBox="1"/>
          <p:nvPr/>
        </p:nvSpPr>
        <p:spPr>
          <a:xfrm>
            <a:off x="3879312" y="9209782"/>
            <a:ext cx="1052937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Commit log</a:t>
            </a:r>
            <a:endParaRPr lang="en-US" sz="7000" dirty="0">
              <a:solidFill>
                <a:srgbClr val="F2F3F4"/>
              </a:solidFill>
              <a:latin typeface="Muli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222007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10000" y="-3679585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-2776590" y="-783985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D13BD-C582-6142-0567-1A84CAAA3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02240" y="1208312"/>
            <a:ext cx="26697257" cy="144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53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8200" y="495300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1871610" y="3390900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4859107-91F8-4343-FB59-396F99D14BFD}"/>
              </a:ext>
            </a:extLst>
          </p:cNvPr>
          <p:cNvSpPr txBox="1"/>
          <p:nvPr/>
        </p:nvSpPr>
        <p:spPr>
          <a:xfrm>
            <a:off x="5468256" y="829128"/>
            <a:ext cx="11484429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F36825"/>
                </a:solidFill>
                <a:latin typeface="Muli Bold Bold"/>
              </a:rPr>
              <a:t>(</a:t>
            </a:r>
            <a:r>
              <a:rPr lang="en-US" sz="8800" dirty="0" err="1">
                <a:solidFill>
                  <a:schemeClr val="tx2">
                    <a:lumMod val="75000"/>
                  </a:schemeClr>
                </a:solidFill>
                <a:latin typeface="Muli Bold Bold"/>
              </a:rPr>
              <a:t>Commited</a:t>
            </a:r>
            <a:r>
              <a:rPr lang="en-US" sz="8800" dirty="0">
                <a:solidFill>
                  <a:srgbClr val="F36825"/>
                </a:solidFill>
                <a:latin typeface="Muli Bold Bold"/>
              </a:rPr>
              <a:t>) Changes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190E0E8-32B8-B435-6700-CD2D3E99ABC0}"/>
              </a:ext>
            </a:extLst>
          </p:cNvPr>
          <p:cNvSpPr txBox="1"/>
          <p:nvPr/>
        </p:nvSpPr>
        <p:spPr>
          <a:xfrm>
            <a:off x="428911" y="9209782"/>
            <a:ext cx="617312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Undo </a:t>
            </a:r>
            <a:r>
              <a:rPr lang="en-US" sz="7000" dirty="0">
                <a:solidFill>
                  <a:srgbClr val="F2F3F4"/>
                </a:solidFill>
                <a:latin typeface="Muli Bold Bold"/>
              </a:rPr>
              <a:t>changes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02409F2-9D9D-0C0A-346E-EF0E606A4968}"/>
              </a:ext>
            </a:extLst>
          </p:cNvPr>
          <p:cNvSpPr txBox="1"/>
          <p:nvPr/>
        </p:nvSpPr>
        <p:spPr>
          <a:xfrm>
            <a:off x="5468257" y="4833414"/>
            <a:ext cx="10948133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git </a:t>
            </a:r>
            <a:r>
              <a:rPr lang="en-US" sz="7000" dirty="0">
                <a:solidFill>
                  <a:srgbClr val="F36825"/>
                </a:solidFill>
                <a:latin typeface="Muli Bold Bold"/>
              </a:rPr>
              <a:t>reset </a:t>
            </a:r>
            <a:r>
              <a:rPr lang="en-US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Muli Bold Bold"/>
              </a:rPr>
              <a:t>--hard </a:t>
            </a:r>
            <a:r>
              <a:rPr lang="en-US" sz="7000" dirty="0">
                <a:solidFill>
                  <a:schemeClr val="tx2">
                    <a:lumMod val="50000"/>
                  </a:schemeClr>
                </a:solidFill>
                <a:latin typeface="Muli Bold Bold"/>
              </a:rPr>
              <a:t>HEAD~1</a:t>
            </a:r>
          </a:p>
        </p:txBody>
      </p:sp>
    </p:spTree>
    <p:extLst>
      <p:ext uri="{BB962C8B-B14F-4D97-AF65-F5344CB8AC3E}">
        <p14:creationId xmlns:p14="http://schemas.microsoft.com/office/powerpoint/2010/main" val="2427331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7086600" y="-3162300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-6053190" y="-266700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4859107-91F8-4343-FB59-396F99D14BFD}"/>
              </a:ext>
            </a:extLst>
          </p:cNvPr>
          <p:cNvSpPr txBox="1"/>
          <p:nvPr/>
        </p:nvSpPr>
        <p:spPr>
          <a:xfrm>
            <a:off x="457200" y="9126201"/>
            <a:ext cx="49530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>
                <a:solidFill>
                  <a:srgbClr val="0E2C4B"/>
                </a:solidFill>
                <a:latin typeface="Muli Bold Bold"/>
              </a:rPr>
              <a:t>Basic </a:t>
            </a:r>
            <a:r>
              <a:rPr lang="en-US" sz="4400">
                <a:solidFill>
                  <a:srgbClr val="F36825"/>
                </a:solidFill>
                <a:latin typeface="Muli Bold Bold"/>
              </a:rPr>
              <a:t>Commands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53E79-3992-194D-9DC0-DBDB3A77B437}"/>
              </a:ext>
            </a:extLst>
          </p:cNvPr>
          <p:cNvSpPr txBox="1"/>
          <p:nvPr/>
        </p:nvSpPr>
        <p:spPr>
          <a:xfrm>
            <a:off x="5676899" y="314345"/>
            <a:ext cx="6934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rgbClr val="0E2C4B"/>
                </a:solidFill>
                <a:latin typeface="Muli Bold Bold"/>
              </a:rPr>
              <a:t>$ git </a:t>
            </a:r>
            <a:r>
              <a:rPr lang="en-US" sz="8000" dirty="0">
                <a:solidFill>
                  <a:srgbClr val="F36825"/>
                </a:solidFill>
                <a:latin typeface="Muli Bold Bold"/>
              </a:rPr>
              <a:t>reset</a:t>
            </a: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0C806EDE-A223-EC0F-3647-147B1267CA6B}"/>
              </a:ext>
            </a:extLst>
          </p:cNvPr>
          <p:cNvGrpSpPr/>
          <p:nvPr/>
        </p:nvGrpSpPr>
        <p:grpSpPr>
          <a:xfrm>
            <a:off x="1249679" y="2803288"/>
            <a:ext cx="15788642" cy="5107144"/>
            <a:chOff x="0" y="0"/>
            <a:chExt cx="9146759" cy="7851218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24FBE3DF-C562-367F-43A7-53CF5F8634FB}"/>
                </a:ext>
              </a:extLst>
            </p:cNvPr>
            <p:cNvSpPr/>
            <p:nvPr/>
          </p:nvSpPr>
          <p:spPr>
            <a:xfrm>
              <a:off x="0" y="0"/>
              <a:ext cx="9146759" cy="7851218"/>
            </a:xfrm>
            <a:custGeom>
              <a:avLst/>
              <a:gdLst/>
              <a:ahLst/>
              <a:cxnLst/>
              <a:rect l="l" t="t" r="r" b="b"/>
              <a:pathLst>
                <a:path w="9146759" h="7851218">
                  <a:moveTo>
                    <a:pt x="9022299" y="7851218"/>
                  </a:moveTo>
                  <a:lnTo>
                    <a:pt x="124460" y="7851218"/>
                  </a:lnTo>
                  <a:cubicBezTo>
                    <a:pt x="55880" y="7851218"/>
                    <a:pt x="0" y="7795338"/>
                    <a:pt x="0" y="77267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022299" y="0"/>
                  </a:lnTo>
                  <a:cubicBezTo>
                    <a:pt x="9090878" y="0"/>
                    <a:pt x="9146759" y="55880"/>
                    <a:pt x="9146759" y="124460"/>
                  </a:cubicBezTo>
                  <a:lnTo>
                    <a:pt x="9146759" y="7726759"/>
                  </a:lnTo>
                  <a:cubicBezTo>
                    <a:pt x="9146759" y="7795339"/>
                    <a:pt x="9090878" y="7851218"/>
                    <a:pt x="9022299" y="785121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9">
            <a:extLst>
              <a:ext uri="{FF2B5EF4-FFF2-40B4-BE49-F238E27FC236}">
                <a16:creationId xmlns:a16="http://schemas.microsoft.com/office/drawing/2014/main" id="{FC710631-496F-7DC9-B826-A70FF8AA162A}"/>
              </a:ext>
            </a:extLst>
          </p:cNvPr>
          <p:cNvSpPr txBox="1"/>
          <p:nvPr/>
        </p:nvSpPr>
        <p:spPr>
          <a:xfrm>
            <a:off x="1645918" y="3223260"/>
            <a:ext cx="14996162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b="0" i="0" dirty="0">
                <a:solidFill>
                  <a:schemeClr val="tx2">
                    <a:lumMod val="50000"/>
                  </a:schemeClr>
                </a:solidFill>
                <a:effectLst/>
                <a:latin typeface="Muli Regular" panose="020B0604020202020204" charset="0"/>
              </a:rPr>
              <a:t>You can use it to move the </a:t>
            </a:r>
            <a:r>
              <a:rPr lang="en-US" sz="4800" b="1" i="0" dirty="0">
                <a:solidFill>
                  <a:srgbClr val="CD532D"/>
                </a:solidFill>
                <a:effectLst/>
                <a:latin typeface="Muli Regular" panose="020B0604020202020204" charset="0"/>
              </a:rPr>
              <a:t>current branch</a:t>
            </a:r>
            <a:r>
              <a:rPr lang="en-US" sz="4800" b="0" i="0" dirty="0">
                <a:solidFill>
                  <a:schemeClr val="tx2">
                    <a:lumMod val="50000"/>
                  </a:schemeClr>
                </a:solidFill>
                <a:effectLst/>
                <a:latin typeface="Muli Regular" panose="020B0604020202020204" charset="0"/>
              </a:rPr>
              <a:t> to a </a:t>
            </a:r>
            <a:r>
              <a:rPr lang="en-US" sz="4800" b="1" i="0" dirty="0">
                <a:solidFill>
                  <a:srgbClr val="CD532D"/>
                </a:solidFill>
                <a:effectLst/>
                <a:latin typeface="Muli Regular" panose="020B0604020202020204" charset="0"/>
              </a:rPr>
              <a:t>specific commit</a:t>
            </a:r>
            <a:r>
              <a:rPr lang="en-US" sz="4800" b="0" i="0" dirty="0">
                <a:solidFill>
                  <a:schemeClr val="tx2">
                    <a:lumMod val="50000"/>
                  </a:schemeClr>
                </a:solidFill>
                <a:effectLst/>
                <a:latin typeface="Muli Regular" panose="020B0604020202020204" charset="0"/>
              </a:rPr>
              <a:t>, or even </a:t>
            </a:r>
            <a:r>
              <a:rPr lang="en-US" sz="4800" b="1" i="0" dirty="0">
                <a:solidFill>
                  <a:srgbClr val="CD532D"/>
                </a:solidFill>
                <a:effectLst/>
                <a:latin typeface="Muli Regular" panose="020B0604020202020204" charset="0"/>
              </a:rPr>
              <a:t>remove a commit entirely</a:t>
            </a:r>
            <a:r>
              <a:rPr lang="en-US" sz="4800" b="0" i="0" dirty="0">
                <a:solidFill>
                  <a:schemeClr val="tx2">
                    <a:lumMod val="50000"/>
                  </a:schemeClr>
                </a:solidFill>
                <a:effectLst/>
                <a:latin typeface="Muli Regular" panose="020B0604020202020204" charset="0"/>
              </a:rPr>
              <a:t>. However, be careful when using this command as it can cause data loss or create inconsistencies in the repository's history.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Muli Regular" panose="020B0604020202020204" charset="0"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Muli Regular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85CB4-DF4D-0381-41EE-DA47E1C9E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590599" y="591629"/>
            <a:ext cx="14603503" cy="79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2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>
            <a:extLst>
              <a:ext uri="{FF2B5EF4-FFF2-40B4-BE49-F238E27FC236}">
                <a16:creationId xmlns:a16="http://schemas.microsoft.com/office/drawing/2014/main" id="{4E51C2FB-CA13-4BD2-BB2D-B1A89636C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843896" y="231513"/>
            <a:ext cx="2104134" cy="21041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F1F11-AE3E-F666-79C0-2FCEDF0013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94" y="3109621"/>
            <a:ext cx="1375357" cy="1375357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8577181" y="236489"/>
            <a:ext cx="9381148" cy="9814023"/>
            <a:chOff x="0" y="0"/>
            <a:chExt cx="7504918" cy="78512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04919" cy="7851218"/>
            </a:xfrm>
            <a:custGeom>
              <a:avLst/>
              <a:gdLst/>
              <a:ahLst/>
              <a:cxnLst/>
              <a:rect l="l" t="t" r="r" b="b"/>
              <a:pathLst>
                <a:path w="7504919" h="7851218">
                  <a:moveTo>
                    <a:pt x="7380458" y="7851218"/>
                  </a:moveTo>
                  <a:lnTo>
                    <a:pt x="124460" y="7851218"/>
                  </a:lnTo>
                  <a:cubicBezTo>
                    <a:pt x="55880" y="7851218"/>
                    <a:pt x="0" y="7795338"/>
                    <a:pt x="0" y="77267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80459" y="0"/>
                  </a:lnTo>
                  <a:cubicBezTo>
                    <a:pt x="7449038" y="0"/>
                    <a:pt x="7504919" y="55880"/>
                    <a:pt x="7504919" y="124460"/>
                  </a:cubicBezTo>
                  <a:lnTo>
                    <a:pt x="7504919" y="7726759"/>
                  </a:lnTo>
                  <a:cubicBezTo>
                    <a:pt x="7504919" y="7795339"/>
                    <a:pt x="7449038" y="7851218"/>
                    <a:pt x="7380459" y="78512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1249503"/>
            <a:ext cx="6173123" cy="3373297"/>
            <a:chOff x="0" y="0"/>
            <a:chExt cx="8230830" cy="449773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3397063"/>
              <a:ext cx="6702579" cy="1100667"/>
              <a:chOff x="0" y="0"/>
              <a:chExt cx="4021547" cy="660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021548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4021548" h="660400">
                    <a:moveTo>
                      <a:pt x="3897087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897088" y="0"/>
                    </a:lnTo>
                    <a:cubicBezTo>
                      <a:pt x="3965668" y="0"/>
                      <a:pt x="4021548" y="55880"/>
                      <a:pt x="4021548" y="124460"/>
                    </a:cubicBezTo>
                    <a:lnTo>
                      <a:pt x="4021548" y="535940"/>
                    </a:lnTo>
                    <a:cubicBezTo>
                      <a:pt x="4021548" y="604520"/>
                      <a:pt x="3965668" y="660400"/>
                      <a:pt x="3897088" y="660400"/>
                    </a:cubicBezTo>
                    <a:close/>
                  </a:path>
                </a:pathLst>
              </a:custGeom>
              <a:solidFill>
                <a:srgbClr val="F36825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0" y="0"/>
              <a:ext cx="8230830" cy="2822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 dirty="0">
                  <a:solidFill>
                    <a:srgbClr val="0E2C4B"/>
                  </a:solidFill>
                  <a:latin typeface="Muli Bold Bold"/>
                </a:rPr>
                <a:t>Table of Contents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93230" y="3632366"/>
              <a:ext cx="5587728" cy="554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Muli Regular Bold"/>
                </a:rPr>
                <a:t>Points for discussion</a:t>
              </a:r>
            </a:p>
          </p:txBody>
        </p:sp>
      </p:grpSp>
      <p:pic>
        <p:nvPicPr>
          <p:cNvPr id="10" name="Picture 6">
            <a:extLst>
              <a:ext uri="{FF2B5EF4-FFF2-40B4-BE49-F238E27FC236}">
                <a16:creationId xmlns:a16="http://schemas.microsoft.com/office/drawing/2014/main" id="{2586534D-AF14-A4A3-6FEC-AA43D9792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854195" y="236488"/>
            <a:ext cx="2104134" cy="2104134"/>
          </a:xfrm>
          <a:prstGeom prst="rect">
            <a:avLst/>
          </a:prstGeom>
        </p:spPr>
      </p:pic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61033"/>
              </p:ext>
            </p:extLst>
          </p:nvPr>
        </p:nvGraphicFramePr>
        <p:xfrm>
          <a:off x="10004563" y="3543300"/>
          <a:ext cx="7254737" cy="4095750"/>
        </p:xfrm>
        <a:graphic>
          <a:graphicData uri="http://schemas.openxmlformats.org/drawingml/2006/table">
            <a:tbl>
              <a:tblPr/>
              <a:tblGrid>
                <a:gridCol w="725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5250">
                <a:tc>
                  <a:txBody>
                    <a:bodyPr/>
                    <a:lstStyle/>
                    <a:p>
                      <a:pPr lvl="0" algn="ctr">
                        <a:lnSpc>
                          <a:spcPts val="3359"/>
                        </a:lnSpc>
                        <a:buNone/>
                      </a:pPr>
                      <a:r>
                        <a:rPr lang="en-US" sz="3600" dirty="0">
                          <a:solidFill>
                            <a:srgbClr val="0E2C4B"/>
                          </a:solidFill>
                          <a:latin typeface="Muli Regular"/>
                        </a:rPr>
                        <a:t>Local </a:t>
                      </a:r>
                      <a:r>
                        <a:rPr lang="en-US" sz="3600" dirty="0" err="1">
                          <a:solidFill>
                            <a:srgbClr val="0E2C4B"/>
                          </a:solidFill>
                          <a:latin typeface="Muli Regular"/>
                        </a:rPr>
                        <a:t>unstaged</a:t>
                      </a:r>
                      <a:endParaRPr lang="en-US" sz="3600" dirty="0">
                        <a:solidFill>
                          <a:srgbClr val="0E2C4B"/>
                        </a:solidFill>
                        <a:latin typeface="Muli Regular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0">
                <a:tc>
                  <a:txBody>
                    <a:bodyPr/>
                    <a:lstStyle/>
                    <a:p>
                      <a:pPr lvl="0" algn="ctr">
                        <a:lnSpc>
                          <a:spcPts val="3359"/>
                        </a:lnSpc>
                        <a:buNone/>
                      </a:pPr>
                      <a:r>
                        <a:rPr lang="en-US" sz="3600" dirty="0">
                          <a:solidFill>
                            <a:srgbClr val="0E2C4B"/>
                          </a:solidFill>
                          <a:latin typeface="Muli Regular"/>
                        </a:rPr>
                        <a:t>Local staged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612270"/>
                  </a:ext>
                </a:extLst>
              </a:tr>
              <a:tr h="13652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noProof="0" dirty="0">
                          <a:solidFill>
                            <a:srgbClr val="0E2C4B"/>
                          </a:solidFill>
                          <a:latin typeface="Muli Regular"/>
                        </a:rPr>
                        <a:t>Undo commit</a:t>
                      </a:r>
                      <a:endParaRPr lang="en-US" sz="3600" b="0" i="0" u="none" strike="noStrike" noProof="0" dirty="0">
                        <a:latin typeface="Muli Regular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Picture 7">
            <a:extLst>
              <a:ext uri="{FF2B5EF4-FFF2-40B4-BE49-F238E27FC236}">
                <a16:creationId xmlns:a16="http://schemas.microsoft.com/office/drawing/2014/main" id="{8DB55AD8-6BDF-F977-3E46-B1B5627C03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37058" y="8728579"/>
            <a:ext cx="3023129" cy="2643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F819AE-D2CD-34A2-84EB-EFBB4E63E94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6674" b="29399"/>
          <a:stretch/>
        </p:blipFill>
        <p:spPr>
          <a:xfrm>
            <a:off x="18578704" y="-34928448"/>
            <a:ext cx="121327898" cy="68046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E90EF-FE7B-56D5-756C-3E8280478A96}"/>
              </a:ext>
            </a:extLst>
          </p:cNvPr>
          <p:cNvSpPr txBox="1"/>
          <p:nvPr/>
        </p:nvSpPr>
        <p:spPr>
          <a:xfrm>
            <a:off x="33694039" y="-1615992"/>
            <a:ext cx="67388078" cy="474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359"/>
              </a:lnSpc>
              <a:defRPr/>
            </a:pPr>
            <a:r>
              <a:rPr lang="en-US" sz="1800" err="1">
                <a:solidFill>
                  <a:srgbClr val="0E2C4B"/>
                </a:solidFill>
                <a:latin typeface="Muli Regular"/>
              </a:rPr>
              <a:t>Git</a:t>
            </a:r>
            <a:r>
              <a:rPr lang="en-US" sz="1800">
                <a:solidFill>
                  <a:srgbClr val="0E2C4B"/>
                </a:solidFill>
                <a:latin typeface="Muli Regular"/>
              </a:rPr>
              <a:t> Workflow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E2D8D32D-C8F0-1D3A-5314-E94F5F2D3BA1}"/>
              </a:ext>
            </a:extLst>
          </p:cNvPr>
          <p:cNvSpPr txBox="1"/>
          <p:nvPr/>
        </p:nvSpPr>
        <p:spPr>
          <a:xfrm>
            <a:off x="10545369" y="1368447"/>
            <a:ext cx="617312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Undo changes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10000" y="-3679585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-2776590" y="-783985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D13BD-C582-6142-0567-1A84CAAA3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2982" y="1212089"/>
            <a:ext cx="14502035" cy="7862821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82C1D97C-C82E-7816-BADC-F97C98D35064}"/>
              </a:ext>
            </a:extLst>
          </p:cNvPr>
          <p:cNvSpPr txBox="1"/>
          <p:nvPr/>
        </p:nvSpPr>
        <p:spPr>
          <a:xfrm>
            <a:off x="3879312" y="9209782"/>
            <a:ext cx="1052937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Reset</a:t>
            </a:r>
            <a:endParaRPr lang="en-US" sz="7000" dirty="0">
              <a:solidFill>
                <a:srgbClr val="F2F3F4"/>
              </a:solidFill>
              <a:latin typeface="Muli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3240943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10000" y="-3679585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-2776590" y="-783985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62810-E57D-9EE0-8C03-2315C6E0C541}"/>
              </a:ext>
            </a:extLst>
          </p:cNvPr>
          <p:cNvSpPr txBox="1"/>
          <p:nvPr/>
        </p:nvSpPr>
        <p:spPr>
          <a:xfrm>
            <a:off x="7627327" y="3979763"/>
            <a:ext cx="3033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>
                <a:solidFill>
                  <a:srgbClr val="0E2C4B"/>
                </a:solidFill>
                <a:latin typeface="Muli Bold Bold"/>
              </a:rPr>
              <a:t>$ git </a:t>
            </a:r>
            <a:r>
              <a:rPr lang="en-US" sz="4800" err="1">
                <a:solidFill>
                  <a:srgbClr val="F36825"/>
                </a:solidFill>
                <a:latin typeface="Muli Bold Bold"/>
              </a:rPr>
              <a:t>init</a:t>
            </a:r>
            <a:endParaRPr lang="en-US" sz="4800">
              <a:solidFill>
                <a:srgbClr val="F36825"/>
              </a:solidFill>
              <a:latin typeface="Muli Bol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70959-EAA7-459D-0144-9421D49A8C2E}"/>
              </a:ext>
            </a:extLst>
          </p:cNvPr>
          <p:cNvSpPr txBox="1"/>
          <p:nvPr/>
        </p:nvSpPr>
        <p:spPr>
          <a:xfrm>
            <a:off x="7620000" y="4707265"/>
            <a:ext cx="3886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E2C4B"/>
                </a:solidFill>
                <a:latin typeface="Muli Bold Bold"/>
              </a:rPr>
              <a:t>$ git </a:t>
            </a:r>
            <a:r>
              <a:rPr lang="en-US" sz="4800" dirty="0">
                <a:solidFill>
                  <a:srgbClr val="F36825"/>
                </a:solidFill>
                <a:latin typeface="Muli Bold Bold"/>
              </a:rPr>
              <a:t>add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1D385-4A51-D766-71F1-92318FAB4EBD}"/>
              </a:ext>
            </a:extLst>
          </p:cNvPr>
          <p:cNvSpPr txBox="1"/>
          <p:nvPr/>
        </p:nvSpPr>
        <p:spPr>
          <a:xfrm>
            <a:off x="7620000" y="5429641"/>
            <a:ext cx="3886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E2C4B"/>
                </a:solidFill>
                <a:latin typeface="Muli Bold Bold"/>
              </a:rPr>
              <a:t>$ git </a:t>
            </a:r>
            <a:r>
              <a:rPr lang="en-US" sz="4800" dirty="0">
                <a:solidFill>
                  <a:srgbClr val="F36825"/>
                </a:solidFill>
                <a:latin typeface="Muli Bold Bold"/>
              </a:rPr>
              <a:t>commit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3D205-466A-F96B-ED9B-2EB5D97065E9}"/>
              </a:ext>
            </a:extLst>
          </p:cNvPr>
          <p:cNvSpPr txBox="1"/>
          <p:nvPr/>
        </p:nvSpPr>
        <p:spPr>
          <a:xfrm>
            <a:off x="7620000" y="6149940"/>
            <a:ext cx="3886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E2C4B"/>
                </a:solidFill>
                <a:latin typeface="Muli Bold Bold"/>
              </a:rPr>
              <a:t>$ git </a:t>
            </a:r>
            <a:r>
              <a:rPr lang="en-US" sz="4800" dirty="0">
                <a:solidFill>
                  <a:srgbClr val="F36825"/>
                </a:solidFill>
                <a:latin typeface="Muli Bold Bold"/>
              </a:rPr>
              <a:t>status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015D0167-4D3B-E2CD-9C42-A93C618D3C1C}"/>
              </a:ext>
            </a:extLst>
          </p:cNvPr>
          <p:cNvSpPr txBox="1"/>
          <p:nvPr/>
        </p:nvSpPr>
        <p:spPr>
          <a:xfrm>
            <a:off x="3401785" y="634256"/>
            <a:ext cx="11484429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dirty="0">
                <a:solidFill>
                  <a:srgbClr val="F36825"/>
                </a:solidFill>
                <a:latin typeface="Muli Bold Bold"/>
              </a:rPr>
              <a:t>Progress..</a:t>
            </a:r>
          </a:p>
        </p:txBody>
      </p:sp>
    </p:spTree>
    <p:extLst>
      <p:ext uri="{BB962C8B-B14F-4D97-AF65-F5344CB8AC3E}">
        <p14:creationId xmlns:p14="http://schemas.microsoft.com/office/powerpoint/2010/main" val="91941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10000" y="-3679585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-2776590" y="-783985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62810-E57D-9EE0-8C03-2315C6E0C541}"/>
              </a:ext>
            </a:extLst>
          </p:cNvPr>
          <p:cNvSpPr txBox="1"/>
          <p:nvPr/>
        </p:nvSpPr>
        <p:spPr>
          <a:xfrm>
            <a:off x="7627327" y="3259738"/>
            <a:ext cx="3033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>
                <a:solidFill>
                  <a:srgbClr val="0E2C4B"/>
                </a:solidFill>
                <a:latin typeface="Muli Bold Bold"/>
              </a:rPr>
              <a:t>$ git </a:t>
            </a:r>
            <a:r>
              <a:rPr lang="en-US" sz="4800" err="1">
                <a:solidFill>
                  <a:srgbClr val="F36825"/>
                </a:solidFill>
                <a:latin typeface="Muli Bold Bold"/>
              </a:rPr>
              <a:t>init</a:t>
            </a:r>
            <a:endParaRPr lang="en-US" sz="4800">
              <a:solidFill>
                <a:srgbClr val="F36825"/>
              </a:solidFill>
              <a:latin typeface="Muli Bol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70959-EAA7-459D-0144-9421D49A8C2E}"/>
              </a:ext>
            </a:extLst>
          </p:cNvPr>
          <p:cNvSpPr txBox="1"/>
          <p:nvPr/>
        </p:nvSpPr>
        <p:spPr>
          <a:xfrm>
            <a:off x="7620000" y="3987240"/>
            <a:ext cx="3886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E2C4B"/>
                </a:solidFill>
                <a:latin typeface="Muli Bold Bold"/>
              </a:rPr>
              <a:t>$ git </a:t>
            </a:r>
            <a:r>
              <a:rPr lang="en-US" sz="4800" dirty="0">
                <a:solidFill>
                  <a:srgbClr val="F36825"/>
                </a:solidFill>
                <a:latin typeface="Muli Bold Bold"/>
              </a:rPr>
              <a:t>add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1D385-4A51-D766-71F1-92318FAB4EBD}"/>
              </a:ext>
            </a:extLst>
          </p:cNvPr>
          <p:cNvSpPr txBox="1"/>
          <p:nvPr/>
        </p:nvSpPr>
        <p:spPr>
          <a:xfrm>
            <a:off x="7620000" y="4709616"/>
            <a:ext cx="3886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>
                <a:solidFill>
                  <a:srgbClr val="0E2C4B"/>
                </a:solidFill>
                <a:latin typeface="Muli Bold Bold"/>
              </a:rPr>
              <a:t>$ git </a:t>
            </a:r>
            <a:r>
              <a:rPr lang="en-US" sz="4800">
                <a:solidFill>
                  <a:srgbClr val="F36825"/>
                </a:solidFill>
                <a:latin typeface="Muli Bold Bold"/>
              </a:rPr>
              <a:t>commit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3D205-466A-F96B-ED9B-2EB5D97065E9}"/>
              </a:ext>
            </a:extLst>
          </p:cNvPr>
          <p:cNvSpPr txBox="1"/>
          <p:nvPr/>
        </p:nvSpPr>
        <p:spPr>
          <a:xfrm>
            <a:off x="7620000" y="5429915"/>
            <a:ext cx="3886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E2C4B"/>
                </a:solidFill>
                <a:latin typeface="Muli Bold Bold"/>
              </a:rPr>
              <a:t>$ git </a:t>
            </a:r>
            <a:r>
              <a:rPr lang="en-US" sz="4800" dirty="0">
                <a:solidFill>
                  <a:srgbClr val="F36825"/>
                </a:solidFill>
                <a:latin typeface="Muli Bold Bold"/>
              </a:rPr>
              <a:t>status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CB6BA-21D2-7C79-3B11-39ED1C262390}"/>
              </a:ext>
            </a:extLst>
          </p:cNvPr>
          <p:cNvSpPr txBox="1"/>
          <p:nvPr/>
        </p:nvSpPr>
        <p:spPr>
          <a:xfrm>
            <a:off x="7622500" y="6091207"/>
            <a:ext cx="46544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E2C4B"/>
                </a:solidFill>
                <a:latin typeface="Muli Bold Bold"/>
              </a:rPr>
              <a:t>$ git </a:t>
            </a:r>
            <a:r>
              <a:rPr lang="en-US" sz="4800" dirty="0">
                <a:solidFill>
                  <a:srgbClr val="F36825"/>
                </a:solidFill>
                <a:latin typeface="Muli Bold Bold"/>
              </a:rPr>
              <a:t>restore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6988-5823-73A5-8452-C1BE538BD88E}"/>
              </a:ext>
            </a:extLst>
          </p:cNvPr>
          <p:cNvSpPr txBox="1"/>
          <p:nvPr/>
        </p:nvSpPr>
        <p:spPr>
          <a:xfrm>
            <a:off x="7622500" y="6811506"/>
            <a:ext cx="3886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E2C4B"/>
                </a:solidFill>
                <a:latin typeface="Muli Bold Bold"/>
              </a:rPr>
              <a:t>$ git </a:t>
            </a:r>
            <a:r>
              <a:rPr lang="en-US" sz="4800" dirty="0">
                <a:solidFill>
                  <a:srgbClr val="F36825"/>
                </a:solidFill>
                <a:latin typeface="Muli Bold Bold"/>
              </a:rPr>
              <a:t>reset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F8E6FFFD-138E-C20B-0117-1223EF5595CE}"/>
              </a:ext>
            </a:extLst>
          </p:cNvPr>
          <p:cNvSpPr txBox="1"/>
          <p:nvPr/>
        </p:nvSpPr>
        <p:spPr>
          <a:xfrm>
            <a:off x="3401785" y="634256"/>
            <a:ext cx="11484429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dirty="0">
                <a:solidFill>
                  <a:srgbClr val="F36825"/>
                </a:solidFill>
                <a:latin typeface="Muli Bold Bold"/>
              </a:rPr>
              <a:t>Progress..</a:t>
            </a:r>
          </a:p>
        </p:txBody>
      </p:sp>
    </p:spTree>
    <p:extLst>
      <p:ext uri="{BB962C8B-B14F-4D97-AF65-F5344CB8AC3E}">
        <p14:creationId xmlns:p14="http://schemas.microsoft.com/office/powerpoint/2010/main" val="2203216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9">
            <a:extLst>
              <a:ext uri="{FF2B5EF4-FFF2-40B4-BE49-F238E27FC236}">
                <a16:creationId xmlns:a16="http://schemas.microsoft.com/office/drawing/2014/main" id="{B649BF9E-C31A-5592-6E39-ED8F42D8DD6F}"/>
              </a:ext>
            </a:extLst>
          </p:cNvPr>
          <p:cNvSpPr txBox="1"/>
          <p:nvPr/>
        </p:nvSpPr>
        <p:spPr>
          <a:xfrm>
            <a:off x="6003347" y="4547439"/>
            <a:ext cx="6281306" cy="1192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36825"/>
                </a:solidFill>
                <a:latin typeface="Muli Bold Bold"/>
              </a:rPr>
              <a:t>Thank You </a:t>
            </a:r>
            <a:r>
              <a:rPr lang="en-US" sz="7200">
                <a:solidFill>
                  <a:srgbClr val="F36825"/>
                </a:solidFill>
                <a:latin typeface="Muli Bold Bold"/>
                <a:sym typeface="Wingdings" panose="05000000000000000000" pitchFamily="2" charset="2"/>
              </a:rPr>
              <a:t></a:t>
            </a:r>
            <a:endParaRPr lang="en-US" sz="7200">
              <a:solidFill>
                <a:srgbClr val="F36825"/>
              </a:solidFill>
              <a:latin typeface="Muli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368789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8224">
        <p159:morph option="byChar"/>
      </p:transition>
    </mc:Choice>
    <mc:Fallback xmlns="">
      <p:transition spd="slow" advTm="1822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8200" y="495300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1871610" y="3390900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4859107-91F8-4343-FB59-396F99D14BFD}"/>
              </a:ext>
            </a:extLst>
          </p:cNvPr>
          <p:cNvSpPr txBox="1"/>
          <p:nvPr/>
        </p:nvSpPr>
        <p:spPr>
          <a:xfrm>
            <a:off x="8763000" y="5940266"/>
            <a:ext cx="8278394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F36825"/>
                </a:solidFill>
                <a:latin typeface="Muli Bold Bold"/>
              </a:rPr>
              <a:t>(</a:t>
            </a:r>
            <a:r>
              <a:rPr lang="en-US" sz="8800" dirty="0" err="1">
                <a:solidFill>
                  <a:schemeClr val="tx2">
                    <a:lumMod val="75000"/>
                  </a:schemeClr>
                </a:solidFill>
                <a:latin typeface="Muli Bold Bold"/>
              </a:rPr>
              <a:t>Unstaged</a:t>
            </a:r>
            <a:r>
              <a:rPr lang="en-US" sz="8800" dirty="0">
                <a:solidFill>
                  <a:srgbClr val="F36825"/>
                </a:solidFill>
                <a:latin typeface="Muli Bold Bold"/>
              </a:rPr>
              <a:t>) Changes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190E0E8-32B8-B435-6700-CD2D3E99ABC0}"/>
              </a:ext>
            </a:extLst>
          </p:cNvPr>
          <p:cNvSpPr txBox="1"/>
          <p:nvPr/>
        </p:nvSpPr>
        <p:spPr>
          <a:xfrm>
            <a:off x="428911" y="9209782"/>
            <a:ext cx="617312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Undo </a:t>
            </a:r>
            <a:r>
              <a:rPr lang="en-US" sz="7000" dirty="0">
                <a:solidFill>
                  <a:srgbClr val="F2F3F4"/>
                </a:solidFill>
                <a:latin typeface="Muli Bold Bold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223424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10000" y="-3679585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-2776590" y="-783985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D13BD-C582-6142-0567-1A84CAAA3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66" y="1192187"/>
            <a:ext cx="14631668" cy="7902625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90DD595E-C65F-7B37-A574-178216E1F9DE}"/>
              </a:ext>
            </a:extLst>
          </p:cNvPr>
          <p:cNvSpPr txBox="1"/>
          <p:nvPr/>
        </p:nvSpPr>
        <p:spPr>
          <a:xfrm>
            <a:off x="3879312" y="9209782"/>
            <a:ext cx="1052937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Clean working directory</a:t>
            </a:r>
            <a:endParaRPr lang="en-US" sz="7000" dirty="0">
              <a:solidFill>
                <a:srgbClr val="F2F3F4"/>
              </a:solidFill>
              <a:latin typeface="Muli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2362919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10000" y="-3679585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-2776590" y="-783985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D13BD-C582-6142-0567-1A84CAAA3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248" y="1192187"/>
            <a:ext cx="14603503" cy="7902625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D0837CE6-36F8-C8E1-A4D6-E4708E5D39D3}"/>
              </a:ext>
            </a:extLst>
          </p:cNvPr>
          <p:cNvSpPr txBox="1"/>
          <p:nvPr/>
        </p:nvSpPr>
        <p:spPr>
          <a:xfrm>
            <a:off x="3879312" y="9209782"/>
            <a:ext cx="1052937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A new task in TODO</a:t>
            </a:r>
            <a:endParaRPr lang="en-US" sz="7000" dirty="0">
              <a:solidFill>
                <a:srgbClr val="F2F3F4"/>
              </a:solidFill>
              <a:latin typeface="Muli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4106879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7086600" y="-3162300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-6053190" y="-266700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4859107-91F8-4343-FB59-396F99D14BFD}"/>
              </a:ext>
            </a:extLst>
          </p:cNvPr>
          <p:cNvSpPr txBox="1"/>
          <p:nvPr/>
        </p:nvSpPr>
        <p:spPr>
          <a:xfrm>
            <a:off x="457200" y="9126201"/>
            <a:ext cx="49530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>
                <a:solidFill>
                  <a:srgbClr val="0E2C4B"/>
                </a:solidFill>
                <a:latin typeface="Muli Bold Bold"/>
              </a:rPr>
              <a:t>Basic </a:t>
            </a:r>
            <a:r>
              <a:rPr lang="en-US" sz="4400">
                <a:solidFill>
                  <a:srgbClr val="F36825"/>
                </a:solidFill>
                <a:latin typeface="Muli Bold Bold"/>
              </a:rPr>
              <a:t>Commands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53E79-3992-194D-9DC0-DBDB3A77B437}"/>
              </a:ext>
            </a:extLst>
          </p:cNvPr>
          <p:cNvSpPr txBox="1"/>
          <p:nvPr/>
        </p:nvSpPr>
        <p:spPr>
          <a:xfrm>
            <a:off x="5676899" y="314345"/>
            <a:ext cx="6934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rgbClr val="0E2C4B"/>
                </a:solidFill>
                <a:latin typeface="Muli Bold Bold"/>
              </a:rPr>
              <a:t>$ git </a:t>
            </a:r>
            <a:r>
              <a:rPr lang="en-US" sz="8000" dirty="0">
                <a:solidFill>
                  <a:srgbClr val="F36825"/>
                </a:solidFill>
                <a:latin typeface="Muli Bold Bold"/>
              </a:rPr>
              <a:t>restore</a:t>
            </a: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0C806EDE-A223-EC0F-3647-147B1267CA6B}"/>
              </a:ext>
            </a:extLst>
          </p:cNvPr>
          <p:cNvGrpSpPr/>
          <p:nvPr/>
        </p:nvGrpSpPr>
        <p:grpSpPr>
          <a:xfrm>
            <a:off x="1249679" y="2749662"/>
            <a:ext cx="15788642" cy="5107144"/>
            <a:chOff x="0" y="0"/>
            <a:chExt cx="9146759" cy="7851218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24FBE3DF-C562-367F-43A7-53CF5F8634FB}"/>
                </a:ext>
              </a:extLst>
            </p:cNvPr>
            <p:cNvSpPr/>
            <p:nvPr/>
          </p:nvSpPr>
          <p:spPr>
            <a:xfrm>
              <a:off x="0" y="0"/>
              <a:ext cx="9146759" cy="7851218"/>
            </a:xfrm>
            <a:custGeom>
              <a:avLst/>
              <a:gdLst/>
              <a:ahLst/>
              <a:cxnLst/>
              <a:rect l="l" t="t" r="r" b="b"/>
              <a:pathLst>
                <a:path w="9146759" h="7851218">
                  <a:moveTo>
                    <a:pt x="9022299" y="7851218"/>
                  </a:moveTo>
                  <a:lnTo>
                    <a:pt x="124460" y="7851218"/>
                  </a:lnTo>
                  <a:cubicBezTo>
                    <a:pt x="55880" y="7851218"/>
                    <a:pt x="0" y="7795338"/>
                    <a:pt x="0" y="77267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022299" y="0"/>
                  </a:lnTo>
                  <a:cubicBezTo>
                    <a:pt x="9090878" y="0"/>
                    <a:pt x="9146759" y="55880"/>
                    <a:pt x="9146759" y="124460"/>
                  </a:cubicBezTo>
                  <a:lnTo>
                    <a:pt x="9146759" y="7726759"/>
                  </a:lnTo>
                  <a:cubicBezTo>
                    <a:pt x="9146759" y="7795339"/>
                    <a:pt x="9090878" y="7851218"/>
                    <a:pt x="9022299" y="785121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9">
            <a:extLst>
              <a:ext uri="{FF2B5EF4-FFF2-40B4-BE49-F238E27FC236}">
                <a16:creationId xmlns:a16="http://schemas.microsoft.com/office/drawing/2014/main" id="{FC710631-496F-7DC9-B826-A70FF8AA162A}"/>
              </a:ext>
            </a:extLst>
          </p:cNvPr>
          <p:cNvSpPr txBox="1"/>
          <p:nvPr/>
        </p:nvSpPr>
        <p:spPr>
          <a:xfrm>
            <a:off x="2042159" y="4248864"/>
            <a:ext cx="14996162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D532D"/>
                </a:solidFill>
                <a:effectLst/>
                <a:latin typeface="Muli Regular" panose="020B0604020202020204" charset="0"/>
              </a:rPr>
              <a:t>git restore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CD532D"/>
                </a:solidFill>
                <a:effectLst/>
                <a:latin typeface="Muli Regular" panose="020B0604020202020204" charset="0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Muli Regular" panose="020B0604020202020204" charset="0"/>
              </a:rPr>
              <a:t>is a command that helps you undo changes you made to files or recover deleted files in a Git project.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Muli Regular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85CB4-DF4D-0381-41EE-DA47E1C9E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590599" y="591629"/>
            <a:ext cx="14603503" cy="79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10000" y="-3679585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-2776590" y="-783985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D13BD-C582-6142-0567-1A84CAAA3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8053" y="1192187"/>
            <a:ext cx="14571893" cy="7902625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6CDFB7A8-46FC-9515-C794-E694CD0A44EA}"/>
              </a:ext>
            </a:extLst>
          </p:cNvPr>
          <p:cNvSpPr txBox="1"/>
          <p:nvPr/>
        </p:nvSpPr>
        <p:spPr>
          <a:xfrm>
            <a:off x="3879312" y="9209782"/>
            <a:ext cx="1052937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Restored</a:t>
            </a:r>
            <a:endParaRPr lang="en-US" sz="7000" dirty="0">
              <a:solidFill>
                <a:srgbClr val="F2F3F4"/>
              </a:solidFill>
              <a:latin typeface="Muli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994614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8200" y="495300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1871610" y="3390900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4859107-91F8-4343-FB59-396F99D14BFD}"/>
              </a:ext>
            </a:extLst>
          </p:cNvPr>
          <p:cNvSpPr txBox="1"/>
          <p:nvPr/>
        </p:nvSpPr>
        <p:spPr>
          <a:xfrm>
            <a:off x="8763000" y="5940266"/>
            <a:ext cx="8278394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F36825"/>
                </a:solidFill>
                <a:latin typeface="Muli Bold Bold"/>
              </a:rPr>
              <a:t>(</a:t>
            </a:r>
            <a:r>
              <a:rPr lang="en-US" sz="8800" dirty="0">
                <a:solidFill>
                  <a:schemeClr val="tx2">
                    <a:lumMod val="75000"/>
                  </a:schemeClr>
                </a:solidFill>
                <a:latin typeface="Muli Bold Bold"/>
              </a:rPr>
              <a:t>Staged</a:t>
            </a:r>
            <a:r>
              <a:rPr lang="en-US" sz="8800" dirty="0">
                <a:solidFill>
                  <a:srgbClr val="F36825"/>
                </a:solidFill>
                <a:latin typeface="Muli Bold Bold"/>
              </a:rPr>
              <a:t>) Changes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190E0E8-32B8-B435-6700-CD2D3E99ABC0}"/>
              </a:ext>
            </a:extLst>
          </p:cNvPr>
          <p:cNvSpPr txBox="1"/>
          <p:nvPr/>
        </p:nvSpPr>
        <p:spPr>
          <a:xfrm>
            <a:off x="428911" y="9209782"/>
            <a:ext cx="617312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Undo </a:t>
            </a:r>
            <a:r>
              <a:rPr lang="en-US" sz="7000" dirty="0">
                <a:solidFill>
                  <a:srgbClr val="F2F3F4"/>
                </a:solidFill>
                <a:latin typeface="Muli Bold Bold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2744222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AA27493-69F3-CF87-B46D-FA1476AF3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8200" y="495300"/>
            <a:ext cx="2971800" cy="280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E517C-69DF-431C-48C4-381FBE476222}"/>
              </a:ext>
            </a:extLst>
          </p:cNvPr>
          <p:cNvSpPr txBox="1"/>
          <p:nvPr/>
        </p:nvSpPr>
        <p:spPr>
          <a:xfrm>
            <a:off x="1871610" y="3390900"/>
            <a:ext cx="904980" cy="70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F36825"/>
                </a:solidFill>
                <a:latin typeface="Muli Bold Bold"/>
              </a:rPr>
              <a:t>Git</a:t>
            </a:r>
            <a:endParaRPr lang="en-IN" sz="400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4859107-91F8-4343-FB59-396F99D14BFD}"/>
              </a:ext>
            </a:extLst>
          </p:cNvPr>
          <p:cNvSpPr txBox="1"/>
          <p:nvPr/>
        </p:nvSpPr>
        <p:spPr>
          <a:xfrm>
            <a:off x="5468257" y="829128"/>
            <a:ext cx="9916886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F36825"/>
                </a:solidFill>
                <a:latin typeface="Muli Bold Bold"/>
              </a:rPr>
              <a:t>(</a:t>
            </a:r>
            <a:r>
              <a:rPr lang="en-US" sz="8800" dirty="0">
                <a:solidFill>
                  <a:schemeClr val="tx2">
                    <a:lumMod val="75000"/>
                  </a:schemeClr>
                </a:solidFill>
                <a:latin typeface="Muli Bold Bold"/>
              </a:rPr>
              <a:t>Staged</a:t>
            </a:r>
            <a:r>
              <a:rPr lang="en-US" sz="8800" dirty="0">
                <a:solidFill>
                  <a:srgbClr val="F36825"/>
                </a:solidFill>
                <a:latin typeface="Muli Bold Bold"/>
              </a:rPr>
              <a:t>) Changes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190E0E8-32B8-B435-6700-CD2D3E99ABC0}"/>
              </a:ext>
            </a:extLst>
          </p:cNvPr>
          <p:cNvSpPr txBox="1"/>
          <p:nvPr/>
        </p:nvSpPr>
        <p:spPr>
          <a:xfrm>
            <a:off x="428911" y="9209782"/>
            <a:ext cx="617312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Undo </a:t>
            </a:r>
            <a:r>
              <a:rPr lang="en-US" sz="7000" dirty="0">
                <a:solidFill>
                  <a:srgbClr val="F2F3F4"/>
                </a:solidFill>
                <a:latin typeface="Muli Bold Bold"/>
              </a:rPr>
              <a:t>changes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02409F2-9D9D-0C0A-346E-EF0E606A4968}"/>
              </a:ext>
            </a:extLst>
          </p:cNvPr>
          <p:cNvSpPr txBox="1"/>
          <p:nvPr/>
        </p:nvSpPr>
        <p:spPr>
          <a:xfrm>
            <a:off x="5468257" y="3744842"/>
            <a:ext cx="10948133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Step1:  </a:t>
            </a:r>
            <a:r>
              <a:rPr lang="en-US" sz="7000" dirty="0" err="1">
                <a:solidFill>
                  <a:srgbClr val="CD532D"/>
                </a:solidFill>
                <a:latin typeface="Muli Bold Bold"/>
              </a:rPr>
              <a:t>Unstage</a:t>
            </a:r>
            <a:r>
              <a:rPr lang="en-US" sz="7000" dirty="0">
                <a:solidFill>
                  <a:srgbClr val="CD532D"/>
                </a:solidFill>
                <a:latin typeface="Muli Bold Bold"/>
              </a:rPr>
              <a:t> the file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8A201F7D-BB85-E3D0-806B-5ED647E5F269}"/>
              </a:ext>
            </a:extLst>
          </p:cNvPr>
          <p:cNvSpPr txBox="1"/>
          <p:nvPr/>
        </p:nvSpPr>
        <p:spPr>
          <a:xfrm>
            <a:off x="5475516" y="5261584"/>
            <a:ext cx="10948133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Bold Bold"/>
              </a:rPr>
              <a:t>$git </a:t>
            </a:r>
            <a:r>
              <a:rPr lang="en-US" sz="7000" dirty="0">
                <a:solidFill>
                  <a:srgbClr val="CD532D"/>
                </a:solidFill>
                <a:latin typeface="Muli Bold Bold"/>
              </a:rPr>
              <a:t>restore --staged</a:t>
            </a:r>
          </a:p>
        </p:txBody>
      </p:sp>
    </p:spTree>
    <p:extLst>
      <p:ext uri="{BB962C8B-B14F-4D97-AF65-F5344CB8AC3E}">
        <p14:creationId xmlns:p14="http://schemas.microsoft.com/office/powerpoint/2010/main" val="4294705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286</Words>
  <Application>Microsoft Office PowerPoint</Application>
  <PresentationFormat>Custom</PresentationFormat>
  <Paragraphs>91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Muli Regular Bold</vt:lpstr>
      <vt:lpstr>Muli Bold Bold</vt:lpstr>
      <vt:lpstr>Arial</vt:lpstr>
      <vt:lpstr>Muli Regular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</dc:title>
  <dc:creator>Savan</dc:creator>
  <cp:lastModifiedBy>Savan Sutariya</cp:lastModifiedBy>
  <cp:revision>9</cp:revision>
  <dcterms:created xsi:type="dcterms:W3CDTF">2006-08-16T00:00:00Z</dcterms:created>
  <dcterms:modified xsi:type="dcterms:W3CDTF">2023-03-12T18:36:24Z</dcterms:modified>
  <dc:identifier>DAFYZWLIbSw</dc:identifier>
</cp:coreProperties>
</file>