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502" r:id="rId4"/>
    <p:sldId id="507" r:id="rId5"/>
    <p:sldId id="482" r:id="rId6"/>
    <p:sldId id="505" r:id="rId7"/>
    <p:sldId id="511" r:id="rId8"/>
    <p:sldId id="483" r:id="rId9"/>
    <p:sldId id="498" r:id="rId10"/>
    <p:sldId id="508" r:id="rId11"/>
    <p:sldId id="512" r:id="rId12"/>
    <p:sldId id="5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532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xVal>
          <c:y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60-4946-BD5E-2B9084BE1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437376"/>
        <c:axId val="34844672"/>
      </c:scatterChart>
      <c:valAx>
        <c:axId val="34437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844672"/>
        <c:crosses val="autoZero"/>
        <c:crossBetween val="midCat"/>
        <c:majorUnit val="0.25"/>
      </c:valAx>
      <c:valAx>
        <c:axId val="348446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4437376"/>
        <c:crosses val="autoZero"/>
        <c:crossBetween val="midCat"/>
        <c:majorUnit val="0.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912AD-EA73-9140-98FC-984EB544AB7A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DA87B-D3F5-924D-B063-DFE0C511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9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39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26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8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2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92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53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53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66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37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7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E13A-16EF-D748-9EFC-CC0F27FA8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6CD7D-04BB-7D41-B559-CE78DFD38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0C66E-3051-9B4D-8223-24BFA1BB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A30B5-C85F-F24A-931F-D1DD88AB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F85A-9FD3-2244-9930-D678FD34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2B163-8023-8041-B1EE-F5241418E3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04800"/>
            <a:ext cx="723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6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6869-2987-1D4E-BDAE-0BD20DB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EA92C-CD0A-424A-945B-2530BAB4E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D5B6A-5637-B741-8EA5-4FD732DE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475C-20AA-9346-A8C7-AF6D156A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0EBE3-027F-7045-BB8C-B7D23BE3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E7CFB-F7F2-7647-A0AF-D05E6EF1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CCB42-1D6D-6641-813B-6802234E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73591-3BC1-1148-9249-C8E20CF6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F75D-5B4B-AD48-9CBB-9702D5B4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77FFB-F4EC-6549-BACB-07E1474D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84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824" y="1391463"/>
            <a:ext cx="6412181" cy="1469997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4686"/>
              </a:lnSpc>
              <a:defRPr sz="5078" b="1" cap="all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313" y="2702865"/>
            <a:ext cx="7485143" cy="1751772"/>
          </a:xfrm>
          <a:prstGeom prst="rect">
            <a:avLst/>
          </a:prstGeom>
        </p:spPr>
        <p:txBody>
          <a:bodyPr vert="horz" lIns="0" tIns="32914" rIns="65828" bIns="32914"/>
          <a:lstStyle>
            <a:lvl1pPr marL="227379" indent="-227379" algn="l">
              <a:buSzPct val="69000"/>
              <a:buFont typeface="Lucida Grande"/>
              <a:buChar char="‣"/>
              <a:defRPr baseline="0"/>
            </a:lvl1pPr>
            <a:lvl2pPr marL="428571" indent="0" algn="ctr">
              <a:buNone/>
              <a:defRPr/>
            </a:lvl2pPr>
            <a:lvl3pPr marL="857142" indent="0" algn="ctr">
              <a:buNone/>
              <a:defRPr/>
            </a:lvl3pPr>
            <a:lvl4pPr marL="1285713" indent="0" algn="ctr">
              <a:buNone/>
              <a:defRPr/>
            </a:lvl4pPr>
            <a:lvl5pPr marL="1714284" indent="0" algn="ctr">
              <a:buNone/>
              <a:defRPr/>
            </a:lvl5pPr>
            <a:lvl6pPr marL="2142854" indent="0" algn="ctr">
              <a:buNone/>
              <a:defRPr/>
            </a:lvl6pPr>
            <a:lvl7pPr marL="2571426" indent="0" algn="ctr">
              <a:buNone/>
              <a:defRPr/>
            </a:lvl7pPr>
            <a:lvl8pPr marL="2999997" indent="0" algn="ctr">
              <a:buNone/>
              <a:defRPr/>
            </a:lvl8pPr>
            <a:lvl9pPr marL="342856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83439" y="646044"/>
            <a:ext cx="8334714" cy="397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995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8080455" y="2733261"/>
            <a:ext cx="3572020" cy="35780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183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856C-A5B1-0843-AF16-3C00892B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86D3-DA82-E240-84EE-5FFA0D9B3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AF8C0-0601-2943-ABE5-CD6A7E82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4597-A804-DD4F-811D-34556F66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319F8-C4A0-5445-99D7-E2020869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1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5E15-141F-414D-853B-46C17A33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C0B29-34BB-8F44-83BC-A369C1757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BE9A0-C8E5-BA47-B1DC-EF2612CA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ACDCA-C568-B143-AD81-067FE593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50A51-21F7-9A46-A928-63D58504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3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D1EE-58A5-714E-9C5E-AAEFDCF6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F7BD-D11D-894D-9E3B-3323B441C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FD6-AC99-9B4C-A433-C9C5E944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E3402-26AE-CF4C-9C13-63954311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B3E87-080F-D544-B176-271ACA6D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0F007-5692-564A-88C3-CE562133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4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D681-1EF6-7642-9AD9-99A19474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8F9E-25A0-A04E-8E88-B0F590DEA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966CC-EE32-A34D-BAB5-9640D4C53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EA3DB-A2AF-534C-9C29-6910932D4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982EC-05D1-C343-B389-62DE96DA6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DA271-0547-9E49-88CD-A535A49F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FA5A2-CC1C-414D-9E3B-09319CAF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44352-BC91-4244-AF91-6C75EA9D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2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5CCD-CE67-834F-A386-D5F8DD76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03D11-5DFB-A641-8850-B9AC1734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14FA8-D5F3-1E4B-B877-FDB1780C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9AF97-4991-954C-93E5-99A7E0E8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4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79680-A064-5F41-91FA-5561EC54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64D65-8811-704D-AE58-441ACB41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3C13D-2296-BC41-A4F2-94574257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7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E041-1468-E848-84F4-337AE2D7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D8B9-976A-FE46-BE01-5C001069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BFF19-C32E-C74E-A1EB-C92E51694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F5BE2-9C87-3445-B308-ECFE5552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39771-C027-F548-816F-611500FD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DF31E-9BC0-A543-9EE7-73FBFE10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18A6-A4A2-2545-9700-2A4A438C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2D7E6-C469-764B-AC9E-8449BC3F9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B5CB9-01D3-FA4A-966E-5DC2BAEB1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4ECC-2D13-9F42-AA3F-1BD82F9A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DE343-777E-474A-91A3-7E5EFA37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954D6-42D5-B147-A8D7-B1590F29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4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1CAEB-D6FD-5943-A409-CA827C83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CB1C3-E33B-DF49-AE6B-C4D328DF5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80FF9-DAFB-064A-AE9F-F0FB7AF3B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95A0-B4EE-6546-9F35-DE999D9E0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D659-93D7-F845-90EE-FB126942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AA15-5771-3340-B28E-24136A35F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Evaluation and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88F69-E0CC-444F-B816-25650A99D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 Urbain, PhD</a:t>
            </a:r>
          </a:p>
        </p:txBody>
      </p:sp>
    </p:spTree>
    <p:extLst>
      <p:ext uri="{BB962C8B-B14F-4D97-AF65-F5344CB8AC3E}">
        <p14:creationId xmlns:p14="http://schemas.microsoft.com/office/powerpoint/2010/main" val="327376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05327" y="1444544"/>
            <a:ext cx="6548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dirty="0">
                <a:latin typeface="PFDinTextCompPro-Italic"/>
                <a:cs typeface="PFDinTextCompPro-Italic"/>
              </a:rPr>
              <a:t>TPR</a:t>
            </a:r>
            <a:r>
              <a:rPr lang="en-US" sz="2400" dirty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dirty="0">
                <a:latin typeface="PFDinTextCompPro-Italic"/>
                <a:cs typeface="PFDinTextCompPro-Italic"/>
              </a:rPr>
              <a:t>spam</a:t>
            </a:r>
            <a:r>
              <a:rPr lang="en-US" sz="2400" dirty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dirty="0">
                <a:latin typeface="PFDinTextCompPro-Italic"/>
                <a:cs typeface="PFDinTextCompPro-Italic"/>
              </a:rPr>
              <a:t>correct</a:t>
            </a:r>
            <a:r>
              <a:rPr lang="en-US" sz="24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24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 dirty="0">
                <a:latin typeface="PFDinTextCompPro-Italic"/>
                <a:cs typeface="PFDinTextCompPro-Italic"/>
              </a:rPr>
              <a:t>FPR</a:t>
            </a:r>
            <a:r>
              <a:rPr lang="en-US" sz="2400" dirty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dirty="0">
                <a:latin typeface="PFDinTextCompPro-Italic"/>
                <a:cs typeface="PFDinTextCompPro-Italic"/>
              </a:rPr>
              <a:t>ham</a:t>
            </a:r>
            <a:r>
              <a:rPr lang="en-US" sz="2400" dirty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dirty="0">
                <a:latin typeface="PFDinTextCompPro-Italic"/>
                <a:cs typeface="PFDinTextCompPro-Italic"/>
              </a:rPr>
              <a:t>wrong</a:t>
            </a:r>
            <a:r>
              <a:rPr lang="en-US" sz="2400" dirty="0">
                <a:latin typeface="PFDinTextCompPro-Italic"/>
                <a:cs typeface="PFDinTextCompPro-Italic"/>
              </a:rPr>
              <a:t>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21175"/>
              </p:ext>
            </p:extLst>
          </p:nvPr>
        </p:nvGraphicFramePr>
        <p:xfrm>
          <a:off x="425885" y="1642990"/>
          <a:ext cx="3979197" cy="50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0673">
                <a:tc>
                  <a:txBody>
                    <a:bodyPr/>
                    <a:lstStyle/>
                    <a:p>
                      <a:r>
                        <a:rPr lang="en-US" sz="2300" dirty="0"/>
                        <a:t>Email Number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Score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True Label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0.99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8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0.82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7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0.48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3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0.22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4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0.10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6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0.02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672692"/>
              </p:ext>
            </p:extLst>
          </p:nvPr>
        </p:nvGraphicFramePr>
        <p:xfrm>
          <a:off x="4905327" y="3958188"/>
          <a:ext cx="7082081" cy="2738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9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0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70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3471">
                <a:tc>
                  <a:txBody>
                    <a:bodyPr/>
                    <a:lstStyle/>
                    <a:p>
                      <a:r>
                        <a:rPr lang="en-US" sz="2300"/>
                        <a:t>Cutoff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TPR (y)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FPR (x)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Cutoff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TPR (y)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FPR (x)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0.50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0.05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0.65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0.15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0.85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0.25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48FADD3C-60A2-FF4F-9ACE-DF54CA4F4C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2093984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05327" y="1444544"/>
            <a:ext cx="6548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dirty="0">
                <a:latin typeface="PFDinTextCompPro-Italic"/>
                <a:cs typeface="PFDinTextCompPro-Italic"/>
              </a:rPr>
              <a:t>TPR</a:t>
            </a:r>
            <a:r>
              <a:rPr lang="en-US" sz="2400" dirty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dirty="0">
                <a:latin typeface="PFDinTextCompPro-Italic"/>
                <a:cs typeface="PFDinTextCompPro-Italic"/>
              </a:rPr>
              <a:t>spam</a:t>
            </a:r>
            <a:r>
              <a:rPr lang="en-US" sz="2400" dirty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dirty="0">
                <a:latin typeface="PFDinTextCompPro-Italic"/>
                <a:cs typeface="PFDinTextCompPro-Italic"/>
              </a:rPr>
              <a:t>correct</a:t>
            </a:r>
            <a:r>
              <a:rPr lang="en-US" sz="24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24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 dirty="0">
                <a:latin typeface="PFDinTextCompPro-Italic"/>
                <a:cs typeface="PFDinTextCompPro-Italic"/>
              </a:rPr>
              <a:t>FPR</a:t>
            </a:r>
            <a:r>
              <a:rPr lang="en-US" sz="2400" dirty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dirty="0">
                <a:latin typeface="PFDinTextCompPro-Italic"/>
                <a:cs typeface="PFDinTextCompPro-Italic"/>
              </a:rPr>
              <a:t>ham</a:t>
            </a:r>
            <a:r>
              <a:rPr lang="en-US" sz="2400" dirty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dirty="0">
                <a:latin typeface="PFDinTextCompPro-Italic"/>
                <a:cs typeface="PFDinTextCompPro-Italic"/>
              </a:rPr>
              <a:t>wrong</a:t>
            </a:r>
            <a:r>
              <a:rPr lang="en-US" sz="2400" dirty="0">
                <a:latin typeface="PFDinTextCompPro-Italic"/>
                <a:cs typeface="PFDinTextCompPro-Italic"/>
              </a:rPr>
              <a:t>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25885" y="1642990"/>
          <a:ext cx="3979197" cy="50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0673">
                <a:tc>
                  <a:txBody>
                    <a:bodyPr/>
                    <a:lstStyle/>
                    <a:p>
                      <a:r>
                        <a:rPr lang="en-US" sz="2300" dirty="0"/>
                        <a:t>Email Number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Score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True Label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0.99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8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0.82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7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0.48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3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0.22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4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0.10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6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0.02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48FADD3C-60A2-FF4F-9ACE-DF54CA4F4C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ROC Curve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51224D-8B71-174D-BC06-833A95690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21119"/>
              </p:ext>
            </p:extLst>
          </p:nvPr>
        </p:nvGraphicFramePr>
        <p:xfrm>
          <a:off x="4905327" y="3712683"/>
          <a:ext cx="6781458" cy="2738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2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28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3471">
                <a:tc>
                  <a:txBody>
                    <a:bodyPr/>
                    <a:lstStyle/>
                    <a:p>
                      <a:r>
                        <a:rPr lang="en-US" sz="2300"/>
                        <a:t>Cutoff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TPR (y)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FPR (x)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Cutoff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TPR (y)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FPR (x)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0.50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0.75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0.25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0.05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0.75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0.65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0.15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0.85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0.25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0.25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0.25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94899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05327" y="1444545"/>
            <a:ext cx="65487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Q: Would the ROC Curve (and AUC) change if the </a:t>
            </a:r>
            <a:r>
              <a:rPr lang="en-US" sz="2400" b="1">
                <a:latin typeface="PFDinTextCompPro-Italic"/>
                <a:cs typeface="PFDinTextCompPro-Italic"/>
              </a:rPr>
              <a:t>scores</a:t>
            </a:r>
            <a:r>
              <a:rPr lang="en-US" sz="2400">
                <a:latin typeface="PFDinTextCompPro-Italic"/>
                <a:cs typeface="PFDinTextCompPro-Italic"/>
              </a:rPr>
              <a:t> changed, </a:t>
            </a:r>
            <a:r>
              <a:rPr lang="en-US" sz="2400" dirty="0">
                <a:latin typeface="PFDinTextCompPro-Italic"/>
                <a:cs typeface="PFDinTextCompPro-Italic"/>
              </a:rPr>
              <a:t>but the </a:t>
            </a:r>
            <a:r>
              <a:rPr lang="en-US" sz="2400" b="1" dirty="0">
                <a:latin typeface="PFDinTextCompPro-Italic"/>
                <a:cs typeface="PFDinTextCompPro-Italic"/>
              </a:rPr>
              <a:t>ordering</a:t>
            </a:r>
            <a:r>
              <a:rPr lang="en-US" sz="2400" dirty="0">
                <a:latin typeface="PFDinTextCompPro-Italic"/>
                <a:cs typeface="PFDinTextCompPro-Italic"/>
              </a:rPr>
              <a:t> remained the same?</a:t>
            </a:r>
          </a:p>
          <a:p>
            <a:pPr algn="l"/>
            <a:endParaRPr lang="en-US" sz="24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A: Not at all! The ROC Curve is only sensitive to </a:t>
            </a:r>
            <a:r>
              <a:rPr lang="en-US" sz="2400" b="1" dirty="0">
                <a:latin typeface="PFDinTextCompPro-Italic"/>
                <a:cs typeface="PFDinTextCompPro-Italic"/>
              </a:rPr>
              <a:t>rank ordering</a:t>
            </a:r>
            <a:r>
              <a:rPr lang="en-US" sz="2400" dirty="0">
                <a:latin typeface="PFDinTextCompPro-Italic"/>
                <a:cs typeface="PFDinTextCompPro-Italic"/>
              </a:rPr>
              <a:t> and does not require </a:t>
            </a:r>
            <a:r>
              <a:rPr lang="en-US" sz="2400" b="1" dirty="0">
                <a:latin typeface="PFDinTextCompPro-Italic"/>
                <a:cs typeface="PFDinTextCompPro-Italic"/>
              </a:rPr>
              <a:t>calibrated scores</a:t>
            </a:r>
            <a:r>
              <a:rPr lang="en-US" sz="2400" dirty="0">
                <a:latin typeface="PFDinTextCompPro-Italic"/>
                <a:cs typeface="PFDinTextCompPro-Italic"/>
              </a:rPr>
              <a:t>.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153695"/>
              </p:ext>
            </p:extLst>
          </p:nvPr>
        </p:nvGraphicFramePr>
        <p:xfrm>
          <a:off x="162838" y="1642990"/>
          <a:ext cx="4242243" cy="50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0673">
                <a:tc>
                  <a:txBody>
                    <a:bodyPr/>
                    <a:lstStyle/>
                    <a:p>
                      <a:r>
                        <a:rPr lang="en-US" sz="2300" dirty="0"/>
                        <a:t>Email Number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Score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True Label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0.99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8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0.98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0.97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0.97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7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0.96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3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0.95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4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0.94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6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0.93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CF0AD21-EB7C-AD4C-83EF-4A88FCD598E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629016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5E13-80FA-914C-9186-E1F1A98E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DBCF-9E8F-6F4B-B28E-152F058D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RMSE – Root Mean Squared Error</a:t>
            </a:r>
          </a:p>
          <a:p>
            <a:r>
              <a:rPr lang="en-US" dirty="0">
                <a:effectLst/>
              </a:rPr>
              <a:t>Classification</a:t>
            </a:r>
          </a:p>
          <a:p>
            <a:pPr lvl="1"/>
            <a:r>
              <a:rPr lang="en-US" dirty="0">
                <a:effectLst/>
              </a:rPr>
              <a:t>Confusion matrix</a:t>
            </a:r>
          </a:p>
          <a:p>
            <a:pPr lvl="1"/>
            <a:r>
              <a:rPr lang="en-US" dirty="0"/>
              <a:t>ROC Curve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135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79824" y="3329778"/>
            <a:ext cx="104183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5320" indent="-595320">
              <a:buFont typeface="Arial"/>
              <a:buChar char="•"/>
            </a:pPr>
            <a:r>
              <a:rPr lang="en-US" sz="2800" dirty="0">
                <a:latin typeface="PFDinTextCompPro-Italic"/>
                <a:cs typeface="PFDinTextCompPro-Italic"/>
              </a:rPr>
              <a:t>Used for regression problems</a:t>
            </a:r>
          </a:p>
          <a:p>
            <a:pPr marL="595320" indent="-595320">
              <a:buFont typeface="Arial"/>
              <a:buChar char="•"/>
            </a:pPr>
            <a:r>
              <a:rPr lang="en-US" sz="2800" dirty="0">
                <a:latin typeface="PFDinTextCompPro-Italic"/>
                <a:cs typeface="PFDinTextCompPro-Italic"/>
              </a:rPr>
              <a:t>Square root of the mean of the squared errors</a:t>
            </a:r>
          </a:p>
          <a:p>
            <a:pPr marL="595320" indent="-595320">
              <a:buFont typeface="Arial"/>
              <a:buChar char="•"/>
            </a:pPr>
            <a:r>
              <a:rPr lang="en-US" sz="2800" dirty="0">
                <a:latin typeface="PFDinTextCompPro-Italic"/>
                <a:cs typeface="PFDinTextCompPro-Italic"/>
              </a:rPr>
              <a:t>Easily interpretable (in the “y” units)</a:t>
            </a:r>
          </a:p>
          <a:p>
            <a:pPr marL="595320" indent="-595320">
              <a:buFont typeface="Arial"/>
              <a:buChar char="•"/>
            </a:pPr>
            <a:r>
              <a:rPr lang="en-US" sz="2800" dirty="0">
                <a:latin typeface="PFDinTextCompPro-Italic"/>
                <a:cs typeface="PFDinTextCompPro-Italic"/>
              </a:rPr>
              <a:t>“Punishes” larger errors</a:t>
            </a:r>
          </a:p>
          <a:p>
            <a:pPr marL="595320" indent="-595320">
              <a:buFont typeface="Arial"/>
              <a:buChar char="•"/>
            </a:pPr>
            <a:r>
              <a:rPr lang="en-US" sz="2800" dirty="0">
                <a:latin typeface="PFDinTextCompPro-Italic"/>
                <a:cs typeface="PFDinTextCompPro-Italic"/>
              </a:rPr>
              <a:t>Other: </a:t>
            </a:r>
            <a:r>
              <a:rPr lang="en-US" sz="2800" i="1" dirty="0">
                <a:solidFill>
                  <a:srgbClr val="FF0000"/>
                </a:solidFill>
                <a:latin typeface="PFDinTextCompPro-Italic"/>
                <a:cs typeface="PFDinTextCompPro-Italic"/>
              </a:rPr>
              <a:t>absolute error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715" y="1754616"/>
            <a:ext cx="4946239" cy="138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5BDAD70-B514-1541-98B0-9055CD87B6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cap="none" dirty="0"/>
              <a:t>Root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3398814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79824" y="3329778"/>
            <a:ext cx="104183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Example:</a:t>
            </a:r>
          </a:p>
          <a:p>
            <a:pPr algn="l"/>
            <a:r>
              <a:rPr lang="en-US" sz="2800" dirty="0" err="1">
                <a:latin typeface="PFDinTextCompPro-Italic"/>
                <a:cs typeface="PFDinTextCompPro-Italic"/>
              </a:rPr>
              <a:t>y_true</a:t>
            </a:r>
            <a:r>
              <a:rPr lang="en-US" sz="2800" dirty="0">
                <a:latin typeface="PFDinTextCompPro-Italic"/>
                <a:cs typeface="PFDinTextCompPro-Italic"/>
              </a:rPr>
              <a:t> = [100, 50, 30]</a:t>
            </a:r>
          </a:p>
          <a:p>
            <a:pPr algn="l"/>
            <a:r>
              <a:rPr lang="en-US" sz="2800" dirty="0" err="1">
                <a:latin typeface="PFDinTextCompPro-Italic"/>
                <a:cs typeface="PFDinTextCompPro-Italic"/>
              </a:rPr>
              <a:t>y_preds</a:t>
            </a:r>
            <a:r>
              <a:rPr lang="en-US" sz="2800" dirty="0">
                <a:latin typeface="PFDinTextCompPro-Italic"/>
                <a:cs typeface="PFDinTextCompPro-Italic"/>
              </a:rPr>
              <a:t> = [90, 50, 50]</a:t>
            </a: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RMSE = </a:t>
            </a:r>
            <a:r>
              <a:rPr lang="en-US" sz="2800" dirty="0" err="1">
                <a:latin typeface="PFDinTextCompPro-Italic"/>
                <a:cs typeface="PFDinTextCompPro-Italic"/>
              </a:rPr>
              <a:t>np.sqrt</a:t>
            </a:r>
            <a:r>
              <a:rPr lang="en-US" sz="2800" dirty="0">
                <a:latin typeface="PFDinTextCompPro-Italic"/>
                <a:cs typeface="PFDinTextCompPro-Italic"/>
              </a:rPr>
              <a:t>((10**2 + 0**2 + 20**2) / 3) = 12.88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346" y="1804426"/>
            <a:ext cx="5046241" cy="141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E68BB3B-BB60-F543-9398-25371669BA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cap="none" dirty="0"/>
              <a:t>Root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800111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2189" y="1102519"/>
            <a:ext cx="11213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PFDinTextCompPro-Italic"/>
                <a:cs typeface="PFDinTextCompPro-Italic"/>
              </a:rPr>
              <a:t>Confusion Matrix: table to describe the performance of a classifier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7193" y="2168698"/>
            <a:ext cx="4788167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95222" y="2436773"/>
            <a:ext cx="54790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800" dirty="0">
                <a:latin typeface="PFDinTextCompPro-Italic" panose="02000506020000020004" pitchFamily="2" charset="0"/>
              </a:rPr>
              <a:t>How many classes are there?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800" dirty="0">
                <a:latin typeface="PFDinTextCompPro-Italic" panose="02000506020000020004" pitchFamily="2" charset="0"/>
              </a:rPr>
              <a:t>How many patients?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800" dirty="0">
                <a:latin typeface="PFDinTextCompPro-Italic" panose="02000506020000020004" pitchFamily="2" charset="0"/>
              </a:rPr>
              <a:t>How many times is disease predicted?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800" dirty="0">
                <a:latin typeface="PFDinTextCompPro-Italic" panose="02000506020000020004" pitchFamily="2" charset="0"/>
              </a:rPr>
              <a:t>How many patients actually have the disease?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6510" y="4740525"/>
            <a:ext cx="5173214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i="1" dirty="0">
                <a:latin typeface="PFDinTextCompPro-Italic" panose="02000506020000020004" pitchFamily="2" charset="0"/>
              </a:rPr>
              <a:t>Example: Test for presence of disease</a:t>
            </a:r>
          </a:p>
          <a:p>
            <a:pPr algn="l"/>
            <a:r>
              <a:rPr lang="en-US" sz="2800" dirty="0">
                <a:latin typeface="PFDinTextCompPro-Italic" panose="02000506020000020004" pitchFamily="2" charset="0"/>
              </a:rPr>
              <a:t>NO = negative test = False = 0</a:t>
            </a:r>
          </a:p>
          <a:p>
            <a:pPr algn="l"/>
            <a:r>
              <a:rPr lang="en-US" sz="2800" dirty="0">
                <a:latin typeface="PFDinTextCompPro-Italic" panose="02000506020000020004" pitchFamily="2" charset="0"/>
              </a:rPr>
              <a:t>YES = positive test = True = 1</a:t>
            </a:r>
          </a:p>
        </p:txBody>
      </p:sp>
    </p:spTree>
    <p:extLst>
      <p:ext uri="{BB962C8B-B14F-4D97-AF65-F5344CB8AC3E}">
        <p14:creationId xmlns:p14="http://schemas.microsoft.com/office/powerpoint/2010/main" val="4048974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393668" y="1444544"/>
            <a:ext cx="4762694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 panose="02000506020000020004" pitchFamily="2" charset="0"/>
              </a:rPr>
              <a:t>Basic Terminology: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True Positives (TP)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True Negatives (TN)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False Positives (FP)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False Negatives (FN)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302" y="1359655"/>
            <a:ext cx="5738980" cy="327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8747" y="4520451"/>
            <a:ext cx="506036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 panose="02000506020000020004" pitchFamily="2" charset="0"/>
              </a:rPr>
              <a:t>Accuracy: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Overall, how often is it </a:t>
            </a:r>
            <a:r>
              <a:rPr lang="en-US" sz="2400" b="1" dirty="0">
                <a:latin typeface="PFDinTextCompPro-Italic" panose="02000506020000020004" pitchFamily="2" charset="0"/>
              </a:rPr>
              <a:t>correct</a:t>
            </a:r>
            <a:r>
              <a:rPr lang="en-US" sz="2400" dirty="0">
                <a:latin typeface="PFDinTextCompPro-Italic" panose="02000506020000020004" pitchFamily="2" charset="0"/>
              </a:rPr>
              <a:t>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(TP + TN) / total = 150/165 = 0.91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7555" y="4520451"/>
            <a:ext cx="506036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 panose="02000506020000020004" pitchFamily="2" charset="0"/>
              </a:rPr>
              <a:t>Misclassification Rate (Error Rate):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Overall, how often is it </a:t>
            </a:r>
            <a:r>
              <a:rPr lang="en-US" sz="2400" b="1" dirty="0">
                <a:latin typeface="PFDinTextCompPro-Italic" panose="02000506020000020004" pitchFamily="2" charset="0"/>
              </a:rPr>
              <a:t>wrong</a:t>
            </a:r>
            <a:r>
              <a:rPr lang="en-US" sz="2400" dirty="0">
                <a:latin typeface="PFDinTextCompPro-Italic" panose="02000506020000020004" pitchFamily="2" charset="0"/>
              </a:rPr>
              <a:t>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(FP + FN) / total = 15/165 = 0.09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71ED3C-C9BF-214B-8B0D-9C537D82A431}"/>
              </a:ext>
            </a:extLst>
          </p:cNvPr>
          <p:cNvSpPr txBox="1"/>
          <p:nvPr/>
        </p:nvSpPr>
        <p:spPr>
          <a:xfrm>
            <a:off x="290795" y="620248"/>
            <a:ext cx="11213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PFDinTextCompPro-Italic"/>
                <a:cs typeface="PFDinTextCompPro-Italic"/>
              </a:rPr>
              <a:t>Confusion Matrix: table to describe the performance of a classifier</a:t>
            </a:r>
          </a:p>
        </p:txBody>
      </p:sp>
    </p:spTree>
    <p:extLst>
      <p:ext uri="{BB962C8B-B14F-4D97-AF65-F5344CB8AC3E}">
        <p14:creationId xmlns:p14="http://schemas.microsoft.com/office/powerpoint/2010/main" val="3254468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302" y="1359655"/>
            <a:ext cx="5738980" cy="327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71ED3C-C9BF-214B-8B0D-9C537D82A431}"/>
              </a:ext>
            </a:extLst>
          </p:cNvPr>
          <p:cNvSpPr txBox="1"/>
          <p:nvPr/>
        </p:nvSpPr>
        <p:spPr>
          <a:xfrm>
            <a:off x="290795" y="620248"/>
            <a:ext cx="11213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PFDinTextCompPro-Italic"/>
                <a:cs typeface="PFDinTextCompPro-Italic"/>
              </a:rPr>
              <a:t>Confusion Matrix: table to describe the performance of a classifier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37C34-9859-7941-8844-29225D105DB1}"/>
              </a:ext>
            </a:extLst>
          </p:cNvPr>
          <p:cNvSpPr txBox="1"/>
          <p:nvPr/>
        </p:nvSpPr>
        <p:spPr>
          <a:xfrm>
            <a:off x="6393668" y="1399314"/>
            <a:ext cx="4861917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>
                <a:latin typeface="PFDinTextCompPro-Italic" panose="02000506020000020004" pitchFamily="2" charset="0"/>
              </a:rPr>
              <a:t>Sensitivity: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>
                <a:latin typeface="PFDinTextCompPro-Italic" panose="02000506020000020004" pitchFamily="2" charset="0"/>
              </a:rPr>
              <a:t>When actual value is </a:t>
            </a:r>
            <a:r>
              <a:rPr lang="en-US" sz="2400" b="1">
                <a:latin typeface="PFDinTextCompPro-Italic" panose="02000506020000020004" pitchFamily="2" charset="0"/>
              </a:rPr>
              <a:t>positive</a:t>
            </a:r>
            <a:r>
              <a:rPr lang="en-US" sz="2400">
                <a:latin typeface="PFDinTextCompPro-Italic" panose="02000506020000020004" pitchFamily="2" charset="0"/>
              </a:rPr>
              <a:t>, how often is prediction </a:t>
            </a:r>
            <a:r>
              <a:rPr lang="en-US" sz="2400" b="1">
                <a:latin typeface="PFDinTextCompPro-Italic" panose="02000506020000020004" pitchFamily="2" charset="0"/>
              </a:rPr>
              <a:t>correct</a:t>
            </a:r>
            <a:r>
              <a:rPr lang="en-US" sz="2400">
                <a:latin typeface="PFDinTextCompPro-Italic" panose="02000506020000020004" pitchFamily="2" charset="0"/>
              </a:rPr>
              <a:t>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>
                <a:latin typeface="PFDinTextCompPro-Italic" panose="02000506020000020004" pitchFamily="2" charset="0"/>
              </a:rPr>
              <a:t>TP / actual yes = 100/105 = 0.95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>
                <a:latin typeface="PFDinTextCompPro-Italic" panose="02000506020000020004" pitchFamily="2" charset="0"/>
              </a:rPr>
              <a:t>“True Positive Rate” or “Recall”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EFFA1-EF48-4846-8F00-041309C95584}"/>
              </a:ext>
            </a:extLst>
          </p:cNvPr>
          <p:cNvSpPr txBox="1"/>
          <p:nvPr/>
        </p:nvSpPr>
        <p:spPr>
          <a:xfrm>
            <a:off x="638747" y="4721852"/>
            <a:ext cx="4762694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 panose="02000506020000020004" pitchFamily="2" charset="0"/>
              </a:rPr>
              <a:t>False Positive Rate: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When actual value is </a:t>
            </a:r>
            <a:r>
              <a:rPr lang="en-US" sz="2400" b="1" dirty="0">
                <a:latin typeface="PFDinTextCompPro-Italic" panose="02000506020000020004" pitchFamily="2" charset="0"/>
              </a:rPr>
              <a:t>negative</a:t>
            </a:r>
            <a:r>
              <a:rPr lang="en-US" sz="2400" dirty="0">
                <a:latin typeface="PFDinTextCompPro-Italic" panose="02000506020000020004" pitchFamily="2" charset="0"/>
              </a:rPr>
              <a:t>, how often is prediction </a:t>
            </a:r>
            <a:r>
              <a:rPr lang="en-US" sz="2400" b="1" dirty="0">
                <a:latin typeface="PFDinTextCompPro-Italic" panose="02000506020000020004" pitchFamily="2" charset="0"/>
              </a:rPr>
              <a:t>wrong</a:t>
            </a:r>
            <a:r>
              <a:rPr lang="en-US" sz="2400" dirty="0">
                <a:latin typeface="PFDinTextCompPro-Italic" panose="02000506020000020004" pitchFamily="2" charset="0"/>
              </a:rPr>
              <a:t>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FP / actual no = 10/60 = 0.17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B7CED-53C7-2B40-A1DF-E67112E105FE}"/>
              </a:ext>
            </a:extLst>
          </p:cNvPr>
          <p:cNvSpPr txBox="1"/>
          <p:nvPr/>
        </p:nvSpPr>
        <p:spPr>
          <a:xfrm>
            <a:off x="6393668" y="4681465"/>
            <a:ext cx="5060362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>
                <a:latin typeface="PFDinTextCompPro-Italic" panose="02000506020000020004" pitchFamily="2" charset="0"/>
              </a:rPr>
              <a:t>Specificity: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>
                <a:latin typeface="PFDinTextCompPro-Italic" panose="02000506020000020004" pitchFamily="2" charset="0"/>
              </a:rPr>
              <a:t>When actual value is </a:t>
            </a:r>
            <a:r>
              <a:rPr lang="en-US" sz="2400" b="1">
                <a:latin typeface="PFDinTextCompPro-Italic" panose="02000506020000020004" pitchFamily="2" charset="0"/>
              </a:rPr>
              <a:t>negative</a:t>
            </a:r>
            <a:r>
              <a:rPr lang="en-US" sz="2400">
                <a:latin typeface="PFDinTextCompPro-Italic" panose="02000506020000020004" pitchFamily="2" charset="0"/>
              </a:rPr>
              <a:t>, how often is prediction </a:t>
            </a:r>
            <a:r>
              <a:rPr lang="en-US" sz="2400" b="1">
                <a:latin typeface="PFDinTextCompPro-Italic" panose="02000506020000020004" pitchFamily="2" charset="0"/>
              </a:rPr>
              <a:t>correct</a:t>
            </a:r>
            <a:r>
              <a:rPr lang="en-US" sz="2400">
                <a:latin typeface="PFDinTextCompPro-Italic" panose="02000506020000020004" pitchFamily="2" charset="0"/>
              </a:rPr>
              <a:t>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>
                <a:latin typeface="PFDinTextCompPro-Italic" panose="02000506020000020004" pitchFamily="2" charset="0"/>
              </a:rPr>
              <a:t>TN / actual no = 50/60 = 0.83</a:t>
            </a:r>
          </a:p>
        </p:txBody>
      </p:sp>
    </p:spTree>
    <p:extLst>
      <p:ext uri="{BB962C8B-B14F-4D97-AF65-F5344CB8AC3E}">
        <p14:creationId xmlns:p14="http://schemas.microsoft.com/office/powerpoint/2010/main" val="1423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05327" y="1444545"/>
            <a:ext cx="65487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Every email is assigned a “spam” score by our classification algorithm. To actually make our predictions, we choose a numeric cutoff for classifying as spam.</a:t>
            </a:r>
          </a:p>
          <a:p>
            <a:pPr algn="l"/>
            <a:endParaRPr lang="en-US" sz="24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An ROC Curve will help us visualize how well our classifier is doing without having to choose a cutoff!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66513"/>
              </p:ext>
            </p:extLst>
          </p:nvPr>
        </p:nvGraphicFramePr>
        <p:xfrm>
          <a:off x="737969" y="1642990"/>
          <a:ext cx="3667113" cy="50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0673">
                <a:tc>
                  <a:txBody>
                    <a:bodyPr/>
                    <a:lstStyle/>
                    <a:p>
                      <a:r>
                        <a:rPr lang="en-US" sz="2300" dirty="0"/>
                        <a:t>Email Number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Score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True Label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0.99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8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0.82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7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0.48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3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0.22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4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0.10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6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0.02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19B0D806-4A5A-8148-A6C6-0936374BE20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1321623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84342" y="1246100"/>
            <a:ext cx="198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ROC Curve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84388"/>
              </p:ext>
            </p:extLst>
          </p:nvPr>
        </p:nvGraphicFramePr>
        <p:xfrm>
          <a:off x="488516" y="1642990"/>
          <a:ext cx="3916566" cy="50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0673">
                <a:tc>
                  <a:txBody>
                    <a:bodyPr/>
                    <a:lstStyle/>
                    <a:p>
                      <a:r>
                        <a:rPr lang="en-US" sz="2300" dirty="0"/>
                        <a:t>Email Number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Score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True Label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0.99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8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0.82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7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0.48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3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0.22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4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0.10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6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0.02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Chart 2"/>
          <p:cNvGraphicFramePr/>
          <p:nvPr>
            <p:extLst/>
          </p:nvPr>
        </p:nvGraphicFramePr>
        <p:xfrm>
          <a:off x="5599887" y="1940659"/>
          <a:ext cx="5556477" cy="4197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78124" y="6008793"/>
            <a:ext cx="89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FPR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549" y="3329778"/>
            <a:ext cx="89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TPR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8B0ED0-5593-DA49-A9B8-9B7A45F4DA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25403280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4023</TotalTime>
  <Words>733</Words>
  <Application>Microsoft Macintosh PowerPoint</Application>
  <PresentationFormat>Widescreen</PresentationFormat>
  <Paragraphs>269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ArialMT</vt:lpstr>
      <vt:lpstr>Calibri</vt:lpstr>
      <vt:lpstr>Calibri Light</vt:lpstr>
      <vt:lpstr>Lucida Grande</vt:lpstr>
      <vt:lpstr>PFDinTextCompPro-Italic</vt:lpstr>
      <vt:lpstr>Wingdings</vt:lpstr>
      <vt:lpstr>Office Theme</vt:lpstr>
      <vt:lpstr>Model Evaluation and Metrics</vt:lpstr>
      <vt:lpstr>Topics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and Exploration</dc:title>
  <dc:subject/>
  <dc:creator>Jay Urbain</dc:creator>
  <cp:keywords/>
  <dc:description/>
  <cp:lastModifiedBy>Jay Urbain</cp:lastModifiedBy>
  <cp:revision>46</cp:revision>
  <cp:lastPrinted>2018-07-11T20:54:19Z</cp:lastPrinted>
  <dcterms:created xsi:type="dcterms:W3CDTF">2018-06-20T21:37:19Z</dcterms:created>
  <dcterms:modified xsi:type="dcterms:W3CDTF">2018-08-05T10:09:06Z</dcterms:modified>
  <cp:category/>
</cp:coreProperties>
</file>