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400" r:id="rId2"/>
    <p:sldId id="401" r:id="rId3"/>
    <p:sldId id="402" r:id="rId4"/>
    <p:sldId id="403" r:id="rId5"/>
    <p:sldId id="404" r:id="rId6"/>
    <p:sldId id="405" r:id="rId7"/>
    <p:sldId id="406" r:id="rId8"/>
    <p:sldId id="407" r:id="rId9"/>
    <p:sldId id="414" r:id="rId10"/>
    <p:sldId id="413" r:id="rId11"/>
    <p:sldId id="415" r:id="rId12"/>
    <p:sldId id="478" r:id="rId13"/>
    <p:sldId id="408" r:id="rId14"/>
    <p:sldId id="444" r:id="rId15"/>
    <p:sldId id="411" r:id="rId16"/>
    <p:sldId id="443" r:id="rId17"/>
    <p:sldId id="449" r:id="rId18"/>
    <p:sldId id="446" r:id="rId19"/>
    <p:sldId id="435" r:id="rId20"/>
    <p:sldId id="447" r:id="rId21"/>
    <p:sldId id="410" r:id="rId22"/>
    <p:sldId id="417" r:id="rId23"/>
    <p:sldId id="452" r:id="rId24"/>
    <p:sldId id="453" r:id="rId25"/>
    <p:sldId id="454" r:id="rId26"/>
    <p:sldId id="412" r:id="rId27"/>
    <p:sldId id="440" r:id="rId28"/>
    <p:sldId id="462" r:id="rId29"/>
    <p:sldId id="455" r:id="rId30"/>
    <p:sldId id="456" r:id="rId31"/>
    <p:sldId id="457" r:id="rId32"/>
    <p:sldId id="458" r:id="rId33"/>
    <p:sldId id="459" r:id="rId34"/>
    <p:sldId id="460" r:id="rId35"/>
    <p:sldId id="461" r:id="rId36"/>
    <p:sldId id="339" r:id="rId37"/>
    <p:sldId id="463" r:id="rId38"/>
    <p:sldId id="416" r:id="rId39"/>
    <p:sldId id="441" r:id="rId40"/>
    <p:sldId id="479" r:id="rId41"/>
    <p:sldId id="418" r:id="rId42"/>
    <p:sldId id="477" r:id="rId43"/>
    <p:sldId id="468" r:id="rId44"/>
    <p:sldId id="471" r:id="rId45"/>
    <p:sldId id="469" r:id="rId46"/>
    <p:sldId id="470" r:id="rId47"/>
    <p:sldId id="472" r:id="rId48"/>
    <p:sldId id="474" r:id="rId49"/>
    <p:sldId id="473" r:id="rId50"/>
    <p:sldId id="476" r:id="rId51"/>
    <p:sldId id="438" r:id="rId52"/>
    <p:sldId id="419" r:id="rId53"/>
    <p:sldId id="437" r:id="rId54"/>
    <p:sldId id="466" r:id="rId55"/>
    <p:sldId id="464" r:id="rId56"/>
    <p:sldId id="439" r:id="rId57"/>
    <p:sldId id="434" r:id="rId58"/>
    <p:sldId id="480" r:id="rId59"/>
    <p:sldId id="426" r:id="rId60"/>
    <p:sldId id="431" r:id="rId61"/>
    <p:sldId id="427" r:id="rId62"/>
    <p:sldId id="428" r:id="rId63"/>
    <p:sldId id="429" r:id="rId64"/>
    <p:sldId id="430" r:id="rId65"/>
    <p:sldId id="445" r:id="rId66"/>
    <p:sldId id="342" r:id="rId67"/>
    <p:sldId id="354" r:id="rId68"/>
    <p:sldId id="361" r:id="rId69"/>
    <p:sldId id="362" r:id="rId70"/>
  </p:sldIdLst>
  <p:sldSz cx="9144000" cy="6858000" type="screen4x3"/>
  <p:notesSz cx="7137400" cy="942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C8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15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5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92450" cy="471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43363" y="0"/>
            <a:ext cx="3092450" cy="471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E61EF-666C-4105-B32B-B34B39E5A6EF}" type="datetimeFigureOut">
              <a:rPr lang="en-US" smtClean="0"/>
              <a:pPr/>
              <a:t>6/22/2011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50325"/>
            <a:ext cx="3092450" cy="471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43363" y="8950325"/>
            <a:ext cx="3092450" cy="471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94531-F810-45EB-964A-A7B48B1366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0525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92873" cy="471170"/>
          </a:xfrm>
          <a:prstGeom prst="rect">
            <a:avLst/>
          </a:prstGeom>
        </p:spPr>
        <p:txBody>
          <a:bodyPr vert="horz" lIns="94631" tIns="47316" rIns="94631" bIns="473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42875" y="0"/>
            <a:ext cx="3092873" cy="471170"/>
          </a:xfrm>
          <a:prstGeom prst="rect">
            <a:avLst/>
          </a:prstGeom>
        </p:spPr>
        <p:txBody>
          <a:bodyPr vert="horz" lIns="94631" tIns="47316" rIns="94631" bIns="47316" rtlCol="0"/>
          <a:lstStyle>
            <a:lvl1pPr algn="r">
              <a:defRPr sz="1200"/>
            </a:lvl1pPr>
          </a:lstStyle>
          <a:p>
            <a:fld id="{6C150F6F-AC8D-409F-B18D-54562749169E}" type="datetimeFigureOut">
              <a:rPr lang="en-US" smtClean="0"/>
              <a:pPr/>
              <a:t>6/22/2011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2850" y="706438"/>
            <a:ext cx="4711700" cy="35337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31" tIns="47316" rIns="94631" bIns="473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3740" y="4476115"/>
            <a:ext cx="5709920" cy="4240530"/>
          </a:xfrm>
          <a:prstGeom prst="rect">
            <a:avLst/>
          </a:prstGeom>
        </p:spPr>
        <p:txBody>
          <a:bodyPr vert="horz" lIns="94631" tIns="47316" rIns="94631" bIns="473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50595"/>
            <a:ext cx="3092873" cy="471170"/>
          </a:xfrm>
          <a:prstGeom prst="rect">
            <a:avLst/>
          </a:prstGeom>
        </p:spPr>
        <p:txBody>
          <a:bodyPr vert="horz" lIns="94631" tIns="47316" rIns="94631" bIns="473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42875" y="8950595"/>
            <a:ext cx="3092873" cy="471170"/>
          </a:xfrm>
          <a:prstGeom prst="rect">
            <a:avLst/>
          </a:prstGeom>
        </p:spPr>
        <p:txBody>
          <a:bodyPr vert="horz" lIns="94631" tIns="47316" rIns="94631" bIns="47316" rtlCol="0" anchor="b"/>
          <a:lstStyle>
            <a:lvl1pPr algn="r">
              <a:defRPr sz="1200"/>
            </a:lvl1pPr>
          </a:lstStyle>
          <a:p>
            <a:fld id="{C251E7B9-9B9D-4956-B79A-9B298CF0E5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1751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1239221" y="903874"/>
            <a:ext cx="4658960" cy="326249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15" tIns="45608" rIns="91215" bIns="45608" anchor="ctr"/>
          <a:lstStyle/>
          <a:p>
            <a:endParaRPr lang="en-US"/>
          </a:p>
        </p:txBody>
      </p:sp>
      <p:sp>
        <p:nvSpPr>
          <p:cNvPr id="378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2938" y="4481380"/>
            <a:ext cx="4917264" cy="360283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baseline="0" dirty="0" smtClean="0"/>
              <a:t>R can be downloaded from </a:t>
            </a:r>
            <a:r>
              <a:rPr lang="en-US" sz="1200" b="0" dirty="0" smtClean="0">
                <a:hlinkClick r:id="rId3"/>
              </a:rPr>
              <a:t>http://cran.r-project.org/</a:t>
            </a:r>
            <a:r>
              <a:rPr lang="en-US" sz="1200" b="0" dirty="0" smtClean="0"/>
              <a:t> and is </a:t>
            </a:r>
            <a:r>
              <a:rPr lang="en-US" sz="1200" dirty="0" smtClean="0"/>
              <a:t>available free for Windows, Mac OS X, and </a:t>
            </a:r>
            <a:r>
              <a:rPr lang="en-US" sz="1200" smtClean="0"/>
              <a:t>Linux.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392935" y="903875"/>
            <a:ext cx="4337269" cy="324824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15" tIns="45608" rIns="91215" bIns="45608" anchor="ctr"/>
          <a:lstStyle/>
          <a:p>
            <a:endParaRPr lang="en-US"/>
          </a:p>
        </p:txBody>
      </p:sp>
      <p:sp>
        <p:nvSpPr>
          <p:cNvPr id="3993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2938" y="4481380"/>
            <a:ext cx="4918848" cy="36044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89779" tIns="46685" rIns="89779" bIns="46685" anchor="ctr"/>
          <a:lstStyle/>
          <a:p>
            <a:pPr>
              <a:spcBef>
                <a:spcPts val="449"/>
              </a:spcBef>
              <a:tabLst>
                <a:tab pos="0" algn="l"/>
                <a:tab pos="456075" algn="l"/>
                <a:tab pos="912151" algn="l"/>
                <a:tab pos="1368226" algn="l"/>
                <a:tab pos="1824301" algn="l"/>
                <a:tab pos="2280376" algn="l"/>
                <a:tab pos="2736452" algn="l"/>
                <a:tab pos="3192528" algn="l"/>
                <a:tab pos="3648603" algn="l"/>
                <a:tab pos="4104678" algn="l"/>
                <a:tab pos="4560754" algn="l"/>
                <a:tab pos="5016829" algn="l"/>
                <a:tab pos="5472904" algn="l"/>
                <a:tab pos="5928979" algn="l"/>
                <a:tab pos="6385055" algn="l"/>
                <a:tab pos="6841130" algn="l"/>
                <a:tab pos="7297205" algn="l"/>
                <a:tab pos="7753280" algn="l"/>
                <a:tab pos="8209356" algn="l"/>
                <a:tab pos="8665432" algn="l"/>
                <a:tab pos="9121507" algn="l"/>
              </a:tabLst>
            </a:pP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46313"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Daily NYC air quality measures from 1973 (Chambers 1983)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1E7B9-9B9D-4956-B79A-9B298CF0E5A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392935" y="903875"/>
            <a:ext cx="4337269" cy="324824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15" tIns="45608" rIns="91215" bIns="45608" anchor="ctr"/>
          <a:lstStyle/>
          <a:p>
            <a:endParaRPr lang="en-US"/>
          </a:p>
        </p:txBody>
      </p:sp>
      <p:sp>
        <p:nvSpPr>
          <p:cNvPr id="3993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2938" y="4481380"/>
            <a:ext cx="4918848" cy="36044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89779" tIns="46685" rIns="89779" bIns="46685" anchor="ctr"/>
          <a:lstStyle/>
          <a:p>
            <a:pPr>
              <a:spcBef>
                <a:spcPts val="449"/>
              </a:spcBef>
              <a:tabLst>
                <a:tab pos="0" algn="l"/>
                <a:tab pos="456075" algn="l"/>
                <a:tab pos="912151" algn="l"/>
                <a:tab pos="1368226" algn="l"/>
                <a:tab pos="1824301" algn="l"/>
                <a:tab pos="2280376" algn="l"/>
                <a:tab pos="2736452" algn="l"/>
                <a:tab pos="3192528" algn="l"/>
                <a:tab pos="3648603" algn="l"/>
                <a:tab pos="4104678" algn="l"/>
                <a:tab pos="4560754" algn="l"/>
                <a:tab pos="5016829" algn="l"/>
                <a:tab pos="5472904" algn="l"/>
                <a:tab pos="5928979" algn="l"/>
                <a:tab pos="6385055" algn="l"/>
                <a:tab pos="6841130" algn="l"/>
                <a:tab pos="7297205" algn="l"/>
                <a:tab pos="7753280" algn="l"/>
                <a:tab pos="8209356" algn="l"/>
                <a:tab pos="8665432" algn="l"/>
                <a:tab pos="9121507" algn="l"/>
              </a:tabLst>
            </a:pP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1239221" y="903874"/>
            <a:ext cx="4658960" cy="326249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15" tIns="45608" rIns="91215" bIns="45608" anchor="ctr"/>
          <a:lstStyle/>
          <a:p>
            <a:endParaRPr lang="en-US"/>
          </a:p>
        </p:txBody>
      </p:sp>
      <p:sp>
        <p:nvSpPr>
          <p:cNvPr id="378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2938" y="4481380"/>
            <a:ext cx="4917264" cy="360283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baseline="0" dirty="0" smtClean="0"/>
              <a:t>R can be downloaded from </a:t>
            </a:r>
            <a:r>
              <a:rPr lang="en-US" sz="1200" b="0" dirty="0" smtClean="0">
                <a:hlinkClick r:id="rId3"/>
              </a:rPr>
              <a:t>http://cran.r-project.org/</a:t>
            </a:r>
            <a:r>
              <a:rPr lang="en-US" sz="1200" b="0" dirty="0" smtClean="0"/>
              <a:t> and is </a:t>
            </a:r>
            <a:r>
              <a:rPr lang="en-US" sz="1200" dirty="0" smtClean="0"/>
              <a:t>available free for Windows, Mac OS X, and </a:t>
            </a:r>
            <a:r>
              <a:rPr lang="en-US" sz="1200" smtClean="0"/>
              <a:t>Linux.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392935" y="903875"/>
            <a:ext cx="4337269" cy="324824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15" tIns="45608" rIns="91215" bIns="45608" anchor="ctr"/>
          <a:lstStyle/>
          <a:p>
            <a:endParaRPr lang="en-US"/>
          </a:p>
        </p:txBody>
      </p:sp>
      <p:sp>
        <p:nvSpPr>
          <p:cNvPr id="3993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2938" y="4481380"/>
            <a:ext cx="4918848" cy="36044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89779" tIns="46685" rIns="89779" bIns="46685" anchor="ctr"/>
          <a:lstStyle/>
          <a:p>
            <a:pPr>
              <a:spcBef>
                <a:spcPts val="449"/>
              </a:spcBef>
              <a:tabLst>
                <a:tab pos="0" algn="l"/>
                <a:tab pos="456075" algn="l"/>
                <a:tab pos="912151" algn="l"/>
                <a:tab pos="1368226" algn="l"/>
                <a:tab pos="1824301" algn="l"/>
                <a:tab pos="2280376" algn="l"/>
                <a:tab pos="2736452" algn="l"/>
                <a:tab pos="3192528" algn="l"/>
                <a:tab pos="3648603" algn="l"/>
                <a:tab pos="4104678" algn="l"/>
                <a:tab pos="4560754" algn="l"/>
                <a:tab pos="5016829" algn="l"/>
                <a:tab pos="5472904" algn="l"/>
                <a:tab pos="5928979" algn="l"/>
                <a:tab pos="6385055" algn="l"/>
                <a:tab pos="6841130" algn="l"/>
                <a:tab pos="7297205" algn="l"/>
                <a:tab pos="7753280" algn="l"/>
                <a:tab pos="8209356" algn="l"/>
                <a:tab pos="8665432" algn="l"/>
                <a:tab pos="9121507" algn="l"/>
              </a:tabLst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5C46-9DB9-496D-93AA-26E4790E2BB4}" type="datetimeFigureOut">
              <a:rPr lang="en-US" smtClean="0"/>
              <a:pPr/>
              <a:t>6/22/2011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5824-5C11-4556-BBC5-53ED9B6E58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5C46-9DB9-496D-93AA-26E4790E2BB4}" type="datetimeFigureOut">
              <a:rPr lang="en-US" smtClean="0"/>
              <a:pPr/>
              <a:t>6/22/2011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5824-5C11-4556-BBC5-53ED9B6E58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5C46-9DB9-496D-93AA-26E4790E2BB4}" type="datetimeFigureOut">
              <a:rPr lang="en-US" smtClean="0"/>
              <a:pPr/>
              <a:t>6/22/2011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5824-5C11-4556-BBC5-53ED9B6E58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513" y="255588"/>
            <a:ext cx="7789862" cy="11271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71513" y="1781175"/>
            <a:ext cx="3892550" cy="4459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6465" y="1781175"/>
            <a:ext cx="3894137" cy="4459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5C46-9DB9-496D-93AA-26E4790E2BB4}" type="datetimeFigureOut">
              <a:rPr lang="en-US" smtClean="0"/>
              <a:pPr/>
              <a:t>6/22/2011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5824-5C11-4556-BBC5-53ED9B6E58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5C46-9DB9-496D-93AA-26E4790E2BB4}" type="datetimeFigureOut">
              <a:rPr lang="en-US" smtClean="0"/>
              <a:pPr/>
              <a:t>6/22/2011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5824-5C11-4556-BBC5-53ED9B6E58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5C46-9DB9-496D-93AA-26E4790E2BB4}" type="datetimeFigureOut">
              <a:rPr lang="en-US" smtClean="0"/>
              <a:pPr/>
              <a:t>6/22/2011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5824-5C11-4556-BBC5-53ED9B6E58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5C46-9DB9-496D-93AA-26E4790E2BB4}" type="datetimeFigureOut">
              <a:rPr lang="en-US" smtClean="0"/>
              <a:pPr/>
              <a:t>6/22/2011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5824-5C11-4556-BBC5-53ED9B6E58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5C46-9DB9-496D-93AA-26E4790E2BB4}" type="datetimeFigureOut">
              <a:rPr lang="en-US" smtClean="0"/>
              <a:pPr/>
              <a:t>6/22/2011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5824-5C11-4556-BBC5-53ED9B6E58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5C46-9DB9-496D-93AA-26E4790E2BB4}" type="datetimeFigureOut">
              <a:rPr lang="en-US" smtClean="0"/>
              <a:pPr/>
              <a:t>6/22/2011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5824-5C11-4556-BBC5-53ED9B6E58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5C46-9DB9-496D-93AA-26E4790E2BB4}" type="datetimeFigureOut">
              <a:rPr lang="en-US" smtClean="0"/>
              <a:pPr/>
              <a:t>6/22/2011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5824-5C11-4556-BBC5-53ED9B6E58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5C46-9DB9-496D-93AA-26E4790E2BB4}" type="datetimeFigureOut">
              <a:rPr lang="en-US" smtClean="0"/>
              <a:pPr/>
              <a:t>6/22/2011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5824-5C11-4556-BBC5-53ED9B6E58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A5C46-9DB9-496D-93AA-26E4790E2BB4}" type="datetimeFigureOut">
              <a:rPr lang="en-US" smtClean="0"/>
              <a:pPr/>
              <a:t>6/22/2011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F5824-5C11-4556-BBC5-53ED9B6E58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hyperlink" Target="http://rstudio.org/" TargetMode="External"/><Relationship Id="rId13" Type="http://schemas.openxmlformats.org/officeDocument/2006/relationships/hyperlink" Target="http://stat-computing.org/newsletter/issues/scgn-16-2.pdf" TargetMode="External"/><Relationship Id="rId3" Type="http://schemas.openxmlformats.org/officeDocument/2006/relationships/hyperlink" Target="https://gist.github.com/270442" TargetMode="External"/><Relationship Id="rId7" Type="http://schemas.openxmlformats.org/officeDocument/2006/relationships/hyperlink" Target="http://crossvalidated.com/" TargetMode="External"/><Relationship Id="rId12" Type="http://schemas.openxmlformats.org/officeDocument/2006/relationships/hyperlink" Target="http://www.rforge.net/JGR/" TargetMode="External"/><Relationship Id="rId2" Type="http://schemas.openxmlformats.org/officeDocument/2006/relationships/hyperlink" Target="http://cran.r-projec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forge.net/JGR/index.html" TargetMode="External"/><Relationship Id="rId11" Type="http://schemas.openxmlformats.org/officeDocument/2006/relationships/hyperlink" Target="http://www.oracle.com/technetwork/java/javase/downloads/index.html" TargetMode="External"/><Relationship Id="rId5" Type="http://schemas.openxmlformats.org/officeDocument/2006/relationships/hyperlink" Target="http://www.deducer.org/pmwiki/pmwiki.php?n=Main.DeducerManual" TargetMode="External"/><Relationship Id="rId10" Type="http://schemas.openxmlformats.org/officeDocument/2006/relationships/hyperlink" Target="https://github.com/hadley/ggplot2/wiki" TargetMode="External"/><Relationship Id="rId4" Type="http://schemas.openxmlformats.org/officeDocument/2006/relationships/hyperlink" Target="http://statmethods.net/" TargetMode="External"/><Relationship Id="rId9" Type="http://schemas.openxmlformats.org/officeDocument/2006/relationships/hyperlink" Target="http://had.co.nz/ggplot2/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ware.rc.fas.harvard.edu/mirrors/R/bin/windows/base/" TargetMode="External"/><Relationship Id="rId2" Type="http://schemas.openxmlformats.org/officeDocument/2006/relationships/hyperlink" Target="http://cran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hyperlink" Target="http://www.rforge.net/JGR/web-files/jgr-1_62.exe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gimp-win.sourceforge.net/stable.html" TargetMode="External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hyperlink" Target="http://www.gimp.org/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228600" y="457200"/>
            <a:ext cx="8686800" cy="1600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 dirty="0" smtClean="0"/>
              <a:t>Data visualization and graphic design</a:t>
            </a:r>
          </a:p>
          <a:p>
            <a:pPr algn="ctr" eaLnBrk="1">
              <a:lnSpc>
                <a:spcPct val="98000"/>
              </a:lnSpc>
              <a:spcBef>
                <a:spcPts val="12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dirty="0" smtClean="0">
                <a:solidFill>
                  <a:srgbClr val="003C84"/>
                </a:solidFill>
              </a:rPr>
              <a:t>Part I: The grammar of graphics and ggplot2</a:t>
            </a:r>
          </a:p>
          <a:p>
            <a:pPr algn="ctr" eaLnBrk="1">
              <a:lnSpc>
                <a:spcPct val="98000"/>
              </a:lnSpc>
              <a:spcBef>
                <a:spcPts val="12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dirty="0" smtClean="0">
                <a:solidFill>
                  <a:srgbClr val="003C84"/>
                </a:solidFill>
              </a:rPr>
              <a:t>Part II: Principles of data visualization</a:t>
            </a:r>
            <a:endParaRPr lang="en-US" sz="2400" dirty="0">
              <a:solidFill>
                <a:srgbClr val="003C84"/>
              </a:solidFill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33400" y="5258848"/>
            <a:ext cx="3657600" cy="83715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eaLnBrk="1">
              <a:lnSpc>
                <a:spcPct val="74000"/>
              </a:lnSpc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/>
              <a:t>Allan </a:t>
            </a:r>
            <a:r>
              <a:rPr lang="en-US" sz="2000" dirty="0" smtClean="0"/>
              <a:t>Just and Andrew Rundle</a:t>
            </a:r>
          </a:p>
          <a:p>
            <a:pPr eaLnBrk="1">
              <a:lnSpc>
                <a:spcPct val="74000"/>
              </a:lnSpc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 smtClean="0"/>
              <a:t>EPIC Short Course</a:t>
            </a:r>
          </a:p>
          <a:p>
            <a:pPr eaLnBrk="1">
              <a:lnSpc>
                <a:spcPct val="74000"/>
              </a:lnSpc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 smtClean="0"/>
              <a:t>June 23, 2011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2667000"/>
            <a:ext cx="3581400" cy="3536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7772400" y="6111760"/>
            <a:ext cx="1219200" cy="13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eaLnBrk="1">
              <a:lnSpc>
                <a:spcPct val="74000"/>
              </a:lnSpc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Wickham 2008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plot in </a:t>
            </a:r>
            <a:r>
              <a:rPr lang="en-US" dirty="0" smtClean="0">
                <a:solidFill>
                  <a:srgbClr val="003C84"/>
                </a:solidFill>
              </a:rPr>
              <a:t>ggplot2</a:t>
            </a:r>
            <a:endParaRPr lang="en-US" dirty="0">
              <a:solidFill>
                <a:srgbClr val="003C8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525963"/>
          </a:xfrm>
        </p:spPr>
        <p:txBody>
          <a:bodyPr>
            <a:normAutofit fontScale="92500" lnSpcReduction="20000"/>
          </a:bodyPr>
          <a:lstStyle/>
          <a:p>
            <a:pPr marL="168275" indent="-168275">
              <a:buNone/>
            </a:pPr>
            <a:r>
              <a:rPr lang="en-US" dirty="0" smtClean="0"/>
              <a:t>	</a:t>
            </a:r>
            <a:r>
              <a:rPr lang="en-US" b="1" i="1" dirty="0" smtClean="0">
                <a:solidFill>
                  <a:srgbClr val="003C84"/>
                </a:solidFill>
              </a:rPr>
              <a:t>data</a:t>
            </a:r>
            <a:r>
              <a:rPr lang="en-US" dirty="0" smtClean="0"/>
              <a:t> to visualize (a data frame)</a:t>
            </a:r>
          </a:p>
          <a:p>
            <a:pPr marL="168275" indent="-168275">
              <a:buNone/>
            </a:pPr>
            <a:r>
              <a:rPr lang="en-US" dirty="0" smtClean="0"/>
              <a:t>		map variables to </a:t>
            </a:r>
            <a:r>
              <a:rPr lang="en-US" b="1" i="1" dirty="0" smtClean="0">
                <a:solidFill>
                  <a:srgbClr val="003C84"/>
                </a:solidFill>
              </a:rPr>
              <a:t>aes</a:t>
            </a:r>
            <a:r>
              <a:rPr lang="en-US" dirty="0" smtClean="0"/>
              <a:t>thetic attributes</a:t>
            </a:r>
          </a:p>
          <a:p>
            <a:pPr marL="168275" indent="-168275">
              <a:buNone/>
            </a:pPr>
            <a:r>
              <a:rPr lang="en-US" dirty="0" smtClean="0"/>
              <a:t>	</a:t>
            </a:r>
            <a:r>
              <a:rPr lang="en-US" b="1" i="1" dirty="0" smtClean="0">
                <a:solidFill>
                  <a:srgbClr val="003C84"/>
                </a:solidFill>
              </a:rPr>
              <a:t>geom</a:t>
            </a:r>
            <a:r>
              <a:rPr lang="en-US" dirty="0" smtClean="0"/>
              <a:t>etric objects – what you see (points, bars, etc)</a:t>
            </a:r>
          </a:p>
          <a:p>
            <a:pPr marL="168275" indent="-168275">
              <a:buNone/>
            </a:pPr>
            <a:r>
              <a:rPr lang="en-US" dirty="0" smtClean="0"/>
              <a:t>	</a:t>
            </a:r>
            <a:r>
              <a:rPr lang="en-US" b="1" i="1" dirty="0" smtClean="0">
                <a:solidFill>
                  <a:srgbClr val="003C84"/>
                </a:solidFill>
              </a:rPr>
              <a:t>scales</a:t>
            </a:r>
            <a:r>
              <a:rPr lang="en-US" dirty="0" smtClean="0"/>
              <a:t> map values from data to aesthetic space</a:t>
            </a:r>
          </a:p>
          <a:p>
            <a:pPr marL="168275" indent="-168275">
              <a:buNone/>
            </a:pPr>
            <a:endParaRPr lang="en-US" dirty="0" smtClean="0"/>
          </a:p>
          <a:p>
            <a:pPr marL="168275" indent="-168275">
              <a:buNone/>
            </a:pPr>
            <a:r>
              <a:rPr lang="en-US" b="1" i="1" dirty="0" smtClean="0">
                <a:solidFill>
                  <a:srgbClr val="003C84"/>
                </a:solidFill>
              </a:rPr>
              <a:t>	</a:t>
            </a:r>
          </a:p>
          <a:p>
            <a:pPr marL="168275" indent="-168275">
              <a:buNone/>
            </a:pPr>
            <a:endParaRPr lang="en-US" b="1" i="1" dirty="0" smtClean="0">
              <a:solidFill>
                <a:srgbClr val="003C84"/>
              </a:solidFill>
            </a:endParaRPr>
          </a:p>
          <a:p>
            <a:pPr marL="168275" indent="-168275">
              <a:buNone/>
            </a:pPr>
            <a:endParaRPr lang="en-US" b="1" i="1" dirty="0" smtClean="0">
              <a:solidFill>
                <a:srgbClr val="003C84"/>
              </a:solidFill>
            </a:endParaRPr>
          </a:p>
          <a:p>
            <a:pPr marL="168275" indent="-168275">
              <a:buNone/>
            </a:pPr>
            <a:r>
              <a:rPr lang="en-US" dirty="0" smtClean="0"/>
              <a:t>	</a:t>
            </a:r>
          </a:p>
          <a:p>
            <a:pPr marL="168275" indent="-168275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34200" y="65532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Wickham 2009</a:t>
            </a:r>
            <a:endParaRPr lang="en-US" sz="1400" dirty="0"/>
          </a:p>
        </p:txBody>
      </p:sp>
      <p:grpSp>
        <p:nvGrpSpPr>
          <p:cNvPr id="6" name="Group 5"/>
          <p:cNvGrpSpPr/>
          <p:nvPr/>
        </p:nvGrpSpPr>
        <p:grpSpPr>
          <a:xfrm>
            <a:off x="1505550" y="3810000"/>
            <a:ext cx="6477000" cy="1219200"/>
            <a:chOff x="1066800" y="1066800"/>
            <a:chExt cx="6477000" cy="1219200"/>
          </a:xfrm>
        </p:grpSpPr>
        <p:sp>
          <p:nvSpPr>
            <p:cNvPr id="7" name="Rectangle 6"/>
            <p:cNvSpPr/>
            <p:nvPr/>
          </p:nvSpPr>
          <p:spPr>
            <a:xfrm>
              <a:off x="1066800" y="1066800"/>
              <a:ext cx="6400800" cy="1219200"/>
            </a:xfrm>
            <a:prstGeom prst="rect">
              <a:avLst/>
            </a:prstGeom>
            <a:solidFill>
              <a:schemeClr val="bg1">
                <a:alpha val="7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6800" y="1143000"/>
              <a:ext cx="647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 smtClean="0">
                  <a:solidFill>
                    <a:srgbClr val="003C84"/>
                  </a:solidFill>
                </a:rPr>
                <a:t>ggplot</a:t>
              </a:r>
              <a:r>
                <a:rPr lang="en-US" i="1" dirty="0" smtClean="0">
                  <a:solidFill>
                    <a:srgbClr val="003C84"/>
                  </a:solidFill>
                </a:rPr>
                <a:t>(</a:t>
              </a:r>
              <a:r>
                <a:rPr lang="en-US" i="1" dirty="0" err="1" smtClean="0">
                  <a:solidFill>
                    <a:srgbClr val="003C84"/>
                  </a:solidFill>
                </a:rPr>
                <a:t>airquality</a:t>
              </a:r>
              <a:r>
                <a:rPr lang="en-US" i="1" dirty="0" smtClean="0">
                  <a:solidFill>
                    <a:srgbClr val="003C84"/>
                  </a:solidFill>
                </a:rPr>
                <a:t>) + </a:t>
              </a:r>
              <a:r>
                <a:rPr lang="en-US" i="1" dirty="0" err="1" smtClean="0">
                  <a:solidFill>
                    <a:srgbClr val="003C84"/>
                  </a:solidFill>
                </a:rPr>
                <a:t>geom_point</a:t>
              </a:r>
              <a:r>
                <a:rPr lang="en-US" i="1" dirty="0" smtClean="0">
                  <a:solidFill>
                    <a:srgbClr val="003C84"/>
                  </a:solidFill>
                </a:rPr>
                <a:t>(</a:t>
              </a:r>
              <a:r>
                <a:rPr lang="en-US" i="1" dirty="0" err="1" smtClean="0">
                  <a:solidFill>
                    <a:srgbClr val="003C84"/>
                  </a:solidFill>
                </a:rPr>
                <a:t>aes</a:t>
              </a:r>
              <a:r>
                <a:rPr lang="en-US" i="1" dirty="0" smtClean="0">
                  <a:solidFill>
                    <a:srgbClr val="003C84"/>
                  </a:solidFill>
                </a:rPr>
                <a:t>(x = Temp, y = Ozone))</a:t>
              </a:r>
              <a:endParaRPr lang="en-US" i="1" dirty="0">
                <a:solidFill>
                  <a:srgbClr val="003C84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rot="5400000" flipH="1" flipV="1">
              <a:off x="1905000" y="1600200"/>
              <a:ext cx="381000" cy="762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676400" y="18288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5400000" flipH="1" flipV="1">
              <a:off x="2857500" y="1638300"/>
              <a:ext cx="381000" cy="1524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114800" y="1571228"/>
              <a:ext cx="335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Aesthetics map variables to scales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5400000" flipH="1" flipV="1">
              <a:off x="4343400" y="1524000"/>
              <a:ext cx="228600" cy="762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514600" y="1840468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Geometric objects to display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plot in </a:t>
            </a:r>
            <a:r>
              <a:rPr lang="en-US" dirty="0" smtClean="0">
                <a:solidFill>
                  <a:srgbClr val="003C84"/>
                </a:solidFill>
              </a:rPr>
              <a:t>ggplot2</a:t>
            </a:r>
            <a:endParaRPr lang="en-US" dirty="0">
              <a:solidFill>
                <a:srgbClr val="003C8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525963"/>
          </a:xfrm>
        </p:spPr>
        <p:txBody>
          <a:bodyPr>
            <a:normAutofit fontScale="92500" lnSpcReduction="20000"/>
          </a:bodyPr>
          <a:lstStyle/>
          <a:p>
            <a:pPr marL="168275" indent="-168275">
              <a:buNone/>
            </a:pPr>
            <a:r>
              <a:rPr lang="en-US" b="1" i="1" dirty="0" smtClean="0">
                <a:solidFill>
                  <a:srgbClr val="003C84"/>
                </a:solidFill>
              </a:rPr>
              <a:t>data</a:t>
            </a:r>
            <a:r>
              <a:rPr lang="en-US" dirty="0" smtClean="0"/>
              <a:t> to visualize (a data frame)</a:t>
            </a:r>
          </a:p>
          <a:p>
            <a:pPr marL="168275" indent="-168275">
              <a:buNone/>
            </a:pPr>
            <a:r>
              <a:rPr lang="en-US" dirty="0" smtClean="0"/>
              <a:t>		map variables to </a:t>
            </a:r>
            <a:r>
              <a:rPr lang="en-US" b="1" i="1" dirty="0" smtClean="0">
                <a:solidFill>
                  <a:srgbClr val="003C84"/>
                </a:solidFill>
              </a:rPr>
              <a:t>aes</a:t>
            </a:r>
            <a:r>
              <a:rPr lang="en-US" dirty="0" smtClean="0"/>
              <a:t>thetic attributes</a:t>
            </a:r>
          </a:p>
          <a:p>
            <a:pPr marL="463550" indent="-463550">
              <a:buNone/>
            </a:pPr>
            <a:r>
              <a:rPr lang="en-US" dirty="0" smtClean="0"/>
              <a:t>	</a:t>
            </a:r>
            <a:r>
              <a:rPr lang="en-US" b="1" i="1" dirty="0" smtClean="0">
                <a:solidFill>
                  <a:srgbClr val="003C84"/>
                </a:solidFill>
              </a:rPr>
              <a:t>geom</a:t>
            </a:r>
            <a:r>
              <a:rPr lang="en-US" dirty="0" smtClean="0"/>
              <a:t>etric objects – what you see (points, bars, etc)</a:t>
            </a:r>
          </a:p>
          <a:p>
            <a:pPr marL="463550" indent="-463550">
              <a:buNone/>
            </a:pPr>
            <a:r>
              <a:rPr lang="en-US" b="1" i="1" dirty="0" smtClean="0">
                <a:solidFill>
                  <a:srgbClr val="003C84"/>
                </a:solidFill>
              </a:rPr>
              <a:t>	stat</a:t>
            </a:r>
            <a:r>
              <a:rPr lang="en-US" dirty="0" smtClean="0"/>
              <a:t>istical transformations – summarize data</a:t>
            </a:r>
          </a:p>
          <a:p>
            <a:pPr marL="168275" indent="-168275">
              <a:buNone/>
            </a:pPr>
            <a:endParaRPr lang="en-US" dirty="0" smtClean="0"/>
          </a:p>
          <a:p>
            <a:pPr marL="168275" indent="-168275">
              <a:buNone/>
            </a:pPr>
            <a:r>
              <a:rPr lang="en-US" dirty="0" smtClean="0"/>
              <a:t>	</a:t>
            </a:r>
            <a:r>
              <a:rPr lang="en-US" b="1" i="1" dirty="0" smtClean="0">
                <a:solidFill>
                  <a:srgbClr val="003C84"/>
                </a:solidFill>
              </a:rPr>
              <a:t>scales</a:t>
            </a:r>
            <a:r>
              <a:rPr lang="en-US" dirty="0" smtClean="0"/>
              <a:t> map values from data to aesthetic space</a:t>
            </a:r>
          </a:p>
          <a:p>
            <a:pPr marL="168275" indent="-168275">
              <a:buNone/>
            </a:pPr>
            <a:r>
              <a:rPr lang="en-US" b="1" i="1" dirty="0" smtClean="0">
                <a:solidFill>
                  <a:srgbClr val="003C84"/>
                </a:solidFill>
              </a:rPr>
              <a:t>	facet</a:t>
            </a:r>
            <a:r>
              <a:rPr lang="en-US" dirty="0" smtClean="0"/>
              <a:t>ing subsets the data to show multiple plots 	</a:t>
            </a:r>
          </a:p>
          <a:p>
            <a:pPr marL="168275" indent="-168275">
              <a:buNone/>
            </a:pPr>
            <a:r>
              <a:rPr lang="en-US" dirty="0" smtClean="0"/>
              <a:t>	</a:t>
            </a:r>
            <a:r>
              <a:rPr lang="en-US" b="1" i="1" dirty="0" smtClean="0">
                <a:solidFill>
                  <a:srgbClr val="003C84"/>
                </a:solidFill>
              </a:rPr>
              <a:t>coord</a:t>
            </a:r>
            <a:r>
              <a:rPr lang="en-US" dirty="0" smtClean="0"/>
              <a:t>inate systems put data on plane of graphic</a:t>
            </a:r>
          </a:p>
          <a:p>
            <a:pPr marL="168275" indent="-168275">
              <a:buNone/>
            </a:pPr>
            <a:r>
              <a:rPr lang="en-US" dirty="0" smtClean="0"/>
              <a:t>	</a:t>
            </a:r>
          </a:p>
          <a:p>
            <a:pPr marL="168275" indent="-168275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34200" y="65532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Wickham 2009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beyond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airquality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airquality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Let’s do the </a:t>
            </a:r>
            <a:r>
              <a:rPr lang="en-US" dirty="0" err="1" smtClean="0"/>
              <a:t>scatterplot</a:t>
            </a:r>
            <a:r>
              <a:rPr lang="en-US" dirty="0" smtClean="0"/>
              <a:t> template again…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3C84"/>
                </a:solidFill>
              </a:rPr>
              <a:t>ggplot2</a:t>
            </a:r>
            <a:r>
              <a:rPr lang="en-US" dirty="0" smtClean="0"/>
              <a:t>: the parts of speech</a:t>
            </a:r>
            <a:br>
              <a:rPr lang="en-US" dirty="0" smtClean="0"/>
            </a:br>
            <a:r>
              <a:rPr lang="en-US" b="1" u="sng" dirty="0" smtClean="0"/>
              <a:t>data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ggplot2 expects a </a:t>
            </a:r>
            <a:r>
              <a:rPr lang="en-US" sz="2800" b="1" dirty="0" err="1" smtClean="0">
                <a:solidFill>
                  <a:srgbClr val="003C84"/>
                </a:solidFill>
              </a:rPr>
              <a:t>data.frame</a:t>
            </a:r>
            <a:r>
              <a:rPr lang="en-US" sz="2800" dirty="0" smtClean="0"/>
              <a:t>:</a:t>
            </a:r>
          </a:p>
          <a:p>
            <a:pPr lvl="1">
              <a:buNone/>
            </a:pPr>
            <a:r>
              <a:rPr lang="en-US" dirty="0" smtClean="0">
                <a:solidFill>
                  <a:srgbClr val="003C84"/>
                </a:solidFill>
              </a:rPr>
              <a:t>Rows: observations</a:t>
            </a:r>
          </a:p>
          <a:p>
            <a:pPr lvl="1">
              <a:buNone/>
            </a:pPr>
            <a:r>
              <a:rPr lang="en-US" dirty="0" smtClean="0">
                <a:solidFill>
                  <a:srgbClr val="003C84"/>
                </a:solidFill>
              </a:rPr>
              <a:t>Columns: variables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diamonds &lt;-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(carat, cut, price)</a:t>
            </a:r>
          </a:p>
          <a:p>
            <a:pPr indent="57150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carat       cut price</a:t>
            </a:r>
          </a:p>
          <a:p>
            <a:pPr indent="57150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1  0.23     Ideal   326</a:t>
            </a:r>
          </a:p>
          <a:p>
            <a:pPr indent="57150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2  0.21   Premium   326</a:t>
            </a:r>
          </a:p>
          <a:p>
            <a:pPr indent="57150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3  0.23      Good   327</a:t>
            </a:r>
          </a:p>
          <a:p>
            <a:pPr indent="57150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4  0.29   Premium   334</a:t>
            </a:r>
          </a:p>
          <a:p>
            <a:pPr>
              <a:buNone/>
            </a:pPr>
            <a:r>
              <a:rPr lang="en-US" sz="2800" dirty="0" smtClean="0">
                <a:solidFill>
                  <a:srgbClr val="003C84"/>
                </a:solidFill>
              </a:rPr>
              <a:t>Different layers can work with different data</a:t>
            </a:r>
          </a:p>
          <a:p>
            <a:pPr>
              <a:buNone/>
            </a:pPr>
            <a:r>
              <a:rPr lang="en-US" sz="2800" dirty="0" smtClean="0">
                <a:solidFill>
                  <a:srgbClr val="003C84"/>
                </a:solidFill>
              </a:rPr>
              <a:t>(e.g. a </a:t>
            </a:r>
            <a:r>
              <a:rPr lang="en-US" sz="2800" dirty="0" err="1" smtClean="0">
                <a:solidFill>
                  <a:srgbClr val="003C84"/>
                </a:solidFill>
              </a:rPr>
              <a:t>precomputed</a:t>
            </a:r>
            <a:r>
              <a:rPr lang="en-US" sz="2800" dirty="0" smtClean="0">
                <a:solidFill>
                  <a:srgbClr val="003C84"/>
                </a:solidFill>
              </a:rPr>
              <a:t> summary in another data frame)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 </a:t>
            </a:r>
            <a:r>
              <a:rPr lang="en-US" dirty="0" err="1" smtClean="0"/>
              <a:t>Deducer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1"/>
            <a:ext cx="8229600" cy="91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Drop-down of </a:t>
            </a:r>
            <a:r>
              <a:rPr lang="en-US" dirty="0" err="1" smtClean="0"/>
              <a:t>data.frames</a:t>
            </a:r>
            <a:r>
              <a:rPr lang="en-US" dirty="0" smtClean="0"/>
              <a:t> currently loaded</a:t>
            </a:r>
          </a:p>
        </p:txBody>
      </p:sp>
      <p:pic>
        <p:nvPicPr>
          <p:cNvPr id="2050" name="Picture 2" descr="S:\research\phthalates\presentations\ClassLectures\Datavis_EPIC\screenshots\auto\SP32-20110621-23290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057400"/>
            <a:ext cx="8580120" cy="4800600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 rot="10800000" flipV="1">
            <a:off x="6477000" y="1752600"/>
            <a:ext cx="990600" cy="91440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3C84"/>
                </a:solidFill>
              </a:rPr>
              <a:t>ggplot2</a:t>
            </a:r>
            <a:r>
              <a:rPr lang="en-US" dirty="0" smtClean="0"/>
              <a:t>: the parts of speech</a:t>
            </a:r>
            <a:br>
              <a:rPr lang="en-US" dirty="0" smtClean="0"/>
            </a:br>
            <a:r>
              <a:rPr lang="en-US" b="1" u="sng" dirty="0" smtClean="0"/>
              <a:t>aes</a:t>
            </a:r>
            <a:r>
              <a:rPr lang="en-US" dirty="0" smtClean="0"/>
              <a:t>thetics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199"/>
            <a:ext cx="8839200" cy="510540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b="1" dirty="0" smtClean="0"/>
              <a:t>aes</a:t>
            </a:r>
            <a:r>
              <a:rPr lang="en-US" sz="2800" dirty="0" smtClean="0"/>
              <a:t>thetics map variables in the data to visual properties of </a:t>
            </a:r>
            <a:r>
              <a:rPr lang="en-US" sz="2800" dirty="0" err="1" smtClean="0"/>
              <a:t>geoms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aesthetics include: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b="1" dirty="0" smtClean="0">
                <a:solidFill>
                  <a:srgbClr val="003C84"/>
                </a:solidFill>
              </a:rPr>
              <a:t>x</a:t>
            </a:r>
            <a:r>
              <a:rPr lang="en-US" sz="2800" dirty="0" smtClean="0">
                <a:solidFill>
                  <a:srgbClr val="003C84"/>
                </a:solidFill>
              </a:rPr>
              <a:t>,</a:t>
            </a:r>
            <a:r>
              <a:rPr lang="en-US" sz="2800" b="1" dirty="0" smtClean="0">
                <a:solidFill>
                  <a:srgbClr val="003C84"/>
                </a:solidFill>
              </a:rPr>
              <a:t> y</a:t>
            </a:r>
            <a:r>
              <a:rPr lang="en-US" sz="2800" dirty="0" smtClean="0"/>
              <a:t> position (the first two by default), 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3C84"/>
                </a:solidFill>
              </a:rPr>
              <a:t>	color</a:t>
            </a:r>
            <a:r>
              <a:rPr lang="en-US" sz="2800" dirty="0" smtClean="0">
                <a:solidFill>
                  <a:srgbClr val="003C84"/>
                </a:solidFill>
              </a:rPr>
              <a:t>, </a:t>
            </a:r>
            <a:r>
              <a:rPr lang="en-US" sz="2800" b="1" dirty="0" smtClean="0">
                <a:solidFill>
                  <a:srgbClr val="003C84"/>
                </a:solidFill>
              </a:rPr>
              <a:t>fill</a:t>
            </a:r>
            <a:r>
              <a:rPr lang="en-US" sz="2800" dirty="0" smtClean="0">
                <a:solidFill>
                  <a:srgbClr val="003C84"/>
                </a:solidFill>
              </a:rPr>
              <a:t>,</a:t>
            </a:r>
          </a:p>
          <a:p>
            <a:pPr>
              <a:buNone/>
            </a:pPr>
            <a:r>
              <a:rPr lang="en-US" sz="2800" dirty="0" smtClean="0">
                <a:solidFill>
                  <a:srgbClr val="003C84"/>
                </a:solidFill>
              </a:rPr>
              <a:t>	</a:t>
            </a:r>
            <a:r>
              <a:rPr lang="en-US" sz="2800" b="1" dirty="0" smtClean="0">
                <a:solidFill>
                  <a:srgbClr val="003C84"/>
                </a:solidFill>
              </a:rPr>
              <a:t>shape</a:t>
            </a:r>
            <a:r>
              <a:rPr lang="en-US" sz="2800" dirty="0" smtClean="0">
                <a:solidFill>
                  <a:srgbClr val="003C84"/>
                </a:solidFill>
              </a:rPr>
              <a:t>, </a:t>
            </a:r>
            <a:r>
              <a:rPr lang="en-US" sz="2800" b="1" dirty="0" err="1" smtClean="0">
                <a:solidFill>
                  <a:srgbClr val="003C84"/>
                </a:solidFill>
              </a:rPr>
              <a:t>linetype</a:t>
            </a:r>
            <a:r>
              <a:rPr lang="en-US" sz="2800" dirty="0" smtClean="0">
                <a:solidFill>
                  <a:srgbClr val="003C84"/>
                </a:solidFill>
              </a:rPr>
              <a:t>,</a:t>
            </a:r>
          </a:p>
          <a:p>
            <a:pPr>
              <a:buNone/>
            </a:pPr>
            <a:r>
              <a:rPr lang="en-US" sz="2800" dirty="0" smtClean="0">
                <a:solidFill>
                  <a:srgbClr val="003C84"/>
                </a:solidFill>
              </a:rPr>
              <a:t>	</a:t>
            </a:r>
            <a:r>
              <a:rPr lang="en-US" sz="2800" b="1" dirty="0" smtClean="0">
                <a:solidFill>
                  <a:srgbClr val="003C84"/>
                </a:solidFill>
              </a:rPr>
              <a:t>size</a:t>
            </a:r>
            <a:r>
              <a:rPr lang="en-US" sz="2800" dirty="0" smtClean="0">
                <a:solidFill>
                  <a:srgbClr val="003C84"/>
                </a:solidFill>
              </a:rPr>
              <a:t>, </a:t>
            </a:r>
            <a:r>
              <a:rPr lang="en-US" sz="2800" b="1" dirty="0" smtClean="0">
                <a:solidFill>
                  <a:srgbClr val="003C84"/>
                </a:solidFill>
              </a:rPr>
              <a:t>group</a:t>
            </a:r>
            <a:r>
              <a:rPr lang="en-US" sz="2800" dirty="0" smtClean="0">
                <a:solidFill>
                  <a:srgbClr val="003C84"/>
                </a:solidFill>
              </a:rPr>
              <a:t>,</a:t>
            </a:r>
          </a:p>
          <a:p>
            <a:pPr>
              <a:buNone/>
            </a:pPr>
            <a:r>
              <a:rPr lang="en-US" sz="2800" dirty="0" smtClean="0"/>
              <a:t>	(depending on the </a:t>
            </a:r>
            <a:r>
              <a:rPr lang="en-US" sz="2800" dirty="0" err="1" smtClean="0"/>
              <a:t>geom</a:t>
            </a:r>
            <a:r>
              <a:rPr lang="en-US" sz="2800" dirty="0" smtClean="0"/>
              <a:t>)</a:t>
            </a:r>
          </a:p>
          <a:p>
            <a:pPr>
              <a:buNone/>
            </a:pPr>
            <a:endParaRPr lang="en-US" sz="2800" dirty="0" smtClean="0">
              <a:solidFill>
                <a:srgbClr val="003C84"/>
              </a:solidFill>
            </a:endParaRPr>
          </a:p>
          <a:p>
            <a:pPr>
              <a:buNone/>
            </a:pPr>
            <a:r>
              <a:rPr lang="en-US" sz="2800" dirty="0" smtClean="0"/>
              <a:t>Done within a call to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(x, y, ...)</a:t>
            </a:r>
          </a:p>
          <a:p>
            <a:pPr>
              <a:buNone/>
            </a:pPr>
            <a:endParaRPr lang="en-US" sz="2800" dirty="0" smtClean="0"/>
          </a:p>
          <a:p>
            <a:pPr>
              <a:spcBef>
                <a:spcPts val="1200"/>
              </a:spcBef>
              <a:buNone/>
            </a:pPr>
            <a:r>
              <a:rPr lang="en-US" sz="2800" dirty="0" smtClean="0"/>
              <a:t>If done in a call to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800" dirty="0" smtClean="0"/>
              <a:t>, mappings inherited by all </a:t>
            </a:r>
            <a:r>
              <a:rPr lang="en-US" sz="2800" dirty="0" err="1" smtClean="0"/>
              <a:t>geoms</a:t>
            </a:r>
            <a:r>
              <a:rPr lang="en-US" sz="2800" dirty="0" smtClean="0"/>
              <a:t> by default:</a:t>
            </a:r>
          </a:p>
          <a:p>
            <a:pPr>
              <a:spcBef>
                <a:spcPts val="1200"/>
              </a:spcBef>
              <a:buNone/>
            </a:pPr>
            <a:r>
              <a:rPr lang="en-US" sz="2400" dirty="0" err="1" smtClean="0">
                <a:solidFill>
                  <a:srgbClr val="003C84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sz="2400" dirty="0" smtClean="0">
                <a:solidFill>
                  <a:srgbClr val="003C84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solidFill>
                  <a:srgbClr val="003C84"/>
                </a:solidFill>
                <a:latin typeface="Courier New" pitchFamily="49" charset="0"/>
                <a:cs typeface="Courier New" pitchFamily="49" charset="0"/>
              </a:rPr>
              <a:t>airquality</a:t>
            </a:r>
            <a:r>
              <a:rPr lang="en-US" sz="2400" dirty="0" smtClean="0">
                <a:solidFill>
                  <a:srgbClr val="003C84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solidFill>
                  <a:srgbClr val="003C84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sz="2400" dirty="0" smtClean="0">
                <a:solidFill>
                  <a:srgbClr val="003C84"/>
                </a:solidFill>
                <a:latin typeface="Courier New" pitchFamily="49" charset="0"/>
                <a:cs typeface="Courier New" pitchFamily="49" charset="0"/>
              </a:rPr>
              <a:t>(x = Temp, y = Ozone)) + </a:t>
            </a:r>
            <a:r>
              <a:rPr lang="en-US" sz="2400" dirty="0" err="1" smtClean="0">
                <a:solidFill>
                  <a:srgbClr val="003C84"/>
                </a:solidFill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sz="2400" dirty="0" smtClean="0">
                <a:solidFill>
                  <a:srgbClr val="003C84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spcBef>
                <a:spcPts val="1200"/>
              </a:spcBef>
              <a:buNone/>
            </a:pPr>
            <a:r>
              <a:rPr lang="en-US" sz="2800" dirty="0" smtClean="0">
                <a:cs typeface="Courier New" pitchFamily="49" charset="0"/>
              </a:rPr>
              <a:t>But you can add, override, or remove these for subsequent layers</a:t>
            </a:r>
            <a:endParaRPr lang="en-US" sz="2800" dirty="0" smtClean="0"/>
          </a:p>
          <a:p>
            <a:pPr>
              <a:buNone/>
            </a:pPr>
            <a:endParaRPr lang="en-US" sz="2800" dirty="0" smtClean="0">
              <a:solidFill>
                <a:srgbClr val="003C84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3C84"/>
              </a:solidFill>
            </a:endParaRPr>
          </a:p>
          <a:p>
            <a:pPr>
              <a:buNone/>
            </a:pPr>
            <a:endParaRPr lang="en-US" dirty="0">
              <a:solidFill>
                <a:srgbClr val="003C84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3C84"/>
                </a:solidFill>
              </a:rPr>
              <a:t>ggplot2</a:t>
            </a:r>
            <a:r>
              <a:rPr lang="en-US" dirty="0" smtClean="0"/>
              <a:t>: the parts of speech</a:t>
            </a:r>
            <a:br>
              <a:rPr lang="en-US" dirty="0" smtClean="0"/>
            </a:br>
            <a:r>
              <a:rPr lang="en-US" b="1" u="sng" dirty="0" smtClean="0"/>
              <a:t>aes</a:t>
            </a:r>
            <a:r>
              <a:rPr lang="en-US" dirty="0" smtClean="0"/>
              <a:t>thetics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199"/>
            <a:ext cx="8839200" cy="5105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aes</a:t>
            </a:r>
            <a:r>
              <a:rPr lang="en-US" sz="2800" dirty="0" smtClean="0"/>
              <a:t>thetics map variables in the data to visual properties of </a:t>
            </a:r>
            <a:r>
              <a:rPr lang="en-US" sz="2800" dirty="0" err="1" smtClean="0"/>
              <a:t>geoms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aesthetics include: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b="1" dirty="0" smtClean="0">
                <a:solidFill>
                  <a:srgbClr val="003C84"/>
                </a:solidFill>
              </a:rPr>
              <a:t>x</a:t>
            </a:r>
            <a:r>
              <a:rPr lang="en-US" sz="2800" dirty="0" smtClean="0">
                <a:solidFill>
                  <a:srgbClr val="003C84"/>
                </a:solidFill>
              </a:rPr>
              <a:t>,</a:t>
            </a:r>
            <a:r>
              <a:rPr lang="en-US" sz="2800" b="1" dirty="0" smtClean="0">
                <a:solidFill>
                  <a:srgbClr val="003C84"/>
                </a:solidFill>
              </a:rPr>
              <a:t> y</a:t>
            </a:r>
            <a:r>
              <a:rPr lang="en-US" sz="2800" dirty="0" smtClean="0"/>
              <a:t> position 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3C84"/>
                </a:solidFill>
              </a:rPr>
              <a:t>	color</a:t>
            </a:r>
            <a:r>
              <a:rPr lang="en-US" sz="2800" dirty="0" smtClean="0">
                <a:solidFill>
                  <a:srgbClr val="003C84"/>
                </a:solidFill>
              </a:rPr>
              <a:t>, </a:t>
            </a:r>
            <a:r>
              <a:rPr lang="en-US" sz="2800" b="1" dirty="0" smtClean="0">
                <a:solidFill>
                  <a:srgbClr val="003C84"/>
                </a:solidFill>
              </a:rPr>
              <a:t>fill</a:t>
            </a:r>
            <a:r>
              <a:rPr lang="en-US" sz="2800" dirty="0" smtClean="0">
                <a:solidFill>
                  <a:srgbClr val="003C84"/>
                </a:solidFill>
              </a:rPr>
              <a:t>,</a:t>
            </a:r>
          </a:p>
          <a:p>
            <a:pPr>
              <a:buNone/>
            </a:pPr>
            <a:r>
              <a:rPr lang="en-US" sz="2800" dirty="0" smtClean="0">
                <a:solidFill>
                  <a:srgbClr val="003C84"/>
                </a:solidFill>
              </a:rPr>
              <a:t>	</a:t>
            </a:r>
            <a:r>
              <a:rPr lang="en-US" sz="2800" b="1" dirty="0" smtClean="0">
                <a:solidFill>
                  <a:srgbClr val="003C84"/>
                </a:solidFill>
              </a:rPr>
              <a:t>shape</a:t>
            </a:r>
            <a:r>
              <a:rPr lang="en-US" sz="2800" dirty="0" smtClean="0">
                <a:solidFill>
                  <a:srgbClr val="003C84"/>
                </a:solidFill>
              </a:rPr>
              <a:t>, </a:t>
            </a:r>
            <a:r>
              <a:rPr lang="en-US" sz="2800" b="1" dirty="0" smtClean="0">
                <a:solidFill>
                  <a:srgbClr val="003C84"/>
                </a:solidFill>
              </a:rPr>
              <a:t>size</a:t>
            </a:r>
            <a:r>
              <a:rPr lang="en-US" sz="2800" dirty="0" smtClean="0">
                <a:solidFill>
                  <a:srgbClr val="003C84"/>
                </a:solidFill>
              </a:rPr>
              <a:t>,</a:t>
            </a:r>
            <a:r>
              <a:rPr lang="en-US" sz="2800" b="1" dirty="0" smtClean="0">
                <a:solidFill>
                  <a:srgbClr val="003C84"/>
                </a:solidFill>
              </a:rPr>
              <a:t> </a:t>
            </a:r>
            <a:r>
              <a:rPr lang="en-US" sz="2800" b="1" dirty="0" err="1" smtClean="0">
                <a:solidFill>
                  <a:srgbClr val="003C84"/>
                </a:solidFill>
              </a:rPr>
              <a:t>linetype</a:t>
            </a:r>
            <a:r>
              <a:rPr lang="en-US" sz="2800" dirty="0" smtClean="0">
                <a:solidFill>
                  <a:srgbClr val="003C84"/>
                </a:solidFill>
              </a:rPr>
              <a:t>,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3C84"/>
                </a:solidFill>
              </a:rPr>
              <a:t>	alpha</a:t>
            </a:r>
            <a:r>
              <a:rPr lang="en-US" sz="2800" dirty="0" smtClean="0">
                <a:solidFill>
                  <a:srgbClr val="003C84"/>
                </a:solidFill>
              </a:rPr>
              <a:t>, </a:t>
            </a:r>
            <a:r>
              <a:rPr lang="en-US" sz="2800" b="1" dirty="0" smtClean="0">
                <a:solidFill>
                  <a:srgbClr val="003C84"/>
                </a:solidFill>
              </a:rPr>
              <a:t>group</a:t>
            </a:r>
            <a:r>
              <a:rPr lang="en-US" sz="2800" dirty="0" smtClean="0">
                <a:solidFill>
                  <a:srgbClr val="003C84"/>
                </a:solidFill>
              </a:rPr>
              <a:t>,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i="1" dirty="0" smtClean="0"/>
              <a:t>(depending on the </a:t>
            </a:r>
            <a:r>
              <a:rPr lang="en-US" sz="2800" i="1" dirty="0" err="1" smtClean="0"/>
              <a:t>geom</a:t>
            </a:r>
            <a:r>
              <a:rPr lang="en-US" sz="2800" i="1" dirty="0" smtClean="0"/>
              <a:t>)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>
              <a:solidFill>
                <a:srgbClr val="003C84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3C84"/>
              </a:solidFill>
            </a:endParaRPr>
          </a:p>
          <a:p>
            <a:pPr>
              <a:buNone/>
            </a:pPr>
            <a:endParaRPr lang="en-US" dirty="0">
              <a:solidFill>
                <a:srgbClr val="003C8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9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Different aesthetics for different </a:t>
            </a:r>
            <a:r>
              <a:rPr lang="en-US" dirty="0" err="1" smtClean="0"/>
              <a:t>geoms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S:\research\phthalates\presentations\ClassLectures\Datavis_EPIC\screenshots\auto\SP32-20110621-232908.png"/>
          <p:cNvPicPr>
            <a:picLocks noChangeAspect="1" noChangeArrowheads="1"/>
          </p:cNvPicPr>
          <p:nvPr/>
        </p:nvPicPr>
        <p:blipFill>
          <a:blip r:embed="rId2" cstate="print"/>
          <a:srcRect l="30906"/>
          <a:stretch>
            <a:fillRect/>
          </a:stretch>
        </p:blipFill>
        <p:spPr bwMode="auto">
          <a:xfrm>
            <a:off x="-6" y="1600200"/>
            <a:ext cx="6521183" cy="5280660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3886200" y="2362200"/>
            <a:ext cx="1447800" cy="411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00800" y="2496386"/>
            <a:ext cx="888385" cy="3737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X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Y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Shape</a:t>
            </a:r>
          </a:p>
          <a:p>
            <a:pPr>
              <a:lnSpc>
                <a:spcPct val="150000"/>
              </a:lnSpc>
            </a:pPr>
            <a:r>
              <a:rPr lang="en-US" sz="2000" b="1" dirty="0" err="1" smtClean="0"/>
              <a:t>Colour</a:t>
            </a:r>
            <a:endParaRPr lang="en-US" sz="2000" b="1" dirty="0" smtClean="0"/>
          </a:p>
          <a:p>
            <a:pPr>
              <a:lnSpc>
                <a:spcPct val="150000"/>
              </a:lnSpc>
            </a:pPr>
            <a:r>
              <a:rPr lang="en-US" sz="2000" b="1" dirty="0" smtClean="0"/>
              <a:t>Size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Fill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Alpha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Group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0" y="20574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geom_point</a:t>
            </a:r>
            <a:r>
              <a:rPr lang="en-US" sz="2400" b="1" dirty="0" smtClean="0"/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S:\research\phthalates\presentations\ClassLectures\Datavis_EPIC\screenshots\auto\SP32-20110622-000318.png"/>
          <p:cNvPicPr>
            <a:picLocks noChangeAspect="1" noChangeArrowheads="1"/>
          </p:cNvPicPr>
          <p:nvPr/>
        </p:nvPicPr>
        <p:blipFill>
          <a:blip r:embed="rId2" cstate="print"/>
          <a:srcRect l="30680"/>
          <a:stretch>
            <a:fillRect/>
          </a:stretch>
        </p:blipFill>
        <p:spPr bwMode="auto">
          <a:xfrm>
            <a:off x="0" y="1600200"/>
            <a:ext cx="6542532" cy="528066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9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Different aesthetics for different </a:t>
            </a:r>
            <a:r>
              <a:rPr lang="en-US" dirty="0" err="1" smtClean="0"/>
              <a:t>geoms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886200" y="2362200"/>
            <a:ext cx="1447800" cy="411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00800" y="2496387"/>
            <a:ext cx="945772" cy="3750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000" b="1" dirty="0" smtClean="0"/>
              <a:t>Y</a:t>
            </a:r>
          </a:p>
          <a:p>
            <a:pPr>
              <a:lnSpc>
                <a:spcPts val="3200"/>
              </a:lnSpc>
            </a:pPr>
            <a:r>
              <a:rPr lang="en-US" sz="2000" b="1" dirty="0" smtClean="0"/>
              <a:t>X</a:t>
            </a:r>
          </a:p>
          <a:p>
            <a:pPr>
              <a:lnSpc>
                <a:spcPts val="3200"/>
              </a:lnSpc>
            </a:pPr>
            <a:r>
              <a:rPr lang="en-US" sz="2000" b="1" dirty="0" err="1" smtClean="0"/>
              <a:t>Colour</a:t>
            </a:r>
            <a:endParaRPr lang="en-US" sz="2000" b="1" dirty="0" smtClean="0"/>
          </a:p>
          <a:p>
            <a:pPr>
              <a:lnSpc>
                <a:spcPts val="3200"/>
              </a:lnSpc>
            </a:pPr>
            <a:r>
              <a:rPr lang="en-US" sz="2000" b="1" dirty="0" smtClean="0"/>
              <a:t>Fill</a:t>
            </a:r>
          </a:p>
          <a:p>
            <a:pPr>
              <a:lnSpc>
                <a:spcPts val="3200"/>
              </a:lnSpc>
            </a:pPr>
            <a:r>
              <a:rPr lang="en-US" sz="2000" b="1" dirty="0" smtClean="0"/>
              <a:t>Size</a:t>
            </a:r>
          </a:p>
          <a:p>
            <a:pPr>
              <a:lnSpc>
                <a:spcPts val="3200"/>
              </a:lnSpc>
            </a:pPr>
            <a:r>
              <a:rPr lang="en-US" sz="2000" b="1" dirty="0" smtClean="0"/>
              <a:t>Line</a:t>
            </a:r>
          </a:p>
          <a:p>
            <a:pPr>
              <a:lnSpc>
                <a:spcPts val="3200"/>
              </a:lnSpc>
            </a:pPr>
            <a:r>
              <a:rPr lang="en-US" sz="2000" b="1" dirty="0" smtClean="0"/>
              <a:t>Weight</a:t>
            </a:r>
          </a:p>
          <a:p>
            <a:pPr>
              <a:lnSpc>
                <a:spcPts val="3200"/>
              </a:lnSpc>
            </a:pPr>
            <a:r>
              <a:rPr lang="en-US" sz="2000" b="1" dirty="0" smtClean="0"/>
              <a:t>Alpha</a:t>
            </a:r>
          </a:p>
          <a:p>
            <a:pPr>
              <a:lnSpc>
                <a:spcPts val="3200"/>
              </a:lnSpc>
            </a:pPr>
            <a:r>
              <a:rPr lang="en-US" sz="2000" b="1" dirty="0" smtClean="0"/>
              <a:t>Group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0" y="20574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geom_histogram</a:t>
            </a:r>
            <a:r>
              <a:rPr lang="en-US" sz="2400" b="1" dirty="0" smtClean="0"/>
              <a:t>()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6934200" y="3962400"/>
            <a:ext cx="685800" cy="1588"/>
          </a:xfrm>
          <a:prstGeom prst="straightConnector1">
            <a:avLst/>
          </a:prstGeom>
          <a:ln w="38100">
            <a:solidFill>
              <a:srgbClr val="003C8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7239000" y="3200400"/>
            <a:ext cx="685800" cy="381000"/>
          </a:xfrm>
          <a:prstGeom prst="straightConnector1">
            <a:avLst/>
          </a:prstGeom>
          <a:ln w="38100">
            <a:solidFill>
              <a:srgbClr val="003C8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44670" y="2895600"/>
            <a:ext cx="1299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Points &amp; </a:t>
            </a:r>
          </a:p>
          <a:p>
            <a:r>
              <a:rPr lang="en-US" sz="2400" i="1" dirty="0" smtClean="0"/>
              <a:t>lines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14659" y="3747868"/>
            <a:ext cx="1529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Areas (inside </a:t>
            </a:r>
          </a:p>
          <a:p>
            <a:r>
              <a:rPr lang="en-US" sz="2400" i="1" dirty="0" smtClean="0"/>
              <a:t>Polygons)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4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3C84"/>
                </a:solidFill>
              </a:rPr>
              <a:t>ggplot2</a:t>
            </a:r>
            <a:r>
              <a:rPr lang="en-US" dirty="0" smtClean="0"/>
              <a:t>: the parts of speech</a:t>
            </a:r>
            <a:br>
              <a:rPr lang="en-US" dirty="0" smtClean="0"/>
            </a:br>
            <a:r>
              <a:rPr lang="en-US" b="1" u="sng" dirty="0" smtClean="0"/>
              <a:t>aes</a:t>
            </a:r>
            <a:r>
              <a:rPr lang="en-US" dirty="0" smtClean="0"/>
              <a:t>thetics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48829"/>
            <a:ext cx="8839200" cy="48768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200" b="1" dirty="0" smtClean="0"/>
              <a:t>aes</a:t>
            </a:r>
            <a:r>
              <a:rPr lang="en-US" sz="2200" dirty="0" smtClean="0"/>
              <a:t>thetics map variables in the data to visual properties of </a:t>
            </a:r>
            <a:r>
              <a:rPr lang="en-US" sz="2200" dirty="0" err="1" smtClean="0"/>
              <a:t>geoms</a:t>
            </a:r>
            <a:endParaRPr lang="en-US" sz="22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b="1" u="sng" dirty="0" smtClean="0"/>
              <a:t>Mapping</a:t>
            </a:r>
            <a:r>
              <a:rPr lang="en-US" sz="2800" dirty="0" smtClean="0"/>
              <a:t>:  variable ↔ visual property</a:t>
            </a:r>
          </a:p>
          <a:p>
            <a:pPr>
              <a:buNone/>
            </a:pPr>
            <a:r>
              <a:rPr lang="en-US" sz="2800" dirty="0" smtClean="0">
                <a:cs typeface="Courier New" pitchFamily="49" charset="0"/>
              </a:rPr>
              <a:t>Done </a:t>
            </a:r>
            <a:r>
              <a:rPr lang="en-US" sz="2800" u="sng" dirty="0" smtClean="0">
                <a:cs typeface="Courier New" pitchFamily="49" charset="0"/>
              </a:rPr>
              <a:t>within</a:t>
            </a:r>
            <a:r>
              <a:rPr lang="en-US" sz="2800" dirty="0" smtClean="0">
                <a:cs typeface="Courier New" pitchFamily="49" charset="0"/>
              </a:rPr>
              <a:t> call to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(x, y, ...)</a:t>
            </a:r>
          </a:p>
          <a:p>
            <a:pPr>
              <a:buNone/>
            </a:pPr>
            <a:endParaRPr lang="en-US" sz="900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(data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airquality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 + 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(x = Temp, y = Ozone, color = Month))</a:t>
            </a:r>
          </a:p>
          <a:p>
            <a:pPr>
              <a:buNone/>
            </a:pPr>
            <a:r>
              <a:rPr lang="en-US" sz="2600" i="1" dirty="0" smtClean="0"/>
              <a:t>Color is mapped to month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b="1" u="sng" dirty="0" smtClean="0"/>
              <a:t>Setting</a:t>
            </a:r>
            <a:r>
              <a:rPr lang="en-US" sz="2800" dirty="0" smtClean="0"/>
              <a:t>:  fixed value → visual property</a:t>
            </a:r>
          </a:p>
          <a:p>
            <a:pPr>
              <a:buNone/>
            </a:pPr>
            <a:r>
              <a:rPr lang="en-US" sz="2800" dirty="0" smtClean="0">
                <a:cs typeface="Courier New" pitchFamily="49" charset="0"/>
              </a:rPr>
              <a:t>Done </a:t>
            </a:r>
            <a:r>
              <a:rPr lang="en-US" sz="2800" u="sng" dirty="0" smtClean="0">
                <a:cs typeface="Courier New" pitchFamily="49" charset="0"/>
              </a:rPr>
              <a:t>outside</a:t>
            </a:r>
            <a:r>
              <a:rPr lang="en-US" sz="2800" dirty="0" smtClean="0">
                <a:cs typeface="Courier New" pitchFamily="49" charset="0"/>
              </a:rPr>
              <a:t> call to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(x, y, ...)</a:t>
            </a:r>
            <a:endParaRPr lang="en-US" sz="2800" dirty="0" smtClean="0">
              <a:cs typeface="Courier New" pitchFamily="49" charset="0"/>
            </a:endParaRPr>
          </a:p>
          <a:p>
            <a:pPr>
              <a:buNone/>
            </a:pPr>
            <a:endParaRPr lang="en-US" sz="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(data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airquality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 + 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(x = Temp, y = Ozone), color = "red")</a:t>
            </a:r>
          </a:p>
          <a:p>
            <a:pPr>
              <a:buNone/>
            </a:pPr>
            <a:r>
              <a:rPr lang="en-US" sz="2600" i="1" dirty="0" smtClean="0"/>
              <a:t>Color is set to "red" – not looking for a variable named "red"</a:t>
            </a:r>
          </a:p>
          <a:p>
            <a:pPr>
              <a:buNone/>
            </a:pPr>
            <a:endParaRPr lang="en-US" dirty="0">
              <a:solidFill>
                <a:srgbClr val="003C8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5562600"/>
          </a:xfrm>
          <a:ln/>
        </p:spPr>
        <p:txBody>
          <a:bodyPr>
            <a:normAutofit/>
          </a:bodyPr>
          <a:lstStyle/>
          <a:p>
            <a:pPr marL="514350" indent="-514350">
              <a:lnSpc>
                <a:spcPct val="90000"/>
              </a:lnSpc>
              <a:spcBef>
                <a:spcPts val="800"/>
              </a:spcBef>
              <a:buNone/>
              <a:tabLst>
                <a:tab pos="382588" algn="l"/>
                <a:tab pos="839788" algn="l"/>
                <a:tab pos="1296988" algn="l"/>
                <a:tab pos="1754188" algn="l"/>
                <a:tab pos="2211388" algn="l"/>
                <a:tab pos="2668588" algn="l"/>
                <a:tab pos="3125788" algn="l"/>
                <a:tab pos="3582988" algn="l"/>
                <a:tab pos="4040188" algn="l"/>
                <a:tab pos="4497388" algn="l"/>
                <a:tab pos="4954588" algn="l"/>
                <a:tab pos="5411788" algn="l"/>
                <a:tab pos="5868988" algn="l"/>
                <a:tab pos="6326188" algn="l"/>
                <a:tab pos="6783388" algn="l"/>
                <a:tab pos="7240588" algn="l"/>
                <a:tab pos="7697788" algn="l"/>
                <a:tab pos="8154988" algn="l"/>
                <a:tab pos="8612188" algn="l"/>
                <a:tab pos="9069388" algn="l"/>
              </a:tabLst>
            </a:pPr>
            <a:r>
              <a:rPr lang="en-US" b="1" dirty="0" smtClean="0"/>
              <a:t>Objectives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  <a:tabLst>
                <a:tab pos="382588" algn="l"/>
                <a:tab pos="839788" algn="l"/>
                <a:tab pos="1296988" algn="l"/>
                <a:tab pos="1754188" algn="l"/>
                <a:tab pos="2211388" algn="l"/>
                <a:tab pos="2668588" algn="l"/>
                <a:tab pos="3125788" algn="l"/>
                <a:tab pos="3582988" algn="l"/>
                <a:tab pos="4040188" algn="l"/>
                <a:tab pos="4497388" algn="l"/>
                <a:tab pos="4954588" algn="l"/>
                <a:tab pos="5411788" algn="l"/>
                <a:tab pos="5868988" algn="l"/>
                <a:tab pos="6326188" algn="l"/>
                <a:tab pos="6783388" algn="l"/>
                <a:tab pos="7240588" algn="l"/>
                <a:tab pos="7697788" algn="l"/>
                <a:tab pos="8154988" algn="l"/>
                <a:tab pos="8612188" algn="l"/>
                <a:tab pos="9069388" algn="l"/>
              </a:tabLst>
            </a:pPr>
            <a:r>
              <a:rPr lang="en-US" sz="2600" dirty="0" smtClean="0">
                <a:solidFill>
                  <a:srgbClr val="003C84"/>
                </a:solidFill>
              </a:rPr>
              <a:t>Revisit the grammar of graphics to describe graphs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  <a:tabLst>
                <a:tab pos="382588" algn="l"/>
                <a:tab pos="839788" algn="l"/>
                <a:tab pos="1296988" algn="l"/>
                <a:tab pos="1754188" algn="l"/>
                <a:tab pos="2211388" algn="l"/>
                <a:tab pos="2668588" algn="l"/>
                <a:tab pos="3125788" algn="l"/>
                <a:tab pos="3582988" algn="l"/>
                <a:tab pos="4040188" algn="l"/>
                <a:tab pos="4497388" algn="l"/>
                <a:tab pos="4954588" algn="l"/>
                <a:tab pos="5411788" algn="l"/>
                <a:tab pos="5868988" algn="l"/>
                <a:tab pos="6326188" algn="l"/>
                <a:tab pos="6783388" algn="l"/>
                <a:tab pos="7240588" algn="l"/>
                <a:tab pos="7697788" algn="l"/>
                <a:tab pos="8154988" algn="l"/>
                <a:tab pos="8612188" algn="l"/>
                <a:tab pos="9069388" algn="l"/>
              </a:tabLst>
            </a:pPr>
            <a:r>
              <a:rPr lang="en-US" sz="2600" dirty="0" smtClean="0">
                <a:solidFill>
                  <a:srgbClr val="003C84"/>
                </a:solidFill>
              </a:rPr>
              <a:t>Discuss in greater depth the components of the grammar with examples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  <a:tabLst>
                <a:tab pos="382588" algn="l"/>
                <a:tab pos="839788" algn="l"/>
                <a:tab pos="1296988" algn="l"/>
                <a:tab pos="1754188" algn="l"/>
                <a:tab pos="2211388" algn="l"/>
                <a:tab pos="2668588" algn="l"/>
                <a:tab pos="3125788" algn="l"/>
                <a:tab pos="3582988" algn="l"/>
                <a:tab pos="4040188" algn="l"/>
                <a:tab pos="4497388" algn="l"/>
                <a:tab pos="4954588" algn="l"/>
                <a:tab pos="5411788" algn="l"/>
                <a:tab pos="5868988" algn="l"/>
                <a:tab pos="6326188" algn="l"/>
                <a:tab pos="6783388" algn="l"/>
                <a:tab pos="7240588" algn="l"/>
                <a:tab pos="7697788" algn="l"/>
                <a:tab pos="8154988" algn="l"/>
                <a:tab pos="8612188" algn="l"/>
                <a:tab pos="9069388" algn="l"/>
              </a:tabLst>
            </a:pPr>
            <a:r>
              <a:rPr lang="en-US" sz="2600" dirty="0" smtClean="0">
                <a:solidFill>
                  <a:srgbClr val="003C84"/>
                </a:solidFill>
              </a:rPr>
              <a:t>Customizing plot limits, labels, axes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  <a:tabLst>
                <a:tab pos="382588" algn="l"/>
                <a:tab pos="839788" algn="l"/>
                <a:tab pos="1296988" algn="l"/>
                <a:tab pos="1754188" algn="l"/>
                <a:tab pos="2211388" algn="l"/>
                <a:tab pos="2668588" algn="l"/>
                <a:tab pos="3125788" algn="l"/>
                <a:tab pos="3582988" algn="l"/>
                <a:tab pos="4040188" algn="l"/>
                <a:tab pos="4497388" algn="l"/>
                <a:tab pos="4954588" algn="l"/>
                <a:tab pos="5411788" algn="l"/>
                <a:tab pos="5868988" algn="l"/>
                <a:tab pos="6326188" algn="l"/>
                <a:tab pos="6783388" algn="l"/>
                <a:tab pos="7240588" algn="l"/>
                <a:tab pos="7697788" algn="l"/>
                <a:tab pos="8154988" algn="l"/>
                <a:tab pos="8612188" algn="l"/>
                <a:tab pos="9069388" algn="l"/>
              </a:tabLst>
            </a:pPr>
            <a:r>
              <a:rPr lang="en-US" sz="2600" dirty="0" smtClean="0">
                <a:solidFill>
                  <a:srgbClr val="003C84"/>
                </a:solidFill>
              </a:rPr>
              <a:t>Exporting for PowerPoint or elsewhere…</a:t>
            </a:r>
          </a:p>
          <a:p>
            <a:pPr marL="514350" indent="-514350">
              <a:spcBef>
                <a:spcPts val="1200"/>
              </a:spcBef>
              <a:buNone/>
              <a:tabLst>
                <a:tab pos="382588" algn="l"/>
                <a:tab pos="839788" algn="l"/>
                <a:tab pos="1296988" algn="l"/>
                <a:tab pos="1754188" algn="l"/>
                <a:tab pos="2211388" algn="l"/>
                <a:tab pos="2668588" algn="l"/>
                <a:tab pos="3125788" algn="l"/>
                <a:tab pos="3582988" algn="l"/>
                <a:tab pos="4040188" algn="l"/>
                <a:tab pos="4497388" algn="l"/>
                <a:tab pos="4954588" algn="l"/>
                <a:tab pos="5411788" algn="l"/>
                <a:tab pos="5868988" algn="l"/>
                <a:tab pos="6326188" algn="l"/>
                <a:tab pos="6783388" algn="l"/>
                <a:tab pos="7240588" algn="l"/>
                <a:tab pos="7697788" algn="l"/>
                <a:tab pos="8154988" algn="l"/>
                <a:tab pos="8612188" algn="l"/>
                <a:tab pos="9069388" algn="l"/>
              </a:tabLst>
            </a:pPr>
            <a:endParaRPr lang="en-US" sz="2600" dirty="0" smtClean="0">
              <a:solidFill>
                <a:srgbClr val="003C84"/>
              </a:solidFill>
            </a:endParaRP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27056" y="-12003"/>
            <a:ext cx="8458200" cy="1600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eaLnBrk="1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dirty="0" smtClean="0"/>
              <a:t>Part I: The grammar of graphics and ggplot2</a:t>
            </a:r>
            <a:endParaRPr lang="en-US" sz="3600" b="1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9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     </a:t>
            </a:r>
            <a:r>
              <a:rPr lang="en-US" dirty="0" err="1" smtClean="0"/>
              <a:t>Deducer</a:t>
            </a:r>
            <a:r>
              <a:rPr lang="en-US" dirty="0" smtClean="0"/>
              <a:t>: mapping </a:t>
            </a:r>
            <a:r>
              <a:rPr lang="en-US" dirty="0" err="1" smtClean="0"/>
              <a:t>vs</a:t>
            </a:r>
            <a:r>
              <a:rPr lang="en-US" dirty="0" smtClean="0"/>
              <a:t>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S:\research\phthalates\presentations\ClassLectures\Datavis_EPIC\screenshots\auto\SP32-20110621-232908.png"/>
          <p:cNvPicPr>
            <a:picLocks noChangeAspect="1" noChangeArrowheads="1"/>
          </p:cNvPicPr>
          <p:nvPr/>
        </p:nvPicPr>
        <p:blipFill>
          <a:blip r:embed="rId2" cstate="print"/>
          <a:srcRect l="30906"/>
          <a:stretch>
            <a:fillRect/>
          </a:stretch>
        </p:blipFill>
        <p:spPr bwMode="auto">
          <a:xfrm>
            <a:off x="-6" y="1600200"/>
            <a:ext cx="6521183" cy="5280660"/>
          </a:xfrm>
          <a:prstGeom prst="rect">
            <a:avLst/>
          </a:prstGeom>
          <a:noFill/>
        </p:spPr>
      </p:pic>
      <p:sp>
        <p:nvSpPr>
          <p:cNvPr id="8" name="Oval 7"/>
          <p:cNvSpPr/>
          <p:nvPr/>
        </p:nvSpPr>
        <p:spPr>
          <a:xfrm>
            <a:off x="4343400" y="2438400"/>
            <a:ext cx="457200" cy="1295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4724400" y="2819400"/>
            <a:ext cx="2286000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4648200" y="2819400"/>
            <a:ext cx="236220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10400" y="2514600"/>
            <a:ext cx="20473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These two are</a:t>
            </a:r>
          </a:p>
          <a:p>
            <a:r>
              <a:rPr lang="en-US" sz="2400" dirty="0" smtClean="0"/>
              <a:t>being mapped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48400" y="4045803"/>
            <a:ext cx="30216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Remainder are set </a:t>
            </a:r>
          </a:p>
          <a:p>
            <a:r>
              <a:rPr lang="en-US" sz="2400" dirty="0" smtClean="0"/>
              <a:t>(using default settings)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5400000">
            <a:off x="5661358" y="1699752"/>
            <a:ext cx="9906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172200" y="1219200"/>
            <a:ext cx="29588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Column of buttons</a:t>
            </a:r>
          </a:p>
          <a:p>
            <a:r>
              <a:rPr lang="en-US" sz="2400" dirty="0" smtClean="0"/>
              <a:t>switch between states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3C84"/>
                </a:solidFill>
              </a:rPr>
              <a:t>ggplot2</a:t>
            </a:r>
            <a:r>
              <a:rPr lang="en-US" dirty="0" smtClean="0"/>
              <a:t>: the parts of speech</a:t>
            </a:r>
            <a:br>
              <a:rPr lang="en-US" dirty="0" smtClean="0"/>
            </a:br>
            <a:r>
              <a:rPr lang="en-US" b="1" u="sng" dirty="0" smtClean="0"/>
              <a:t>geom</a:t>
            </a:r>
            <a:r>
              <a:rPr lang="en-US" dirty="0" smtClean="0"/>
              <a:t>etric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3999"/>
            <a:ext cx="8839200" cy="46021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>
                <a:solidFill>
                  <a:srgbClr val="003C84"/>
                </a:solidFill>
              </a:rPr>
              <a:t>geom</a:t>
            </a:r>
            <a:r>
              <a:rPr lang="en-US" sz="2400" dirty="0" err="1" smtClean="0"/>
              <a:t>s</a:t>
            </a:r>
            <a:r>
              <a:rPr lang="en-US" sz="2400" dirty="0" smtClean="0"/>
              <a:t> can be simple (point, line, polygon, bar) or built from these components (</a:t>
            </a:r>
            <a:r>
              <a:rPr lang="en-US" sz="2400" dirty="0" err="1" smtClean="0"/>
              <a:t>boxplot</a:t>
            </a:r>
            <a:r>
              <a:rPr lang="en-US" sz="2400" dirty="0" smtClean="0"/>
              <a:t>, histogram, …)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dirty="0" smtClean="0">
              <a:solidFill>
                <a:srgbClr val="003C84"/>
              </a:solidFill>
            </a:endParaRPr>
          </a:p>
          <a:p>
            <a:pPr>
              <a:buNone/>
            </a:pPr>
            <a:endParaRPr lang="en-US" dirty="0">
              <a:solidFill>
                <a:srgbClr val="003C84"/>
              </a:solidFill>
            </a:endParaRPr>
          </a:p>
        </p:txBody>
      </p:sp>
      <p:pic>
        <p:nvPicPr>
          <p:cNvPr id="1026" name="Picture 2" descr="S:\research\phthalates\presentations\ClassLectures\Datavis_EPIC\screenshots\d4_geoms1.png"/>
          <p:cNvPicPr>
            <a:picLocks noChangeAspect="1" noChangeArrowheads="1"/>
          </p:cNvPicPr>
          <p:nvPr/>
        </p:nvPicPr>
        <p:blipFill>
          <a:blip r:embed="rId2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914400" y="2424222"/>
            <a:ext cx="3667810" cy="4433778"/>
          </a:xfrm>
          <a:prstGeom prst="rect">
            <a:avLst/>
          </a:prstGeom>
          <a:noFill/>
        </p:spPr>
      </p:pic>
      <p:pic>
        <p:nvPicPr>
          <p:cNvPr id="1027" name="Picture 3" descr="S:\research\phthalates\presentations\ClassLectures\Datavis_EPIC\screenshots\d4_geoms2.png"/>
          <p:cNvPicPr>
            <a:picLocks noChangeAspect="1" noChangeArrowheads="1"/>
          </p:cNvPicPr>
          <p:nvPr/>
        </p:nvPicPr>
        <p:blipFill>
          <a:blip r:embed="rId3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4598616" y="2438400"/>
            <a:ext cx="3630984" cy="38519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3C84"/>
                </a:solidFill>
              </a:rPr>
              <a:t>ggplot2</a:t>
            </a:r>
            <a:r>
              <a:rPr lang="en-US" dirty="0" smtClean="0"/>
              <a:t>: the parts of speech</a:t>
            </a:r>
            <a:br>
              <a:rPr lang="en-US" dirty="0" smtClean="0"/>
            </a:br>
            <a:r>
              <a:rPr lang="en-US" b="1" u="sng" dirty="0" smtClean="0"/>
              <a:t>stat</a:t>
            </a:r>
            <a:r>
              <a:rPr lang="en-US" dirty="0" smtClean="0"/>
              <a:t>istical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8839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Stats</a:t>
            </a:r>
            <a:r>
              <a:rPr lang="en-US" sz="2800" dirty="0" smtClean="0"/>
              <a:t> are transformations that summarize the data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Each stat has a default </a:t>
            </a:r>
            <a:r>
              <a:rPr lang="en-US" sz="2800" dirty="0" err="1" smtClean="0"/>
              <a:t>geom</a:t>
            </a:r>
            <a:r>
              <a:rPr lang="en-US" sz="2800" dirty="0" smtClean="0"/>
              <a:t> and vice-versa </a:t>
            </a:r>
          </a:p>
          <a:p>
            <a:pPr>
              <a:buNone/>
            </a:pPr>
            <a:r>
              <a:rPr lang="en-US" sz="2800" dirty="0" smtClean="0"/>
              <a:t>	</a:t>
            </a:r>
          </a:p>
          <a:p>
            <a:pPr>
              <a:buNone/>
            </a:pPr>
            <a:r>
              <a:rPr lang="en-US" sz="2800" dirty="0" smtClean="0"/>
              <a:t>	</a:t>
            </a:r>
          </a:p>
          <a:p>
            <a:pPr>
              <a:buNone/>
            </a:pPr>
            <a:r>
              <a:rPr lang="en-US" sz="2800" dirty="0" smtClean="0"/>
              <a:t>	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dirty="0" smtClean="0">
              <a:solidFill>
                <a:srgbClr val="003C84"/>
              </a:solidFill>
            </a:endParaRPr>
          </a:p>
          <a:p>
            <a:pPr>
              <a:buNone/>
            </a:pPr>
            <a:endParaRPr lang="en-US" dirty="0">
              <a:solidFill>
                <a:srgbClr val="003C84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33600" y="3200401"/>
          <a:ext cx="4876800" cy="2441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</a:tblGrid>
              <a:tr h="611005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Geom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Stat (default)</a:t>
                      </a:r>
                      <a:endParaRPr lang="en-US" sz="2400" dirty="0"/>
                    </a:p>
                  </a:txBody>
                  <a:tcPr/>
                </a:tc>
              </a:tr>
              <a:tr h="610068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geom_histogram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"bin"</a:t>
                      </a:r>
                      <a:endParaRPr lang="en-US" sz="2400" dirty="0"/>
                    </a:p>
                  </a:txBody>
                  <a:tcPr anchor="ctr"/>
                </a:tc>
              </a:tr>
              <a:tr h="610068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geom_boxplot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"</a:t>
                      </a:r>
                      <a:r>
                        <a:rPr lang="en-US" sz="2400" dirty="0" err="1" smtClean="0"/>
                        <a:t>boxplot</a:t>
                      </a:r>
                      <a:r>
                        <a:rPr lang="en-US" sz="2400" dirty="0" smtClean="0"/>
                        <a:t>"</a:t>
                      </a:r>
                      <a:endParaRPr lang="en-US" sz="2400" dirty="0"/>
                    </a:p>
                  </a:txBody>
                  <a:tcPr anchor="ctr"/>
                </a:tc>
              </a:tr>
              <a:tr h="610068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geom_point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"identity"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S:\research\phthalates\presentations\ClassLectures\Datavis_EPIC\screenshots\auto\SP32-20110622-000318.png"/>
          <p:cNvPicPr>
            <a:picLocks noChangeAspect="1" noChangeArrowheads="1"/>
          </p:cNvPicPr>
          <p:nvPr/>
        </p:nvPicPr>
        <p:blipFill>
          <a:blip r:embed="rId2" cstate="print"/>
          <a:srcRect l="30680"/>
          <a:stretch>
            <a:fillRect/>
          </a:stretch>
        </p:blipFill>
        <p:spPr bwMode="auto">
          <a:xfrm>
            <a:off x="0" y="1600200"/>
            <a:ext cx="6542532" cy="528066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447800" y="1066800"/>
            <a:ext cx="3631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you can change the stat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90800" y="304800"/>
            <a:ext cx="3252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you specify a </a:t>
            </a:r>
            <a:r>
              <a:rPr lang="en-US" sz="2800" dirty="0" err="1" smtClean="0"/>
              <a:t>geom</a:t>
            </a:r>
            <a:endParaRPr lang="en-US" sz="2800" dirty="0" smtClean="0"/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5104606" y="1296194"/>
            <a:ext cx="1143794" cy="7540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4457700" y="1790700"/>
            <a:ext cx="533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:\research\phthalates\presentations\ClassLectures\Datavis_EPIC\screenshots\auto\SP32-20110622-005111.png"/>
          <p:cNvPicPr>
            <a:picLocks noChangeAspect="1" noChangeArrowheads="1"/>
          </p:cNvPicPr>
          <p:nvPr/>
        </p:nvPicPr>
        <p:blipFill>
          <a:blip r:embed="rId2" cstate="print"/>
          <a:srcRect l="31175"/>
          <a:stretch>
            <a:fillRect/>
          </a:stretch>
        </p:blipFill>
        <p:spPr bwMode="auto">
          <a:xfrm>
            <a:off x="0" y="1602660"/>
            <a:ext cx="6495828" cy="528066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981200" y="304800"/>
            <a:ext cx="3289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you specify the stat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29200" y="914400"/>
            <a:ext cx="3900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You can change the </a:t>
            </a:r>
            <a:r>
              <a:rPr lang="en-US" sz="2800" dirty="0" err="1" smtClean="0"/>
              <a:t>geom</a:t>
            </a:r>
            <a:endParaRPr lang="en-US" sz="2800" dirty="0" smtClean="0"/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5485606" y="1676400"/>
            <a:ext cx="457994" cy="79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3923506" y="1258094"/>
            <a:ext cx="1219994" cy="38020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Some cool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S:\research\phthalates\presentations\ClassLectures\Datavis_EPIC\screenshots\auto\SP32-20110622-00570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2"/>
            <a:ext cx="9144000" cy="51160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3C84"/>
                </a:solidFill>
              </a:rPr>
              <a:t>ggplot2</a:t>
            </a:r>
            <a:r>
              <a:rPr lang="en-US" dirty="0" smtClean="0"/>
              <a:t>: the parts of speech</a:t>
            </a:r>
            <a:br>
              <a:rPr lang="en-US" dirty="0" smtClean="0"/>
            </a:br>
            <a:r>
              <a:rPr lang="en-US" b="1" u="sng" dirty="0" smtClean="0"/>
              <a:t>scales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1"/>
            <a:ext cx="8839200" cy="46021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scales</a:t>
            </a:r>
            <a:r>
              <a:rPr lang="en-US" sz="2400" dirty="0" smtClean="0"/>
              <a:t> control the mapping between data and aesthetics</a:t>
            </a:r>
          </a:p>
          <a:p>
            <a:pPr>
              <a:buNone/>
            </a:pPr>
            <a:endParaRPr lang="en-US" dirty="0" smtClean="0">
              <a:solidFill>
                <a:srgbClr val="003C84"/>
              </a:solidFill>
            </a:endParaRPr>
          </a:p>
          <a:p>
            <a:pPr>
              <a:buNone/>
            </a:pPr>
            <a:endParaRPr lang="en-US" dirty="0">
              <a:solidFill>
                <a:srgbClr val="003C84"/>
              </a:solidFill>
            </a:endParaRPr>
          </a:p>
        </p:txBody>
      </p:sp>
      <p:pic>
        <p:nvPicPr>
          <p:cNvPr id="2050" name="Picture 2" descr="S:\research\phthalates\presentations\ClassLectures\Datavis_EPIC\screenshots\d4_scales.png"/>
          <p:cNvPicPr>
            <a:picLocks noChangeAspect="1" noChangeArrowheads="1"/>
          </p:cNvPicPr>
          <p:nvPr/>
        </p:nvPicPr>
        <p:blipFill>
          <a:blip r:embed="rId2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1688306" y="2094629"/>
            <a:ext cx="5767388" cy="47633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gplot2_intro_lookingatdata_Page_2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177576"/>
            <a:ext cx="9144000" cy="703557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1" name="Picture 3" descr="S:\research\phthalates\presentations\ClassLectures\Datavis_EPIC\screenshots\auto\SP32-20110622-01144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70954"/>
            <a:ext cx="9144000" cy="511609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09505" y="304800"/>
            <a:ext cx="7924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Imagine we wanted to show month for lookup – not gradation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S:\research\phthalates\presentations\ClassLectures\Datavis_EPIC\screenshots\auto\SP32-20110622-01024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70954"/>
            <a:ext cx="9144000" cy="511609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609505" y="304800"/>
            <a:ext cx="7780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But by default – continuous variables map to a color gradient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R graphics – 3 main "dialects"</a:t>
            </a:r>
            <a:endParaRPr lang="en-US" dirty="0"/>
          </a:p>
        </p:txBody>
      </p:sp>
      <p:pic>
        <p:nvPicPr>
          <p:cNvPr id="4" name="Picture 3" descr="airquality_base_graphic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1066800"/>
            <a:ext cx="3371206" cy="26055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 descr="airquality_ggplot2_graphic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3000" y="3871441"/>
            <a:ext cx="3371206" cy="26055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81000" y="7620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base: </a:t>
            </a:r>
            <a:r>
              <a:rPr lang="en-US" i="1" dirty="0" smtClean="0">
                <a:solidFill>
                  <a:srgbClr val="003C84"/>
                </a:solidFill>
              </a:rPr>
              <a:t>with(</a:t>
            </a:r>
            <a:r>
              <a:rPr lang="en-US" i="1" dirty="0" err="1" smtClean="0">
                <a:solidFill>
                  <a:srgbClr val="003C84"/>
                </a:solidFill>
              </a:rPr>
              <a:t>airquality</a:t>
            </a:r>
            <a:r>
              <a:rPr lang="en-US" i="1" dirty="0" smtClean="0">
                <a:solidFill>
                  <a:srgbClr val="003C84"/>
                </a:solidFill>
              </a:rPr>
              <a:t>, plot(Temp, Ozone))</a:t>
            </a:r>
            <a:endParaRPr lang="en-US" i="1" dirty="0">
              <a:solidFill>
                <a:srgbClr val="003C8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6800" y="7620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lattice: </a:t>
            </a:r>
            <a:r>
              <a:rPr lang="en-US" i="1" dirty="0" err="1" smtClean="0">
                <a:solidFill>
                  <a:srgbClr val="003C84"/>
                </a:solidFill>
              </a:rPr>
              <a:t>xyplot</a:t>
            </a:r>
            <a:r>
              <a:rPr lang="en-US" i="1" dirty="0" smtClean="0">
                <a:solidFill>
                  <a:srgbClr val="003C84"/>
                </a:solidFill>
              </a:rPr>
              <a:t>(Ozone ~ Temp, </a:t>
            </a:r>
            <a:r>
              <a:rPr lang="en-US" i="1" dirty="0" err="1" smtClean="0">
                <a:solidFill>
                  <a:srgbClr val="003C84"/>
                </a:solidFill>
              </a:rPr>
              <a:t>airquality</a:t>
            </a:r>
            <a:r>
              <a:rPr lang="en-US" i="1" dirty="0" smtClean="0">
                <a:solidFill>
                  <a:srgbClr val="003C84"/>
                </a:solidFill>
              </a:rPr>
              <a:t>)</a:t>
            </a:r>
            <a:endParaRPr lang="en-US" i="1" dirty="0">
              <a:solidFill>
                <a:srgbClr val="003C8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2399" y="6211669"/>
            <a:ext cx="5181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ggplot2: </a:t>
            </a:r>
          </a:p>
          <a:p>
            <a:r>
              <a:rPr lang="en-US" i="1" dirty="0" err="1" smtClean="0">
                <a:solidFill>
                  <a:srgbClr val="003C84"/>
                </a:solidFill>
              </a:rPr>
              <a:t>ggplot</a:t>
            </a:r>
            <a:r>
              <a:rPr lang="en-US" i="1" dirty="0" smtClean="0">
                <a:solidFill>
                  <a:srgbClr val="003C84"/>
                </a:solidFill>
              </a:rPr>
              <a:t>(</a:t>
            </a:r>
            <a:r>
              <a:rPr lang="en-US" i="1" dirty="0" err="1" smtClean="0">
                <a:solidFill>
                  <a:srgbClr val="003C84"/>
                </a:solidFill>
              </a:rPr>
              <a:t>airquality</a:t>
            </a:r>
            <a:r>
              <a:rPr lang="en-US" i="1" dirty="0" smtClean="0">
                <a:solidFill>
                  <a:srgbClr val="003C84"/>
                </a:solidFill>
              </a:rPr>
              <a:t>, </a:t>
            </a:r>
            <a:r>
              <a:rPr lang="en-US" i="1" dirty="0" err="1" smtClean="0">
                <a:solidFill>
                  <a:srgbClr val="003C84"/>
                </a:solidFill>
              </a:rPr>
              <a:t>aes</a:t>
            </a:r>
            <a:r>
              <a:rPr lang="en-US" i="1" dirty="0" smtClean="0">
                <a:solidFill>
                  <a:srgbClr val="003C84"/>
                </a:solidFill>
              </a:rPr>
              <a:t>(Temp, Ozone)) + </a:t>
            </a:r>
            <a:r>
              <a:rPr lang="en-US" i="1" dirty="0" err="1" smtClean="0">
                <a:solidFill>
                  <a:srgbClr val="003C84"/>
                </a:solidFill>
              </a:rPr>
              <a:t>geom_point</a:t>
            </a:r>
            <a:r>
              <a:rPr lang="en-US" i="1" dirty="0" smtClean="0">
                <a:solidFill>
                  <a:srgbClr val="003C84"/>
                </a:solidFill>
              </a:rPr>
              <a:t>( )</a:t>
            </a:r>
            <a:endParaRPr lang="en-US" i="1" dirty="0">
              <a:solidFill>
                <a:srgbClr val="003C84"/>
              </a:solidFill>
            </a:endParaRPr>
          </a:p>
        </p:txBody>
      </p:sp>
      <p:pic>
        <p:nvPicPr>
          <p:cNvPr id="11" name="Picture 10" descr="airquality_lattice_graphic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53000" y="1066800"/>
            <a:ext cx="3371206" cy="260555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S:\research\phthalates\presentations\ClassLectures\Datavis_EPIC\screenshots\auto\SP32-20110622-0103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70954"/>
            <a:ext cx="9144000" cy="5116092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09505" y="304800"/>
            <a:ext cx="6821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Trick!  If you right-click in a mapped field you can edit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:\research\phthalates\presentations\ClassLectures\Datavis_EPIC\screenshots\auto\SP32-20110622-01031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70954"/>
            <a:ext cx="9144000" cy="511609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09505" y="304800"/>
            <a:ext cx="6416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Recall that R stores categorical variables as factors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S:\research\phthalates\presentations\ClassLectures\Datavis_EPIC\screenshots\auto\SP32-20110622-01032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70954"/>
            <a:ext cx="9144000" cy="511609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09505" y="304800"/>
            <a:ext cx="791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But now we have an ugly variable name and labels are still bad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S:\research\phthalates\presentations\ClassLectures\Datavis_EPIC\screenshots\auto\SP32-20110622-0104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70954"/>
            <a:ext cx="9144000" cy="511609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01501" y="304800"/>
            <a:ext cx="8790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can add in a call to the color scale for discrete </a:t>
            </a:r>
            <a:r>
              <a:rPr lang="en-US" sz="2400" dirty="0" err="1" smtClean="0"/>
              <a:t>vars</a:t>
            </a:r>
            <a:r>
              <a:rPr lang="en-US" sz="2400" dirty="0" smtClean="0"/>
              <a:t> – "</a:t>
            </a:r>
            <a:r>
              <a:rPr lang="en-US" sz="2400" dirty="0" err="1" smtClean="0"/>
              <a:t>colour</a:t>
            </a:r>
            <a:r>
              <a:rPr lang="en-US" sz="2400" dirty="0" smtClean="0"/>
              <a:t> hue"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S:\research\phthalates\presentations\ClassLectures\Datavis_EPIC\screenshots\auto\SP32-20110622-01051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70954"/>
            <a:ext cx="9144000" cy="5116092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09505" y="304800"/>
            <a:ext cx="764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Menus allow us to fix the title and specify meaningful labels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505" y="304800"/>
            <a:ext cx="3514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Mission accomplished!</a:t>
            </a:r>
          </a:p>
        </p:txBody>
      </p:sp>
      <p:pic>
        <p:nvPicPr>
          <p:cNvPr id="8194" name="Picture 2" descr="S:\research\phthalates\presentations\ClassLectures\Datavis_EPIC\screenshots\auto\SP32-20110622-01224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70954"/>
            <a:ext cx="9144000" cy="511609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Picking colors – </a:t>
            </a:r>
            <a:r>
              <a:rPr lang="en-US" dirty="0" err="1" smtClean="0"/>
              <a:t>RColorBrewer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79112" y="6396335"/>
            <a:ext cx="2164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colorbrewer.org</a:t>
            </a:r>
            <a:endParaRPr lang="en-US" sz="2400" dirty="0"/>
          </a:p>
        </p:txBody>
      </p:sp>
      <p:pic>
        <p:nvPicPr>
          <p:cNvPr id="10242" name="Picture 2" descr="S:\research\phthalates\presentations\ClassLectures\Datavis_EPIC\screenshots\d3_colorbrew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1600"/>
            <a:ext cx="7808001" cy="51588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838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Using one of the qualitative palettes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S:\research\phthalates\presentations\ClassLectures\Datavis_EPIC\screenshots\auto\SP32-20110622-01252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70954"/>
            <a:ext cx="9144000" cy="51160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3C84"/>
                </a:solidFill>
              </a:rPr>
              <a:t>ggplot2</a:t>
            </a:r>
            <a:r>
              <a:rPr lang="en-US" dirty="0" smtClean="0"/>
              <a:t>: the parts of speech</a:t>
            </a:r>
            <a:br>
              <a:rPr lang="en-US" dirty="0" smtClean="0"/>
            </a:br>
            <a:r>
              <a:rPr lang="en-US" b="1" u="sng" dirty="0" smtClean="0"/>
              <a:t>facets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8839200" cy="4952999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100" b="1" dirty="0" smtClean="0"/>
              <a:t>facets</a:t>
            </a:r>
            <a:r>
              <a:rPr lang="en-US" sz="3100" dirty="0" smtClean="0"/>
              <a:t> are subsets of the data to be displayed next to each other as "small multiples"</a:t>
            </a:r>
          </a:p>
          <a:p>
            <a:pPr>
              <a:buNone/>
            </a:pPr>
            <a:endParaRPr lang="en-US" sz="2800" dirty="0" smtClean="0">
              <a:solidFill>
                <a:srgbClr val="003C84"/>
              </a:solidFill>
            </a:endParaRPr>
          </a:p>
          <a:p>
            <a:r>
              <a:rPr lang="en-US" dirty="0" err="1" smtClean="0">
                <a:solidFill>
                  <a:srgbClr val="003C84"/>
                </a:solidFill>
              </a:rPr>
              <a:t>facet_grid</a:t>
            </a:r>
            <a:r>
              <a:rPr lang="en-US" dirty="0" smtClean="0">
                <a:solidFill>
                  <a:srgbClr val="003C84"/>
                </a:solidFill>
              </a:rPr>
              <a:t>(</a:t>
            </a:r>
            <a:r>
              <a:rPr lang="en-US" dirty="0" err="1" smtClean="0">
                <a:solidFill>
                  <a:srgbClr val="003C84"/>
                </a:solidFill>
              </a:rPr>
              <a:t>rowvar</a:t>
            </a:r>
            <a:r>
              <a:rPr lang="en-US" dirty="0" smtClean="0">
                <a:solidFill>
                  <a:srgbClr val="003C84"/>
                </a:solidFill>
              </a:rPr>
              <a:t> ~ </a:t>
            </a:r>
            <a:r>
              <a:rPr lang="en-US" dirty="0" err="1" smtClean="0">
                <a:solidFill>
                  <a:srgbClr val="003C84"/>
                </a:solidFill>
              </a:rPr>
              <a:t>columnvar</a:t>
            </a:r>
            <a:r>
              <a:rPr lang="en-US" dirty="0" smtClean="0">
                <a:solidFill>
                  <a:srgbClr val="003C84"/>
                </a:solidFill>
              </a:rPr>
              <a:t>)</a:t>
            </a:r>
          </a:p>
          <a:p>
            <a:pPr lvl="1">
              <a:buNone/>
            </a:pPr>
            <a:r>
              <a:rPr lang="en-US" dirty="0" smtClean="0">
                <a:solidFill>
                  <a:srgbClr val="003C84"/>
                </a:solidFill>
              </a:rPr>
              <a:t>	Use a period to represent no split: </a:t>
            </a:r>
            <a:r>
              <a:rPr lang="en-US" dirty="0" err="1" smtClean="0">
                <a:solidFill>
                  <a:srgbClr val="003C84"/>
                </a:solidFill>
              </a:rPr>
              <a:t>facet_grid</a:t>
            </a:r>
            <a:r>
              <a:rPr lang="en-US" dirty="0" smtClean="0">
                <a:solidFill>
                  <a:srgbClr val="003C84"/>
                </a:solidFill>
              </a:rPr>
              <a:t>( . ~ .)</a:t>
            </a:r>
          </a:p>
          <a:p>
            <a:endParaRPr lang="en-US" dirty="0" smtClean="0">
              <a:solidFill>
                <a:srgbClr val="003C84"/>
              </a:solidFill>
            </a:endParaRPr>
          </a:p>
          <a:p>
            <a:r>
              <a:rPr lang="en-US" dirty="0" err="1" smtClean="0">
                <a:solidFill>
                  <a:srgbClr val="003C84"/>
                </a:solidFill>
              </a:rPr>
              <a:t>facet_wrap</a:t>
            </a:r>
            <a:r>
              <a:rPr lang="en-US" dirty="0" smtClean="0">
                <a:solidFill>
                  <a:srgbClr val="003C84"/>
                </a:solidFill>
              </a:rPr>
              <a:t>( ~ </a:t>
            </a:r>
            <a:r>
              <a:rPr lang="en-US" dirty="0" err="1" smtClean="0">
                <a:solidFill>
                  <a:srgbClr val="003C84"/>
                </a:solidFill>
              </a:rPr>
              <a:t>facetvar</a:t>
            </a:r>
            <a:r>
              <a:rPr lang="en-US" dirty="0" smtClean="0">
                <a:solidFill>
                  <a:srgbClr val="003C84"/>
                </a:solidFill>
              </a:rPr>
              <a:t>)</a:t>
            </a:r>
          </a:p>
          <a:p>
            <a:pPr lvl="1">
              <a:buNone/>
            </a:pPr>
            <a:r>
              <a:rPr lang="en-US" dirty="0" smtClean="0">
                <a:solidFill>
                  <a:srgbClr val="003C84"/>
                </a:solidFill>
              </a:rPr>
              <a:t>	wrap a 1D ribbon of plot panels into a 2D space</a:t>
            </a:r>
          </a:p>
          <a:p>
            <a:pPr lvl="1">
              <a:buNone/>
            </a:pPr>
            <a:r>
              <a:rPr lang="en-US" dirty="0" smtClean="0">
                <a:solidFill>
                  <a:srgbClr val="003C84"/>
                </a:solidFill>
              </a:rPr>
              <a:t>	can specify </a:t>
            </a:r>
            <a:r>
              <a:rPr lang="en-US" dirty="0" err="1" smtClean="0">
                <a:solidFill>
                  <a:srgbClr val="003C84"/>
                </a:solidFill>
              </a:rPr>
              <a:t>ncol</a:t>
            </a:r>
            <a:r>
              <a:rPr lang="en-US" dirty="0" smtClean="0">
                <a:solidFill>
                  <a:srgbClr val="003C84"/>
                </a:solidFill>
              </a:rPr>
              <a:t>  = #, </a:t>
            </a:r>
            <a:r>
              <a:rPr lang="en-US" dirty="0" err="1" smtClean="0">
                <a:solidFill>
                  <a:srgbClr val="003C84"/>
                </a:solidFill>
              </a:rPr>
              <a:t>nrow</a:t>
            </a:r>
            <a:r>
              <a:rPr lang="en-US" dirty="0" smtClean="0">
                <a:solidFill>
                  <a:srgbClr val="003C84"/>
                </a:solidFill>
              </a:rPr>
              <a:t> = #</a:t>
            </a:r>
          </a:p>
          <a:p>
            <a:pPr lvl="1">
              <a:buNone/>
            </a:pPr>
            <a:endParaRPr lang="en-US" dirty="0" smtClean="0">
              <a:solidFill>
                <a:srgbClr val="003C84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3C84"/>
                </a:solidFill>
              </a:rPr>
              <a:t>scales </a:t>
            </a:r>
            <a:r>
              <a:rPr lang="en-US" dirty="0" smtClean="0"/>
              <a:t>control whether shared or independent scales </a:t>
            </a:r>
          </a:p>
          <a:p>
            <a:pPr>
              <a:buNone/>
            </a:pPr>
            <a:r>
              <a:rPr lang="en-US" dirty="0" smtClean="0">
                <a:solidFill>
                  <a:srgbClr val="003C84"/>
                </a:solidFill>
              </a:rPr>
              <a:t>“fixed” </a:t>
            </a:r>
            <a:r>
              <a:rPr lang="en-US" dirty="0" smtClean="0"/>
              <a:t>(default)</a:t>
            </a:r>
          </a:p>
          <a:p>
            <a:pPr>
              <a:buNone/>
            </a:pPr>
            <a:r>
              <a:rPr lang="en-US" dirty="0" smtClean="0"/>
              <a:t>Also possible: </a:t>
            </a:r>
            <a:r>
              <a:rPr lang="en-US" dirty="0" smtClean="0">
                <a:solidFill>
                  <a:srgbClr val="003C84"/>
                </a:solidFill>
              </a:rPr>
              <a:t>“</a:t>
            </a:r>
            <a:r>
              <a:rPr lang="en-US" dirty="0" err="1" smtClean="0">
                <a:solidFill>
                  <a:srgbClr val="003C84"/>
                </a:solidFill>
              </a:rPr>
              <a:t>free_x</a:t>
            </a:r>
            <a:r>
              <a:rPr lang="en-US" dirty="0" smtClean="0">
                <a:solidFill>
                  <a:srgbClr val="003C84"/>
                </a:solidFill>
              </a:rPr>
              <a:t>”, “</a:t>
            </a:r>
            <a:r>
              <a:rPr lang="en-US" dirty="0" err="1" smtClean="0">
                <a:solidFill>
                  <a:srgbClr val="003C84"/>
                </a:solidFill>
              </a:rPr>
              <a:t>free_y</a:t>
            </a:r>
            <a:r>
              <a:rPr lang="en-US" dirty="0" smtClean="0">
                <a:solidFill>
                  <a:srgbClr val="003C84"/>
                </a:solidFill>
              </a:rPr>
              <a:t>”, “free”</a:t>
            </a:r>
            <a:endParaRPr lang="en-US" dirty="0">
              <a:solidFill>
                <a:srgbClr val="003C8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sync\research\phthalates\presentations\ClassLectures\Datavis_EPIC\screenshots\multexp_gcvshrinkagepl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753035"/>
            <a:ext cx="7467600" cy="614978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650271" y="0"/>
            <a:ext cx="5843459" cy="1359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 smtClean="0"/>
              <a:t>Example of </a:t>
            </a:r>
            <a:r>
              <a:rPr lang="en-US" sz="2400" dirty="0" err="1" smtClean="0"/>
              <a:t>facetting</a:t>
            </a:r>
            <a:r>
              <a:rPr lang="en-US" sz="2400" dirty="0" smtClean="0"/>
              <a:t> for a common x-axis:</a:t>
            </a:r>
          </a:p>
          <a:p>
            <a:pPr algn="ctr">
              <a:lnSpc>
                <a:spcPts val="3500"/>
              </a:lnSpc>
            </a:pPr>
            <a:r>
              <a:rPr lang="en-US" sz="2400" dirty="0" smtClean="0"/>
              <a:t> </a:t>
            </a:r>
            <a:r>
              <a:rPr lang="en-US" sz="2400" i="1" dirty="0" smtClean="0"/>
              <a:t>+ </a:t>
            </a:r>
            <a:r>
              <a:rPr lang="en-US" sz="2400" i="1" dirty="0" err="1" smtClean="0"/>
              <a:t>facet_grid</a:t>
            </a:r>
            <a:r>
              <a:rPr lang="en-US" sz="2400" i="1" dirty="0" smtClean="0"/>
              <a:t>(</a:t>
            </a:r>
            <a:r>
              <a:rPr lang="en-US" sz="2400" i="1" dirty="0" err="1" smtClean="0"/>
              <a:t>datatype</a:t>
            </a:r>
            <a:r>
              <a:rPr lang="en-US" sz="2400" i="1" dirty="0" smtClean="0"/>
              <a:t> ~ ., scales = "</a:t>
            </a:r>
            <a:r>
              <a:rPr lang="en-US" sz="2400" i="1" dirty="0" err="1" smtClean="0"/>
              <a:t>free_y</a:t>
            </a:r>
            <a:r>
              <a:rPr lang="en-US" sz="2400" i="1" dirty="0" smtClean="0"/>
              <a:t>") +</a:t>
            </a:r>
          </a:p>
          <a:p>
            <a:pPr algn="ctr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Google image search: </a:t>
            </a:r>
            <a:r>
              <a:rPr lang="en-US" dirty="0" smtClean="0">
                <a:solidFill>
                  <a:srgbClr val="003C84"/>
                </a:solidFill>
              </a:rPr>
              <a:t>ggplot2</a:t>
            </a:r>
            <a:endParaRPr lang="en-US" dirty="0">
              <a:solidFill>
                <a:srgbClr val="003C84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14400"/>
            <a:ext cx="7503465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facet our </a:t>
            </a:r>
            <a:r>
              <a:rPr lang="en-US" dirty="0" err="1" smtClean="0"/>
              <a:t>airquality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scatterplot</a:t>
            </a:r>
            <a:r>
              <a:rPr lang="en-US" dirty="0" smtClean="0"/>
              <a:t> by Month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facet_grid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dirty="0" smtClean="0"/>
              <a:t>A bug in </a:t>
            </a:r>
            <a:r>
              <a:rPr lang="en-US" dirty="0" err="1" smtClean="0"/>
              <a:t>Deducer</a:t>
            </a:r>
            <a:r>
              <a:rPr lang="en-US" dirty="0" smtClean="0"/>
              <a:t> – menu for rows and columns are switched in </a:t>
            </a:r>
            <a:r>
              <a:rPr lang="en-US" dirty="0" err="1" smtClean="0"/>
              <a:t>facet_grid</a:t>
            </a:r>
            <a:r>
              <a:rPr lang="en-US" dirty="0" smtClean="0"/>
              <a:t> in the GUI</a:t>
            </a:r>
          </a:p>
          <a:p>
            <a:pPr>
              <a:buNone/>
            </a:pPr>
            <a:r>
              <a:rPr lang="en-US" dirty="0" smtClean="0"/>
              <a:t>obvious when we look at our call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Also – some issues in implementation of </a:t>
            </a:r>
            <a:r>
              <a:rPr lang="en-US" dirty="0" err="1" smtClean="0"/>
              <a:t>facet_wrap</a:t>
            </a:r>
            <a:r>
              <a:rPr lang="en-US" dirty="0" smtClean="0"/>
              <a:t> (specification of </a:t>
            </a:r>
            <a:r>
              <a:rPr lang="en-US" dirty="0" err="1" smtClean="0"/>
              <a:t>ncol</a:t>
            </a:r>
            <a:r>
              <a:rPr lang="en-US" dirty="0" smtClean="0"/>
              <a:t> or </a:t>
            </a:r>
            <a:r>
              <a:rPr lang="en-US" dirty="0" err="1" smtClean="0"/>
              <a:t>nrow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Let’s modify this in code to see how it should 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3C84"/>
                </a:solidFill>
              </a:rPr>
              <a:t>ggplot2</a:t>
            </a:r>
            <a:r>
              <a:rPr lang="en-US" dirty="0" smtClean="0"/>
              <a:t>: the parts of speech</a:t>
            </a:r>
            <a:br>
              <a:rPr lang="en-US" dirty="0" smtClean="0"/>
            </a:br>
            <a:r>
              <a:rPr lang="en-US" b="1" u="sng" dirty="0" smtClean="0"/>
              <a:t>coord</a:t>
            </a:r>
            <a:r>
              <a:rPr lang="en-US" dirty="0" smtClean="0"/>
              <a:t>inate systems</a:t>
            </a:r>
            <a:endParaRPr lang="en-US" dirty="0"/>
          </a:p>
        </p:txBody>
      </p:sp>
      <p:pic>
        <p:nvPicPr>
          <p:cNvPr id="1027" name="Picture 3" descr="S:\research\phthalates\presentations\ClassLectures\Datavis_EPIC\screenshots\d4_coord.png"/>
          <p:cNvPicPr>
            <a:picLocks noChangeAspect="1" noChangeArrowheads="1"/>
          </p:cNvPicPr>
          <p:nvPr/>
        </p:nvPicPr>
        <p:blipFill>
          <a:blip r:embed="rId2" cstate="print">
            <a:lum bright="-10000" contrast="20000"/>
          </a:blip>
          <a:srcRect/>
          <a:stretch>
            <a:fillRect/>
          </a:stretch>
        </p:blipFill>
        <p:spPr bwMode="auto">
          <a:xfrm>
            <a:off x="4594225" y="2819400"/>
            <a:ext cx="4549775" cy="291087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239000" y="6488668"/>
            <a:ext cx="1971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had.co.nz/ggplot2/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8153400" cy="5105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/>
              <a:t>"coord</a:t>
            </a:r>
            <a:r>
              <a:rPr lang="en-US" sz="2800" dirty="0" smtClean="0"/>
              <a:t>inate systems adjust the mapping from coordinates to the 2d plane of the computer screen"</a:t>
            </a:r>
          </a:p>
          <a:p>
            <a:pPr>
              <a:buNone/>
            </a:pPr>
            <a:endParaRPr lang="en-US" sz="2800" dirty="0" smtClean="0">
              <a:solidFill>
                <a:srgbClr val="003C84"/>
              </a:solidFill>
            </a:endParaRPr>
          </a:p>
          <a:p>
            <a:pPr>
              <a:buNone/>
            </a:pPr>
            <a:r>
              <a:rPr lang="en-US" sz="2800" dirty="0" smtClean="0"/>
              <a:t>Default is </a:t>
            </a:r>
            <a:r>
              <a:rPr lang="en-US" sz="2800" dirty="0" err="1" smtClean="0">
                <a:solidFill>
                  <a:srgbClr val="003C84"/>
                </a:solidFill>
              </a:rPr>
              <a:t>coord_cartesian</a:t>
            </a:r>
            <a:r>
              <a:rPr lang="en-US" sz="2800" dirty="0" smtClean="0">
                <a:solidFill>
                  <a:srgbClr val="003C84"/>
                </a:solidFill>
              </a:rPr>
              <a:t>()</a:t>
            </a:r>
            <a:endParaRPr lang="en-US" dirty="0" smtClean="0">
              <a:solidFill>
                <a:srgbClr val="003C84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3C84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3C84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3C84"/>
              </a:solidFill>
            </a:endParaRPr>
          </a:p>
          <a:p>
            <a:pPr>
              <a:buNone/>
            </a:pPr>
            <a:r>
              <a:rPr lang="en-US" sz="2800" dirty="0" smtClean="0"/>
              <a:t>Could use </a:t>
            </a:r>
            <a:r>
              <a:rPr lang="en-US" sz="2800" dirty="0" err="1" smtClean="0">
                <a:solidFill>
                  <a:srgbClr val="003C84"/>
                </a:solidFill>
              </a:rPr>
              <a:t>coord_polar</a:t>
            </a:r>
            <a:r>
              <a:rPr lang="en-US" sz="2800" dirty="0" smtClean="0">
                <a:solidFill>
                  <a:srgbClr val="003C84"/>
                </a:solidFill>
              </a:rPr>
              <a:t>()</a:t>
            </a:r>
            <a:r>
              <a:rPr lang="en-US" sz="2800" dirty="0" smtClean="0"/>
              <a:t> for cyclical data like a </a:t>
            </a:r>
            <a:r>
              <a:rPr lang="en-US" sz="2800" dirty="0" err="1" smtClean="0"/>
              <a:t>windrose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with </a:t>
            </a:r>
            <a:r>
              <a:rPr lang="en-US" dirty="0" err="1" smtClean="0"/>
              <a:t>coord_flip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610600" cy="48005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How do we make horizontal </a:t>
            </a:r>
            <a:r>
              <a:rPr lang="en-US" dirty="0" err="1" smtClean="0"/>
              <a:t>boxplots</a:t>
            </a:r>
            <a:r>
              <a:rPr lang="en-US" dirty="0" smtClean="0"/>
              <a:t>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dirty="0" smtClean="0">
                <a:cs typeface="Courier New" pitchFamily="49" charset="0"/>
              </a:rPr>
              <a:t>Using Ozone from </a:t>
            </a:r>
            <a:r>
              <a:rPr lang="en-US" sz="2800" dirty="0" err="1" smtClean="0">
                <a:cs typeface="Courier New" pitchFamily="49" charset="0"/>
              </a:rPr>
              <a:t>airquality</a:t>
            </a:r>
            <a:r>
              <a:rPr lang="en-US" sz="2800" dirty="0" smtClean="0"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sz="2800" dirty="0" smtClean="0">
                <a:cs typeface="Courier New" pitchFamily="49" charset="0"/>
              </a:rPr>
              <a:t>start with </a:t>
            </a:r>
            <a:r>
              <a:rPr lang="en-US" sz="2800" dirty="0" err="1" smtClean="0">
                <a:cs typeface="Courier New" pitchFamily="49" charset="0"/>
              </a:rPr>
              <a:t>geom_boxplot</a:t>
            </a:r>
            <a:r>
              <a:rPr lang="en-US" sz="2800" dirty="0" smtClean="0"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US" sz="2800" dirty="0" smtClean="0">
                <a:cs typeface="Courier New" pitchFamily="49" charset="0"/>
              </a:rPr>
              <a:t>	Let’s use our old trick to categorize the </a:t>
            </a:r>
            <a:r>
              <a:rPr lang="en-US" sz="2800" dirty="0" smtClean="0">
                <a:solidFill>
                  <a:srgbClr val="003C84"/>
                </a:solidFill>
                <a:cs typeface="Courier New" pitchFamily="49" charset="0"/>
              </a:rPr>
              <a:t>Month</a:t>
            </a:r>
            <a:r>
              <a:rPr lang="en-US" sz="2800" dirty="0" smtClean="0">
                <a:cs typeface="Courier New" pitchFamily="49" charset="0"/>
              </a:rPr>
              <a:t> variable </a:t>
            </a:r>
          </a:p>
          <a:p>
            <a:pPr>
              <a:buNone/>
            </a:pPr>
            <a:r>
              <a:rPr lang="en-US" sz="2800" dirty="0" smtClean="0">
                <a:cs typeface="Courier New" pitchFamily="49" charset="0"/>
              </a:rPr>
              <a:t>	happens automatically because </a:t>
            </a:r>
            <a:r>
              <a:rPr lang="en-US" sz="2800" dirty="0" err="1" smtClean="0">
                <a:cs typeface="Courier New" pitchFamily="49" charset="0"/>
              </a:rPr>
              <a:t>boxplots</a:t>
            </a:r>
            <a:r>
              <a:rPr lang="en-US" sz="2800" dirty="0" smtClean="0">
                <a:cs typeface="Courier New" pitchFamily="49" charset="0"/>
              </a:rPr>
              <a:t> are continuous by discrete.  </a:t>
            </a:r>
          </a:p>
          <a:p>
            <a:pPr>
              <a:buNone/>
            </a:pPr>
            <a:r>
              <a:rPr lang="en-US" sz="2800" dirty="0" smtClean="0">
                <a:cs typeface="Courier New" pitchFamily="49" charset="0"/>
              </a:rPr>
              <a:t>Design will be </a:t>
            </a:r>
            <a:r>
              <a:rPr lang="en-US" sz="2800" dirty="0" smtClean="0">
                <a:solidFill>
                  <a:srgbClr val="003C84"/>
                </a:solidFill>
                <a:cs typeface="Courier New" pitchFamily="49" charset="0"/>
              </a:rPr>
              <a:t>Ozone</a:t>
            </a:r>
            <a:r>
              <a:rPr lang="en-US" sz="2800" dirty="0" smtClean="0">
                <a:cs typeface="Courier New" pitchFamily="49" charset="0"/>
              </a:rPr>
              <a:t>  ~  </a:t>
            </a:r>
            <a:r>
              <a:rPr lang="en-US" sz="2800" dirty="0" err="1" smtClean="0">
                <a:solidFill>
                  <a:srgbClr val="003C84"/>
                </a:solidFill>
                <a:cs typeface="Courier New" pitchFamily="49" charset="0"/>
              </a:rPr>
              <a:t>as.factor</a:t>
            </a:r>
            <a:r>
              <a:rPr lang="en-US" sz="2800" dirty="0" smtClean="0">
                <a:solidFill>
                  <a:srgbClr val="003C84"/>
                </a:solidFill>
                <a:cs typeface="Courier New" pitchFamily="49" charset="0"/>
              </a:rPr>
              <a:t>(Month)</a:t>
            </a:r>
          </a:p>
          <a:p>
            <a:pPr>
              <a:buNone/>
            </a:pPr>
            <a:endParaRPr lang="en-US" sz="2800" dirty="0">
              <a:solidFill>
                <a:srgbClr val="003C84"/>
              </a:solidFill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3C84"/>
                </a:solidFill>
              </a:rPr>
              <a:t>ggplot2</a:t>
            </a:r>
            <a:r>
              <a:rPr lang="en-US" dirty="0" smtClean="0"/>
              <a:t>: the parts of speech</a:t>
            </a:r>
            <a:br>
              <a:rPr lang="en-US" dirty="0" smtClean="0"/>
            </a:br>
            <a:r>
              <a:rPr lang="en-US" b="1" u="sng" dirty="0" smtClean="0"/>
              <a:t>coord</a:t>
            </a:r>
            <a:r>
              <a:rPr lang="en-US" dirty="0" smtClean="0"/>
              <a:t>inate systems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39000" y="6488668"/>
            <a:ext cx="1971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had.co.nz/ggplot2/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8153400" cy="5105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/>
              <a:t>"coord</a:t>
            </a:r>
            <a:r>
              <a:rPr lang="en-US" sz="2800" dirty="0" smtClean="0"/>
              <a:t>inate systems adjust the mapping from coordinates to the 2d plane of the computer screen"</a:t>
            </a:r>
          </a:p>
          <a:p>
            <a:pPr>
              <a:buNone/>
            </a:pPr>
            <a:endParaRPr lang="en-US" sz="2800" dirty="0" smtClean="0">
              <a:solidFill>
                <a:srgbClr val="003C84"/>
              </a:solidFill>
            </a:endParaRPr>
          </a:p>
          <a:p>
            <a:pPr>
              <a:buNone/>
            </a:pPr>
            <a:r>
              <a:rPr lang="en-US" sz="2800" dirty="0" smtClean="0"/>
              <a:t>Default is </a:t>
            </a:r>
            <a:r>
              <a:rPr lang="en-US" sz="2800" dirty="0" err="1" smtClean="0">
                <a:solidFill>
                  <a:srgbClr val="003C84"/>
                </a:solidFill>
              </a:rPr>
              <a:t>coord_cartesian</a:t>
            </a:r>
            <a:r>
              <a:rPr lang="en-US" sz="2800" dirty="0" smtClean="0">
                <a:solidFill>
                  <a:srgbClr val="003C84"/>
                </a:solidFill>
              </a:rPr>
              <a:t>()</a:t>
            </a:r>
            <a:endParaRPr lang="en-US" dirty="0" smtClean="0">
              <a:solidFill>
                <a:srgbClr val="003C84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3C84"/>
                </a:solidFill>
              </a:rPr>
              <a:t>This is the best place to zoom in to your data</a:t>
            </a:r>
          </a:p>
          <a:p>
            <a:pPr>
              <a:buNone/>
            </a:pPr>
            <a:endParaRPr lang="en-US" dirty="0" smtClean="0">
              <a:solidFill>
                <a:srgbClr val="003C84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3C84"/>
                </a:solidFill>
              </a:rPr>
              <a:t>A cautionary example…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S:\research\phthalates\presentations\ClassLectures\Datavis_EPIC\screenshots\auto\SP32-20110622-02223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70954"/>
            <a:ext cx="9144000" cy="511609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09600" y="381000"/>
            <a:ext cx="732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Let's say we wanted to zoom in on y-values less than 100 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2633004"/>
            <a:ext cx="23622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S:\research\phthalates\presentations\ClassLectures\Datavis_EPIC\screenshots\auto\SP32-20110622-02232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70954"/>
            <a:ext cx="9144000" cy="511609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09600" y="381000"/>
            <a:ext cx="6943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With </a:t>
            </a:r>
            <a:r>
              <a:rPr lang="en-US" sz="2400" dirty="0" err="1" smtClean="0"/>
              <a:t>coord_cartesian</a:t>
            </a:r>
            <a:r>
              <a:rPr lang="en-US" sz="2400" dirty="0" smtClean="0"/>
              <a:t> we can set a range for our axis…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:\research\phthalates\presentations\ClassLectures\Datavis_EPIC\screenshots\auto\SP32-20110622-02244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70954"/>
            <a:ext cx="9144000" cy="511609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28600" y="381000"/>
            <a:ext cx="8680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Whereas </a:t>
            </a:r>
            <a:r>
              <a:rPr lang="en-US" sz="2400" dirty="0" err="1" smtClean="0"/>
              <a:t>scale_y_continuous</a:t>
            </a:r>
            <a:r>
              <a:rPr lang="en-US" sz="2400" dirty="0" smtClean="0"/>
              <a:t> is actually </a:t>
            </a:r>
            <a:r>
              <a:rPr lang="en-US" sz="2400" dirty="0" err="1" smtClean="0"/>
              <a:t>subsetting</a:t>
            </a:r>
            <a:r>
              <a:rPr lang="en-US" sz="2400" dirty="0" smtClean="0"/>
              <a:t> our data range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"Other" – a little bit of polish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003C84"/>
                </a:solidFill>
              </a:rPr>
              <a:t>Themes</a:t>
            </a:r>
            <a:r>
              <a:rPr lang="en-US" sz="2800" dirty="0" smtClean="0"/>
              <a:t> are sets of specifications for adjustable elements like labels, legends, titles, </a:t>
            </a:r>
            <a:r>
              <a:rPr lang="en-US" sz="2800" dirty="0" err="1" smtClean="0"/>
              <a:t>tickmarks</a:t>
            </a:r>
            <a:r>
              <a:rPr lang="en-US" sz="2800" dirty="0" smtClean="0"/>
              <a:t>, margins, and backgrounds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err="1" smtClean="0"/>
              <a:t>theme_grey</a:t>
            </a:r>
            <a:r>
              <a:rPr lang="en-US" sz="2800" dirty="0" smtClean="0"/>
              <a:t>()   	the default look of ggplot2</a:t>
            </a:r>
          </a:p>
          <a:p>
            <a:pPr>
              <a:buNone/>
            </a:pPr>
            <a:r>
              <a:rPr lang="en-US" sz="2800" dirty="0" err="1" smtClean="0"/>
              <a:t>theme_bw</a:t>
            </a:r>
            <a:r>
              <a:rPr lang="en-US" sz="2800" dirty="0" smtClean="0"/>
              <a:t>() 	an alternative in black &amp; white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:\research\phthalates\presentations\ClassLectures\Datavis_EPIC\screenshots\auto\SP32-20110622-02362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70954"/>
            <a:ext cx="9144000" cy="511609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45038" y="381000"/>
            <a:ext cx="8746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the grey background with light gridlines – default </a:t>
            </a:r>
            <a:r>
              <a:rPr lang="en-US" sz="2400" dirty="0" err="1" smtClean="0"/>
              <a:t>theme_grey</a:t>
            </a:r>
            <a:r>
              <a:rPr lang="en-US" sz="2400" dirty="0" smtClean="0"/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S:\research\phthalates\presentations\ClassLectures\Datavis_EPIC\screenshots\auto\SP32-20110622-02363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70954"/>
            <a:ext cx="9144000" cy="511609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90600" y="381000"/>
            <a:ext cx="7405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new theme changed our gridlines to be dark on white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3C84"/>
                </a:solidFill>
              </a:rPr>
              <a:t>ggplot2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953000"/>
          </a:xfrm>
        </p:spPr>
        <p:txBody>
          <a:bodyPr>
            <a:normAutofit/>
          </a:bodyPr>
          <a:lstStyle/>
          <a:p>
            <a:pPr marL="0" lvl="1" indent="0" algn="ctr">
              <a:buNone/>
              <a:tabLst>
                <a:tab pos="228600" algn="l"/>
              </a:tabLst>
              <a:defRPr/>
            </a:pPr>
            <a:r>
              <a:rPr lang="en-US" dirty="0" smtClean="0">
                <a:solidFill>
                  <a:srgbClr val="003C84"/>
                </a:solidFill>
              </a:rPr>
              <a:t>Written by Hadley Wickham (Rice Univ.)</a:t>
            </a:r>
          </a:p>
          <a:p>
            <a:pPr marL="0" lvl="1" indent="0">
              <a:buNone/>
              <a:defRPr/>
            </a:pPr>
            <a:endParaRPr lang="en-US" sz="1000" dirty="0" smtClean="0">
              <a:solidFill>
                <a:srgbClr val="003C84"/>
              </a:solidFill>
            </a:endParaRPr>
          </a:p>
          <a:p>
            <a:pPr marL="0" lvl="1" indent="0">
              <a:buNone/>
              <a:defRPr/>
            </a:pPr>
            <a:r>
              <a:rPr lang="en-US" dirty="0" smtClean="0">
                <a:solidFill>
                  <a:srgbClr val="003C84"/>
                </a:solidFill>
              </a:rPr>
              <a:t>Extends </a:t>
            </a:r>
            <a:r>
              <a:rPr lang="en-US" i="1" dirty="0" smtClean="0">
                <a:solidFill>
                  <a:srgbClr val="003C84"/>
                </a:solidFill>
              </a:rPr>
              <a:t>The Grammar of Graphics</a:t>
            </a:r>
            <a:r>
              <a:rPr lang="en-US" dirty="0" smtClean="0">
                <a:solidFill>
                  <a:srgbClr val="003C84"/>
                </a:solidFill>
              </a:rPr>
              <a:t> (Wilkinson, 2005)</a:t>
            </a:r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r>
              <a:rPr lang="en-US" dirty="0" smtClean="0"/>
              <a:t>All graphs can be constructed by combining specifications with data (Wilkinson, 2005).</a:t>
            </a:r>
          </a:p>
          <a:p>
            <a:pPr marL="0" lvl="1" indent="0">
              <a:buNone/>
            </a:pPr>
            <a:endParaRPr lang="en-US" sz="1000" dirty="0" smtClean="0"/>
          </a:p>
          <a:p>
            <a:pPr marL="0" lvl="1" indent="0">
              <a:buNone/>
            </a:pPr>
            <a:r>
              <a:rPr lang="en-US" dirty="0" smtClean="0"/>
              <a:t>A specification is a structured way to describe how to build the graph from geometric objects (points, lines, etc.) projected on to scales (x, y, color, size, etc.) </a:t>
            </a:r>
          </a:p>
        </p:txBody>
      </p:sp>
      <p:pic>
        <p:nvPicPr>
          <p:cNvPr id="5" name="Picture 2" descr="S:\research\phthalates\presentations\ClassLectures\Datavis_EPIC\screenshots\Hadley_Wickh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6806" y="685800"/>
            <a:ext cx="1209994" cy="1685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S:\research\phthalates\presentations\ClassLectures\Datavis_EPIC\screenshots\auto\SP32-20110622-02364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70954"/>
            <a:ext cx="9144000" cy="5116092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90600" y="381000"/>
            <a:ext cx="7840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can boost </a:t>
            </a:r>
            <a:r>
              <a:rPr lang="en-US" sz="2400" dirty="0" err="1" smtClean="0"/>
              <a:t>base_size</a:t>
            </a:r>
            <a:r>
              <a:rPr lang="en-US" sz="2400" dirty="0" smtClean="0"/>
              <a:t> to scale all of the figure text up in size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your code/process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1"/>
            <a:ext cx="8534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R is fundamentally a command line language </a:t>
            </a:r>
          </a:p>
          <a:p>
            <a:pPr>
              <a:buNone/>
            </a:pPr>
            <a:r>
              <a:rPr lang="en-US" sz="2800" dirty="0" smtClean="0"/>
              <a:t>Can't easily reload R code into </a:t>
            </a:r>
            <a:r>
              <a:rPr lang="en-US" sz="2800" dirty="0" err="1" smtClean="0"/>
              <a:t>Deducer's</a:t>
            </a:r>
            <a:r>
              <a:rPr lang="en-US" sz="2800" dirty="0" smtClean="0"/>
              <a:t> plot builder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err="1" smtClean="0"/>
              <a:t>Deducer</a:t>
            </a:r>
            <a:r>
              <a:rPr lang="en-US" sz="2800" dirty="0" smtClean="0"/>
              <a:t> specific </a:t>
            </a:r>
            <a:r>
              <a:rPr lang="en-US" sz="2800" b="1" dirty="0" smtClean="0">
                <a:solidFill>
                  <a:srgbClr val="003C84"/>
                </a:solidFill>
              </a:rPr>
              <a:t>.</a:t>
            </a:r>
            <a:r>
              <a:rPr lang="en-US" sz="2800" b="1" dirty="0" err="1" smtClean="0">
                <a:solidFill>
                  <a:srgbClr val="003C84"/>
                </a:solidFill>
              </a:rPr>
              <a:t>ggp</a:t>
            </a:r>
            <a:r>
              <a:rPr lang="en-US" sz="2800" b="1" dirty="0" smtClean="0"/>
              <a:t> </a:t>
            </a:r>
            <a:r>
              <a:rPr lang="en-US" sz="2800" dirty="0" smtClean="0"/>
              <a:t>file type to reload the plot builder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003C84"/>
                </a:solidFill>
              </a:rPr>
              <a:t>Plot Builder → File → Save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But, saving the R code allows you and others to reuse the code from within R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/>
              <a:t>Saving your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382000" cy="31241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after you hit 'Run' and exit the Plot Builder…</a:t>
            </a:r>
          </a:p>
          <a:p>
            <a:pPr>
              <a:buNone/>
            </a:pPr>
            <a:r>
              <a:rPr lang="en-US" sz="2800" dirty="0" smtClean="0"/>
              <a:t>The plot window </a:t>
            </a:r>
            <a:r>
              <a:rPr lang="en-US" sz="2800" dirty="0" err="1" smtClean="0">
                <a:solidFill>
                  <a:srgbClr val="003C84"/>
                </a:solidFill>
              </a:rPr>
              <a:t>JavaGD</a:t>
            </a:r>
            <a:r>
              <a:rPr lang="en-US" sz="2800" dirty="0" smtClean="0">
                <a:solidFill>
                  <a:srgbClr val="003C84"/>
                </a:solidFill>
              </a:rPr>
              <a:t> </a:t>
            </a:r>
            <a:r>
              <a:rPr lang="en-US" sz="2800" dirty="0" smtClean="0"/>
              <a:t>has a File menu with options for saving as:</a:t>
            </a:r>
          </a:p>
          <a:p>
            <a:pPr>
              <a:buNone/>
            </a:pPr>
            <a:r>
              <a:rPr lang="en-US" sz="2800" dirty="0" smtClean="0"/>
              <a:t>	PDF</a:t>
            </a:r>
          </a:p>
          <a:p>
            <a:pPr>
              <a:buNone/>
            </a:pPr>
            <a:r>
              <a:rPr lang="en-US" sz="2800" dirty="0" smtClean="0"/>
              <a:t>	PNG</a:t>
            </a:r>
          </a:p>
          <a:p>
            <a:pPr>
              <a:buNone/>
            </a:pPr>
            <a:r>
              <a:rPr lang="en-US" sz="2800" dirty="0" smtClean="0"/>
              <a:t>	JPG </a:t>
            </a:r>
          </a:p>
          <a:p>
            <a:pPr>
              <a:buNone/>
            </a:pPr>
            <a:r>
              <a:rPr lang="en-US" sz="2800" dirty="0" smtClean="0"/>
              <a:t>	and others …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b="1" dirty="0" smtClean="0"/>
              <a:t>I prefer PNG for PowerPoint, PDF to send to colleagues          </a:t>
            </a:r>
          </a:p>
          <a:p>
            <a:pPr>
              <a:buNone/>
            </a:pPr>
            <a:r>
              <a:rPr lang="en-US" sz="2800" dirty="0" smtClean="0"/>
              <a:t>	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/>
              <a:t>Saving your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8991600" cy="31241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To control the size of the output</a:t>
            </a:r>
          </a:p>
          <a:p>
            <a:pPr>
              <a:buNone/>
            </a:pPr>
            <a:r>
              <a:rPr lang="en-US" sz="2800" dirty="0" smtClean="0"/>
              <a:t>Use the </a:t>
            </a:r>
            <a:r>
              <a:rPr lang="en-US" sz="2800" dirty="0" err="1" smtClean="0"/>
              <a:t>ggsave</a:t>
            </a:r>
            <a:r>
              <a:rPr lang="en-US" sz="2800" dirty="0" smtClean="0"/>
              <a:t>() function: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ggsave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(file, fig, height =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6.5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width = 10)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smtClean="0"/>
              <a:t>defaults to 300 dpi</a:t>
            </a:r>
          </a:p>
          <a:p>
            <a:pPr>
              <a:buNone/>
            </a:pPr>
            <a:r>
              <a:rPr lang="en-US" dirty="0" smtClean="0"/>
              <a:t>                      A default </a:t>
            </a:r>
            <a:r>
              <a:rPr lang="en-US" dirty="0" err="1" smtClean="0"/>
              <a:t>powerpoint</a:t>
            </a:r>
            <a:r>
              <a:rPr lang="en-US" dirty="0" smtClean="0"/>
              <a:t> slide is     7.5" high </a:t>
            </a:r>
          </a:p>
          <a:p>
            <a:pPr>
              <a:buNone/>
            </a:pPr>
            <a:r>
              <a:rPr lang="en-US" dirty="0" smtClean="0"/>
              <a:t>					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3961606" y="3428206"/>
            <a:ext cx="6858000" cy="1588"/>
          </a:xfrm>
          <a:prstGeom prst="straightConnector1">
            <a:avLst/>
          </a:prstGeom>
          <a:ln w="57150"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0" y="4800600"/>
            <a:ext cx="9144000" cy="1588"/>
          </a:xfrm>
          <a:prstGeom prst="straightConnector1">
            <a:avLst/>
          </a:prstGeom>
          <a:ln w="57150"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76801" y="4825425"/>
            <a:ext cx="2390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and 10" wide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4190206" y="3885406"/>
            <a:ext cx="5943600" cy="1588"/>
          </a:xfrm>
          <a:prstGeom prst="straightConnector1">
            <a:avLst/>
          </a:prstGeom>
          <a:ln w="57150">
            <a:solidFill>
              <a:srgbClr val="C00000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 like to leave space to do my title in </a:t>
            </a:r>
            <a:r>
              <a:rPr lang="en-US" sz="3200" dirty="0" err="1" smtClean="0"/>
              <a:t>powerpoint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i="1" dirty="0" smtClean="0"/>
              <a:t>In R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in the JGR console → Help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ggsave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i="1" dirty="0" smtClean="0"/>
              <a:t>In the Plot Builder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Right-click on any tile in the top portion of the Plot Builder to get option to open the relevant ggplot2 help webpage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Click on button in lower left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for </a:t>
            </a:r>
            <a:r>
              <a:rPr lang="en-US" dirty="0" err="1" smtClean="0"/>
              <a:t>Deducer</a:t>
            </a:r>
            <a:r>
              <a:rPr lang="en-US" dirty="0" smtClean="0"/>
              <a:t> help page</a:t>
            </a:r>
            <a:endParaRPr lang="en-US" dirty="0"/>
          </a:p>
        </p:txBody>
      </p:sp>
      <p:pic>
        <p:nvPicPr>
          <p:cNvPr id="11266" name="Picture 2" descr="S:\research\phthalates\presentations\ClassLectures\Datavis_EPIC\screenshots\auto\SP32-20110622-005111.png"/>
          <p:cNvPicPr>
            <a:picLocks noChangeAspect="1" noChangeArrowheads="1"/>
          </p:cNvPicPr>
          <p:nvPr/>
        </p:nvPicPr>
        <p:blipFill>
          <a:blip r:embed="rId2" cstate="print"/>
          <a:srcRect t="73593" r="84659"/>
          <a:stretch>
            <a:fillRect/>
          </a:stretch>
        </p:blipFill>
        <p:spPr bwMode="auto">
          <a:xfrm>
            <a:off x="5410200" y="5463540"/>
            <a:ext cx="1447800" cy="13944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3C84"/>
                </a:solidFill>
              </a:rPr>
              <a:t>Deducer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Currently implements almost all of ggplot2</a:t>
            </a:r>
          </a:p>
          <a:p>
            <a:pPr>
              <a:buNone/>
            </a:pPr>
            <a:r>
              <a:rPr lang="en-US" dirty="0" smtClean="0"/>
              <a:t>Add new features to the plot with </a:t>
            </a:r>
          </a:p>
          <a:p>
            <a:pPr>
              <a:buNone/>
            </a:pPr>
            <a:r>
              <a:rPr lang="en-US" b="1" dirty="0" smtClean="0">
                <a:solidFill>
                  <a:srgbClr val="003C84"/>
                </a:solidFill>
              </a:rPr>
              <a:t>	Geometric Elements or Statistics</a:t>
            </a:r>
          </a:p>
          <a:p>
            <a:pPr>
              <a:buNone/>
            </a:pPr>
            <a:r>
              <a:rPr lang="en-US" dirty="0" smtClean="0"/>
              <a:t>Modify features or the look of the plot with</a:t>
            </a:r>
          </a:p>
          <a:p>
            <a:pPr>
              <a:buNone/>
            </a:pPr>
            <a:r>
              <a:rPr lang="en-US" b="1" dirty="0" smtClean="0">
                <a:solidFill>
                  <a:srgbClr val="003C84"/>
                </a:solidFill>
              </a:rPr>
              <a:t>	Scales, Facets, Coordinates, Other</a:t>
            </a:r>
          </a:p>
          <a:p>
            <a:endParaRPr lang="en-US" dirty="0" smtClean="0"/>
          </a:p>
          <a:p>
            <a:r>
              <a:rPr lang="en-US" dirty="0" smtClean="0"/>
              <a:t>Save a .</a:t>
            </a:r>
            <a:r>
              <a:rPr lang="en-US" dirty="0" err="1" smtClean="0"/>
              <a:t>ggp</a:t>
            </a:r>
            <a:r>
              <a:rPr lang="en-US" dirty="0" smtClean="0"/>
              <a:t> file to bring back into plot builder</a:t>
            </a:r>
          </a:p>
          <a:p>
            <a:r>
              <a:rPr lang="en-US" dirty="0" smtClean="0"/>
              <a:t>Save R code for automation, a larger audience of R users, or additional customization</a:t>
            </a:r>
          </a:p>
          <a:p>
            <a:endParaRPr lang="en-US" dirty="0" smtClean="0"/>
          </a:p>
          <a:p>
            <a:r>
              <a:rPr lang="en-US" dirty="0" smtClean="0"/>
              <a:t>Export graphs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ggsave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function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Infant mortality - 1970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876799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>
                <a:latin typeface="Calibri" pitchFamily="34" charset="0"/>
                <a:cs typeface="Courier New" pitchFamily="49" charset="0"/>
              </a:rPr>
              <a:t>Your turn: let's look at a new dataset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Leinhardt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Leinhardt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 how many records?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Leinhardt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#bring up help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3C84"/>
                </a:solidFill>
                <a:latin typeface="+mj-lt"/>
                <a:cs typeface="Courier New" pitchFamily="49" charset="0"/>
              </a:rPr>
              <a:t>Packages &amp; Data → Data Viewer</a:t>
            </a:r>
          </a:p>
          <a:p>
            <a:pPr>
              <a:buNone/>
            </a:pPr>
            <a:r>
              <a:rPr lang="en-US" dirty="0" smtClean="0">
                <a:latin typeface="+mj-lt"/>
                <a:cs typeface="Courier New" pitchFamily="49" charset="0"/>
              </a:rPr>
              <a:t>What is the top rate of infant mortality </a:t>
            </a:r>
          </a:p>
          <a:p>
            <a:pPr>
              <a:buNone/>
            </a:pPr>
            <a:r>
              <a:rPr lang="en-US" dirty="0" smtClean="0">
                <a:latin typeface="+mj-lt"/>
                <a:cs typeface="Courier New" pitchFamily="49" charset="0"/>
              </a:rPr>
              <a:t>per 1000 live births?</a:t>
            </a:r>
          </a:p>
          <a:p>
            <a:pPr>
              <a:buNone/>
            </a:pPr>
            <a:endParaRPr lang="en-US" dirty="0" smtClean="0">
              <a:solidFill>
                <a:srgbClr val="003C84"/>
              </a:solidFill>
              <a:latin typeface="+mj-lt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3C84"/>
                </a:solidFill>
                <a:latin typeface="+mj-lt"/>
                <a:cs typeface="Courier New" pitchFamily="49" charset="0"/>
              </a:rPr>
              <a:t>To Plot!</a:t>
            </a:r>
          </a:p>
          <a:p>
            <a:pPr>
              <a:buNone/>
            </a:pPr>
            <a:r>
              <a:rPr lang="en-US" dirty="0" smtClean="0">
                <a:latin typeface="+mj-lt"/>
                <a:cs typeface="Courier New" pitchFamily="49" charset="0"/>
              </a:rPr>
              <a:t>How did infant mortality vary by region?</a:t>
            </a:r>
            <a:endParaRPr lang="en-US" dirty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Reorder categorical variable levels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781175"/>
            <a:ext cx="5867400" cy="445928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smtClean="0"/>
              <a:t>R stores categorical variables as factors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Order of the factor levels matters:</a:t>
            </a:r>
          </a:p>
          <a:p>
            <a:pPr>
              <a:buNone/>
            </a:pPr>
            <a:r>
              <a:rPr lang="en-US" sz="2800" dirty="0" smtClean="0"/>
              <a:t>	determines order of facets</a:t>
            </a:r>
          </a:p>
          <a:p>
            <a:pPr>
              <a:buNone/>
            </a:pPr>
            <a:r>
              <a:rPr lang="en-US" sz="2800" dirty="0" smtClean="0"/>
              <a:t>	determines order in discrete scales</a:t>
            </a:r>
          </a:p>
          <a:p>
            <a:pPr>
              <a:buNone/>
            </a:pPr>
            <a:r>
              <a:rPr lang="en-US" sz="2800" dirty="0" smtClean="0"/>
              <a:t>	  (and their legends)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Use an order that is meaningful</a:t>
            </a:r>
          </a:p>
          <a:p>
            <a:pPr>
              <a:buNone/>
            </a:pPr>
            <a:r>
              <a:rPr lang="en-US" sz="2800" dirty="0" smtClean="0"/>
              <a:t>Not just “Alabama ordering</a:t>
            </a:r>
          </a:p>
        </p:txBody>
      </p:sp>
      <p:pic>
        <p:nvPicPr>
          <p:cNvPr id="3074" name="Picture 2" descr="S:\research\phthalates\presentations\ClassLectures\Datavis_EPIC\screenshots\d4_factor_levels.gif"/>
          <p:cNvPicPr>
            <a:picLocks noChangeAspect="1" noChangeArrowheads="1"/>
          </p:cNvPicPr>
          <p:nvPr/>
        </p:nvPicPr>
        <p:blipFill>
          <a:blip r:embed="rId2" cstate="print">
            <a:lum bright="-10000" contrast="30000"/>
          </a:blip>
          <a:srcRect/>
          <a:stretch>
            <a:fillRect/>
          </a:stretch>
        </p:blipFill>
        <p:spPr bwMode="auto">
          <a:xfrm>
            <a:off x="5943600" y="2590800"/>
            <a:ext cx="3048000" cy="360317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400800" y="1836003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err="1" smtClean="0"/>
              <a:t>Deducer</a:t>
            </a:r>
            <a:r>
              <a:rPr lang="en-US" sz="2400" u="sng" dirty="0" smtClean="0"/>
              <a:t> menu</a:t>
            </a:r>
          </a:p>
          <a:p>
            <a:r>
              <a:rPr lang="en-US" sz="2400" dirty="0" smtClean="0"/>
              <a:t>Data – Edit Factor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382000" cy="5029200"/>
          </a:xfrm>
          <a:ln/>
        </p:spPr>
        <p:txBody>
          <a:bodyPr>
            <a:normAutofit/>
          </a:bodyPr>
          <a:lstStyle/>
          <a:p>
            <a:pPr marL="514350" indent="-514350">
              <a:lnSpc>
                <a:spcPct val="90000"/>
              </a:lnSpc>
              <a:spcBef>
                <a:spcPts val="800"/>
              </a:spcBef>
              <a:buNone/>
              <a:tabLst>
                <a:tab pos="382588" algn="l"/>
                <a:tab pos="839788" algn="l"/>
                <a:tab pos="1296988" algn="l"/>
                <a:tab pos="1754188" algn="l"/>
                <a:tab pos="2211388" algn="l"/>
                <a:tab pos="2668588" algn="l"/>
                <a:tab pos="3125788" algn="l"/>
                <a:tab pos="3582988" algn="l"/>
                <a:tab pos="4040188" algn="l"/>
                <a:tab pos="4497388" algn="l"/>
                <a:tab pos="4954588" algn="l"/>
                <a:tab pos="5411788" algn="l"/>
                <a:tab pos="5868988" algn="l"/>
                <a:tab pos="6326188" algn="l"/>
                <a:tab pos="6783388" algn="l"/>
                <a:tab pos="7240588" algn="l"/>
                <a:tab pos="7697788" algn="l"/>
                <a:tab pos="8154988" algn="l"/>
                <a:tab pos="8612188" algn="l"/>
                <a:tab pos="9069388" algn="l"/>
              </a:tabLst>
            </a:pPr>
            <a:r>
              <a:rPr lang="en-US" b="1" dirty="0" smtClean="0"/>
              <a:t>Objectives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  <a:tabLst>
                <a:tab pos="382588" algn="l"/>
                <a:tab pos="839788" algn="l"/>
                <a:tab pos="1296988" algn="l"/>
                <a:tab pos="1754188" algn="l"/>
                <a:tab pos="2211388" algn="l"/>
                <a:tab pos="2668588" algn="l"/>
                <a:tab pos="3125788" algn="l"/>
                <a:tab pos="3582988" algn="l"/>
                <a:tab pos="4040188" algn="l"/>
                <a:tab pos="4497388" algn="l"/>
                <a:tab pos="4954588" algn="l"/>
                <a:tab pos="5411788" algn="l"/>
                <a:tab pos="5868988" algn="l"/>
                <a:tab pos="6326188" algn="l"/>
                <a:tab pos="6783388" algn="l"/>
                <a:tab pos="7240588" algn="l"/>
                <a:tab pos="7697788" algn="l"/>
                <a:tab pos="8154988" algn="l"/>
                <a:tab pos="8612188" algn="l"/>
                <a:tab pos="9069388" algn="l"/>
              </a:tabLst>
            </a:pPr>
            <a:r>
              <a:rPr lang="en-US" sz="2600" dirty="0" smtClean="0">
                <a:solidFill>
                  <a:srgbClr val="003C84"/>
                </a:solidFill>
              </a:rPr>
              <a:t>Redesign graphics to aid graphical perception 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  <a:tabLst>
                <a:tab pos="382588" algn="l"/>
                <a:tab pos="839788" algn="l"/>
                <a:tab pos="1296988" algn="l"/>
                <a:tab pos="1754188" algn="l"/>
                <a:tab pos="2211388" algn="l"/>
                <a:tab pos="2668588" algn="l"/>
                <a:tab pos="3125788" algn="l"/>
                <a:tab pos="3582988" algn="l"/>
                <a:tab pos="4040188" algn="l"/>
                <a:tab pos="4497388" algn="l"/>
                <a:tab pos="4954588" algn="l"/>
                <a:tab pos="5411788" algn="l"/>
                <a:tab pos="5868988" algn="l"/>
                <a:tab pos="6326188" algn="l"/>
                <a:tab pos="6783388" algn="l"/>
                <a:tab pos="7240588" algn="l"/>
                <a:tab pos="7697788" algn="l"/>
                <a:tab pos="8154988" algn="l"/>
                <a:tab pos="8612188" algn="l"/>
                <a:tab pos="9069388" algn="l"/>
              </a:tabLst>
            </a:pPr>
            <a:r>
              <a:rPr lang="en-US" sz="2600" dirty="0" smtClean="0">
                <a:solidFill>
                  <a:srgbClr val="003C84"/>
                </a:solidFill>
              </a:rPr>
              <a:t>Compare data graphic designs for small datasets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  <a:tabLst>
                <a:tab pos="382588" algn="l"/>
                <a:tab pos="839788" algn="l"/>
                <a:tab pos="1296988" algn="l"/>
                <a:tab pos="1754188" algn="l"/>
                <a:tab pos="2211388" algn="l"/>
                <a:tab pos="2668588" algn="l"/>
                <a:tab pos="3125788" algn="l"/>
                <a:tab pos="3582988" algn="l"/>
                <a:tab pos="4040188" algn="l"/>
                <a:tab pos="4497388" algn="l"/>
                <a:tab pos="4954588" algn="l"/>
                <a:tab pos="5411788" algn="l"/>
                <a:tab pos="5868988" algn="l"/>
                <a:tab pos="6326188" algn="l"/>
                <a:tab pos="6783388" algn="l"/>
                <a:tab pos="7240588" algn="l"/>
                <a:tab pos="7697788" algn="l"/>
                <a:tab pos="8154988" algn="l"/>
                <a:tab pos="8612188" algn="l"/>
                <a:tab pos="9069388" algn="l"/>
              </a:tabLst>
            </a:pPr>
            <a:r>
              <a:rPr lang="en-US" sz="2600" dirty="0" smtClean="0">
                <a:solidFill>
                  <a:srgbClr val="003C84"/>
                </a:solidFill>
              </a:rPr>
              <a:t>Explore graphical display strategies for large datasets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  <a:tabLst>
                <a:tab pos="382588" algn="l"/>
                <a:tab pos="839788" algn="l"/>
                <a:tab pos="1296988" algn="l"/>
                <a:tab pos="1754188" algn="l"/>
                <a:tab pos="2211388" algn="l"/>
                <a:tab pos="2668588" algn="l"/>
                <a:tab pos="3125788" algn="l"/>
                <a:tab pos="3582988" algn="l"/>
                <a:tab pos="4040188" algn="l"/>
                <a:tab pos="4497388" algn="l"/>
                <a:tab pos="4954588" algn="l"/>
                <a:tab pos="5411788" algn="l"/>
                <a:tab pos="5868988" algn="l"/>
                <a:tab pos="6326188" algn="l"/>
                <a:tab pos="6783388" algn="l"/>
                <a:tab pos="7240588" algn="l"/>
                <a:tab pos="7697788" algn="l"/>
                <a:tab pos="8154988" algn="l"/>
                <a:tab pos="8612188" algn="l"/>
                <a:tab pos="9069388" algn="l"/>
              </a:tabLst>
            </a:pPr>
            <a:r>
              <a:rPr lang="en-US" sz="2600" dirty="0" smtClean="0">
                <a:solidFill>
                  <a:srgbClr val="003C84"/>
                </a:solidFill>
              </a:rPr>
              <a:t>Combine data with statistical summaries and estimates of uncertainty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  <a:tabLst>
                <a:tab pos="382588" algn="l"/>
                <a:tab pos="839788" algn="l"/>
                <a:tab pos="1296988" algn="l"/>
                <a:tab pos="1754188" algn="l"/>
                <a:tab pos="2211388" algn="l"/>
                <a:tab pos="2668588" algn="l"/>
                <a:tab pos="3125788" algn="l"/>
                <a:tab pos="3582988" algn="l"/>
                <a:tab pos="4040188" algn="l"/>
                <a:tab pos="4497388" algn="l"/>
                <a:tab pos="4954588" algn="l"/>
                <a:tab pos="5411788" algn="l"/>
                <a:tab pos="5868988" algn="l"/>
                <a:tab pos="6326188" algn="l"/>
                <a:tab pos="6783388" algn="l"/>
                <a:tab pos="7240588" algn="l"/>
                <a:tab pos="7697788" algn="l"/>
                <a:tab pos="8154988" algn="l"/>
                <a:tab pos="8612188" algn="l"/>
                <a:tab pos="9069388" algn="l"/>
              </a:tabLst>
            </a:pPr>
            <a:r>
              <a:rPr lang="en-US" sz="2600" dirty="0" smtClean="0">
                <a:solidFill>
                  <a:srgbClr val="003C84"/>
                </a:solidFill>
              </a:rPr>
              <a:t>Advanced polishing of your plots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  <a:tabLst>
                <a:tab pos="382588" algn="l"/>
                <a:tab pos="839788" algn="l"/>
                <a:tab pos="1296988" algn="l"/>
                <a:tab pos="1754188" algn="l"/>
                <a:tab pos="2211388" algn="l"/>
                <a:tab pos="2668588" algn="l"/>
                <a:tab pos="3125788" algn="l"/>
                <a:tab pos="3582988" algn="l"/>
                <a:tab pos="4040188" algn="l"/>
                <a:tab pos="4497388" algn="l"/>
                <a:tab pos="4954588" algn="l"/>
                <a:tab pos="5411788" algn="l"/>
                <a:tab pos="5868988" algn="l"/>
                <a:tab pos="6326188" algn="l"/>
                <a:tab pos="6783388" algn="l"/>
                <a:tab pos="7240588" algn="l"/>
                <a:tab pos="7697788" algn="l"/>
                <a:tab pos="8154988" algn="l"/>
                <a:tab pos="8612188" algn="l"/>
                <a:tab pos="9069388" algn="l"/>
              </a:tabLst>
            </a:pPr>
            <a:r>
              <a:rPr lang="en-US" sz="2600" dirty="0" smtClean="0">
                <a:solidFill>
                  <a:srgbClr val="003C84"/>
                </a:solidFill>
              </a:rPr>
              <a:t>Extending ggplot2 with other packages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27056" y="-12003"/>
            <a:ext cx="8458200" cy="1600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 dirty="0" smtClean="0"/>
              <a:t>Preview for tomorrow</a:t>
            </a:r>
          </a:p>
          <a:p>
            <a:pPr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 dirty="0" smtClean="0">
                <a:solidFill>
                  <a:srgbClr val="003C84"/>
                </a:solidFill>
              </a:rPr>
              <a:t>Advanced graphs with ggplot2</a:t>
            </a:r>
            <a:endParaRPr lang="en-US" sz="3200" dirty="0" smtClean="0">
              <a:solidFill>
                <a:srgbClr val="003C84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000" dirty="0" smtClean="0"/>
              <a:t>Since </a:t>
            </a:r>
            <a:r>
              <a:rPr lang="en-US" sz="4000" dirty="0" smtClean="0">
                <a:solidFill>
                  <a:srgbClr val="003C84"/>
                </a:solidFill>
              </a:rPr>
              <a:t>R</a:t>
            </a:r>
            <a:r>
              <a:rPr lang="en-US" sz="4000" dirty="0" smtClean="0"/>
              <a:t> is free, </a:t>
            </a:r>
          </a:p>
          <a:p>
            <a:pPr algn="ctr">
              <a:buNone/>
            </a:pPr>
            <a:r>
              <a:rPr lang="en-US" sz="4000" dirty="0" smtClean="0"/>
              <a:t>you should install it at home or </a:t>
            </a:r>
          </a:p>
          <a:p>
            <a:pPr algn="ctr">
              <a:buNone/>
            </a:pPr>
            <a:r>
              <a:rPr lang="en-US" sz="4000" dirty="0" smtClean="0"/>
              <a:t>work and play with it!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3C84"/>
                </a:solidFill>
              </a:rPr>
              <a:t>ggplot2 philosophy</a:t>
            </a:r>
            <a:endParaRPr lang="en-US" dirty="0">
              <a:solidFill>
                <a:srgbClr val="003C8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dirty="0" smtClean="0"/>
              <a:t>When you can describe the content of the graph with the grammar, you don’t need to know the name of a particular type of plot…</a:t>
            </a:r>
          </a:p>
          <a:p>
            <a:pPr marL="400050" lvl="2" indent="0">
              <a:buNone/>
            </a:pPr>
            <a:r>
              <a:rPr lang="en-US" dirty="0" smtClean="0"/>
              <a:t>Dot plot, forest plot, Manhattan plot are just special cases of this formal grammar.</a:t>
            </a:r>
            <a:endParaRPr lang="en-US" dirty="0"/>
          </a:p>
          <a:p>
            <a:pPr marL="0" lvl="2" indent="0">
              <a:buNone/>
            </a:pPr>
            <a:endParaRPr lang="en-US" sz="2800" dirty="0" smtClean="0">
              <a:solidFill>
                <a:srgbClr val="003C84"/>
              </a:solidFill>
            </a:endParaRPr>
          </a:p>
          <a:p>
            <a:pPr marL="0" lvl="2" indent="0">
              <a:buNone/>
            </a:pPr>
            <a:r>
              <a:rPr lang="en-US" sz="2800" dirty="0" smtClean="0">
                <a:solidFill>
                  <a:srgbClr val="003C84"/>
                </a:solidFill>
              </a:rPr>
              <a:t>…a plotting system with good defaults for a large set of components that can be combined in flexible and creative ways…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few helpful R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1400" b="1" dirty="0" smtClean="0"/>
              <a:t>Download R: </a:t>
            </a:r>
            <a:r>
              <a:rPr lang="en-US" sz="1400" b="1" dirty="0" smtClean="0">
                <a:hlinkClick r:id="rId2"/>
              </a:rPr>
              <a:t>http://cran.r-project.org/</a:t>
            </a:r>
            <a:r>
              <a:rPr lang="en-US" sz="1400" b="1" dirty="0" smtClean="0"/>
              <a:t> </a:t>
            </a:r>
            <a:r>
              <a:rPr lang="en-US" sz="1400" dirty="0" smtClean="0"/>
              <a:t>available for Windows, Mac OS X, and Linux</a:t>
            </a:r>
          </a:p>
          <a:p>
            <a:pPr>
              <a:buNone/>
            </a:pPr>
            <a:endParaRPr lang="en-US" sz="1400" b="1" dirty="0" smtClean="0"/>
          </a:p>
          <a:p>
            <a:pPr>
              <a:buNone/>
            </a:pPr>
            <a:r>
              <a:rPr lang="en-US" sz="1400" b="1" dirty="0" smtClean="0"/>
              <a:t>Advice – </a:t>
            </a:r>
            <a:r>
              <a:rPr lang="en-US" sz="1400" dirty="0" smtClean="0"/>
              <a:t>A clearly stated question with a reproducible example is far more likely to get help. You will often find your own solution by restating where you are getting stuck in a clear and concise way.</a:t>
            </a:r>
          </a:p>
          <a:p>
            <a:pPr>
              <a:buNone/>
            </a:pPr>
            <a:r>
              <a:rPr lang="en-US" sz="1400" b="1" dirty="0" smtClean="0"/>
              <a:t>Writing reproducible examples: </a:t>
            </a:r>
            <a:r>
              <a:rPr lang="en-US" sz="1400" b="1" dirty="0" smtClean="0">
                <a:hlinkClick r:id="rId3"/>
              </a:rPr>
              <a:t>https://gist.github.com/270442</a:t>
            </a:r>
            <a:endParaRPr lang="en-US" sz="1400" b="1" dirty="0" smtClean="0"/>
          </a:p>
          <a:p>
            <a:pPr>
              <a:buNone/>
            </a:pPr>
            <a:endParaRPr lang="en-US" sz="1400" b="1" dirty="0" smtClean="0"/>
          </a:p>
          <a:p>
            <a:pPr>
              <a:buNone/>
            </a:pPr>
            <a:r>
              <a:rPr lang="en-US" sz="1400" b="1" dirty="0" smtClean="0"/>
              <a:t>General R links</a:t>
            </a:r>
            <a:endParaRPr lang="en-US" sz="1400" b="1" dirty="0" smtClean="0">
              <a:hlinkClick r:id="rId4"/>
            </a:endParaRPr>
          </a:p>
          <a:p>
            <a:pPr>
              <a:buNone/>
            </a:pPr>
            <a:r>
              <a:rPr lang="en-US" sz="1400" dirty="0" smtClean="0">
                <a:hlinkClick r:id="rId4"/>
              </a:rPr>
              <a:t>http://statmethods.net/</a:t>
            </a:r>
            <a:r>
              <a:rPr lang="en-US" sz="1400" dirty="0" smtClean="0"/>
              <a:t> 			Quick-R for SAS/SPSS/</a:t>
            </a:r>
            <a:r>
              <a:rPr lang="en-US" sz="1400" dirty="0" err="1" smtClean="0"/>
              <a:t>Stata</a:t>
            </a:r>
            <a:r>
              <a:rPr lang="en-US" sz="1400" dirty="0" smtClean="0"/>
              <a:t> Users  - An all around excellent reference site</a:t>
            </a:r>
          </a:p>
          <a:p>
            <a:pPr>
              <a:buNone/>
            </a:pPr>
            <a:r>
              <a:rPr lang="en-US" sz="1400" dirty="0" smtClean="0">
                <a:hlinkClick r:id="rId5"/>
              </a:rPr>
              <a:t>http://www.ats.ucla.edu/stat/R/</a:t>
            </a:r>
            <a:r>
              <a:rPr lang="en-US" sz="1400" dirty="0" smtClean="0"/>
              <a:t>		Resources for learning R from UCLA with lots of examples</a:t>
            </a:r>
            <a:endParaRPr lang="en-US" sz="1400" dirty="0" smtClean="0">
              <a:hlinkClick r:id="rId5"/>
            </a:endParaRPr>
          </a:p>
          <a:p>
            <a:pPr>
              <a:buNone/>
            </a:pPr>
            <a:r>
              <a:rPr lang="en-US" sz="1400" dirty="0" smtClean="0">
                <a:hlinkClick r:id="rId5"/>
              </a:rPr>
              <a:t>http://www.r-bloggers.com/learning-r-for-researchers-in-psychology/</a:t>
            </a:r>
            <a:r>
              <a:rPr lang="en-US" sz="1400" dirty="0" smtClean="0"/>
              <a:t>  This is a nice listing of R resources</a:t>
            </a:r>
            <a:endParaRPr lang="en-US" sz="1400" dirty="0" smtClean="0">
              <a:hlinkClick r:id="rId5"/>
            </a:endParaRPr>
          </a:p>
          <a:p>
            <a:pPr>
              <a:buNone/>
            </a:pPr>
            <a:r>
              <a:rPr lang="en-US" sz="1400" dirty="0" smtClean="0">
                <a:hlinkClick r:id="rId6"/>
              </a:rPr>
              <a:t>http://stackoverflow.com/questions/tagged/r</a:t>
            </a:r>
            <a:r>
              <a:rPr lang="en-US" sz="1400" dirty="0" smtClean="0"/>
              <a:t>		Q&amp;A forum for R programming questions - lots of good help!</a:t>
            </a:r>
          </a:p>
          <a:p>
            <a:pPr>
              <a:buNone/>
            </a:pPr>
            <a:r>
              <a:rPr lang="en-US" sz="1400" dirty="0" smtClean="0"/>
              <a:t>see also: </a:t>
            </a:r>
            <a:r>
              <a:rPr lang="en-US" sz="1400" dirty="0" smtClean="0">
                <a:hlinkClick r:id="rId7"/>
              </a:rPr>
              <a:t>http://crossvalidated.com</a:t>
            </a:r>
            <a:r>
              <a:rPr lang="en-US" sz="1400" dirty="0" smtClean="0"/>
              <a:t> for general stats &amp; R</a:t>
            </a:r>
          </a:p>
          <a:p>
            <a:pPr>
              <a:buNone/>
            </a:pPr>
            <a:r>
              <a:rPr lang="en-US" sz="1400" dirty="0" smtClean="0">
                <a:hlinkClick r:id="rId8"/>
              </a:rPr>
              <a:t>http://rstudio.org</a:t>
            </a:r>
            <a:r>
              <a:rPr lang="en-US" sz="1400" dirty="0" smtClean="0"/>
              <a:t>   			Integrated Development Environment for command line programming with R</a:t>
            </a:r>
          </a:p>
          <a:p>
            <a:pPr>
              <a:buNone/>
            </a:pPr>
            <a:endParaRPr lang="en-US" sz="1400" b="1" dirty="0" smtClean="0"/>
          </a:p>
          <a:p>
            <a:pPr>
              <a:buNone/>
            </a:pPr>
            <a:r>
              <a:rPr lang="en-US" sz="1400" b="1" dirty="0" smtClean="0"/>
              <a:t>ggplot2 links</a:t>
            </a:r>
          </a:p>
          <a:p>
            <a:pPr>
              <a:buNone/>
            </a:pPr>
            <a:r>
              <a:rPr lang="en-US" sz="1400" dirty="0" smtClean="0">
                <a:hlinkClick r:id="rId9"/>
              </a:rPr>
              <a:t>http://had.co.nz/ggplot2/</a:t>
            </a:r>
            <a:r>
              <a:rPr lang="en-US" sz="1400" dirty="0" smtClean="0"/>
              <a:t>			ggplot2 help &amp; reference – lots of examples</a:t>
            </a:r>
          </a:p>
          <a:p>
            <a:pPr>
              <a:buNone/>
            </a:pPr>
            <a:r>
              <a:rPr lang="en-US" sz="1400" dirty="0" smtClean="0">
                <a:hlinkClick r:id="rId5"/>
              </a:rPr>
              <a:t>http://groups.google.com/group/ggplot2</a:t>
            </a:r>
            <a:r>
              <a:rPr lang="en-US" sz="1400" dirty="0" smtClean="0"/>
              <a:t>		ggplot2 user group – great for posting questions</a:t>
            </a:r>
          </a:p>
          <a:p>
            <a:pPr>
              <a:buNone/>
            </a:pPr>
            <a:r>
              <a:rPr lang="en-US" sz="1400" dirty="0" smtClean="0">
                <a:hlinkClick r:id="rId10"/>
              </a:rPr>
              <a:t>https://github.com/hadley/ggplot2/wiki</a:t>
            </a:r>
            <a:r>
              <a:rPr lang="en-US" sz="1400" dirty="0" smtClean="0"/>
              <a:t>		ggplot2 wiki: answers many FAQs, tips &amp; tricks</a:t>
            </a:r>
          </a:p>
          <a:p>
            <a:pPr>
              <a:buNone/>
            </a:pPr>
            <a:endParaRPr lang="en-US" sz="1400" dirty="0" smtClean="0">
              <a:hlinkClick r:id="rId5"/>
            </a:endParaRPr>
          </a:p>
          <a:p>
            <a:pPr>
              <a:buNone/>
            </a:pPr>
            <a:r>
              <a:rPr lang="en-US" sz="1400" dirty="0" smtClean="0">
                <a:hlinkClick r:id="rId5"/>
              </a:rPr>
              <a:t>http://www.slideshare.net/hadley/presentations </a:t>
            </a:r>
            <a:r>
              <a:rPr lang="en-US" sz="1400" dirty="0" smtClean="0"/>
              <a:t>	Over 100 presentations by Hadley Wickham, author of ggplot2. 		A four-part video of a ½ day workshop by him starts here: </a:t>
            </a:r>
            <a:r>
              <a:rPr lang="en-US" sz="1400" dirty="0" smtClean="0">
                <a:hlinkClick r:id="rId5"/>
              </a:rPr>
              <a:t>http://had.blip.tv/file/3362248/</a:t>
            </a:r>
          </a:p>
          <a:p>
            <a:pPr>
              <a:buNone/>
            </a:pPr>
            <a:endParaRPr lang="en-US" sz="1400" dirty="0" smtClean="0">
              <a:hlinkClick r:id="rId5"/>
            </a:endParaRPr>
          </a:p>
          <a:p>
            <a:pPr>
              <a:buNone/>
            </a:pPr>
            <a:r>
              <a:rPr lang="en-US" sz="1400" b="1" u="sng" dirty="0" smtClean="0"/>
              <a:t>Setting up JGR in Windows</a:t>
            </a:r>
          </a:p>
          <a:p>
            <a:pPr>
              <a:buNone/>
            </a:pPr>
            <a:r>
              <a:rPr lang="en-US" sz="1400" dirty="0" smtClean="0"/>
              <a:t>JGR requires a JDK – speak to your IT person if this seems daunting (</a:t>
            </a:r>
            <a:r>
              <a:rPr lang="en-US" sz="1400" dirty="0" smtClean="0">
                <a:hlinkClick r:id="rId11"/>
              </a:rPr>
              <a:t>http://www.oracle.com/technetwork/java/javase/downloads/index.html</a:t>
            </a:r>
            <a:r>
              <a:rPr lang="en-US" sz="1400" dirty="0" smtClean="0"/>
              <a:t>)</a:t>
            </a:r>
          </a:p>
          <a:p>
            <a:pPr>
              <a:buNone/>
            </a:pPr>
            <a:r>
              <a:rPr lang="en-US" sz="1400" dirty="0" smtClean="0"/>
              <a:t>On Windows, JGR needs to be started from a launcher. For R version 2.13.0 on Windows with a 32bit R you will likely want to get the file jgr-1_62.exe as a launcher from here: </a:t>
            </a:r>
            <a:r>
              <a:rPr lang="en-US" sz="1400" dirty="0" smtClean="0">
                <a:hlinkClick r:id="rId12"/>
              </a:rPr>
              <a:t>http://www.rforge.net/JGR/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	A discussion of the features of JGR can be found in this article (starting on page 9): 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hlinkClick r:id="rId13"/>
              </a:rPr>
              <a:t>http://stat-computing.org/newsletter/issues/scgn-16-2.pdf</a:t>
            </a:r>
            <a:endParaRPr lang="en-US" sz="1400" dirty="0" smtClean="0"/>
          </a:p>
          <a:p>
            <a:pPr>
              <a:buNone/>
            </a:pPr>
            <a:endParaRPr lang="en-US" sz="1400" u="sng" dirty="0" smtClean="0"/>
          </a:p>
          <a:p>
            <a:pPr>
              <a:buNone/>
            </a:pPr>
            <a:r>
              <a:rPr lang="en-US" sz="1400" b="1" u="sng" dirty="0" err="1" smtClean="0"/>
              <a:t>Deducer</a:t>
            </a:r>
            <a:r>
              <a:rPr lang="en-US" sz="1400" dirty="0" smtClean="0"/>
              <a:t> - an R package which works best in a working instance of JGR – has drop-down menus for ggplot2 functionality</a:t>
            </a:r>
          </a:p>
          <a:p>
            <a:pPr>
              <a:buNone/>
            </a:pPr>
            <a:r>
              <a:rPr lang="en-US" sz="1400" dirty="0" smtClean="0">
                <a:hlinkClick r:id="rId5"/>
              </a:rPr>
              <a:t>http://www.deducer.org/pmwiki/pmwiki.php?n=Main.DeducerManual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	There are great videos linked here introducing the </a:t>
            </a:r>
            <a:r>
              <a:rPr lang="en-US" sz="1400" dirty="0" err="1" smtClean="0"/>
              <a:t>Deducer</a:t>
            </a:r>
            <a:r>
              <a:rPr lang="en-US" sz="1400" dirty="0" smtClean="0"/>
              <a:t> package (although the volume is quite low)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24600" y="6488668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This slide last updated 06/19/2011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Installing </a:t>
            </a:r>
            <a:r>
              <a:rPr lang="en-US" dirty="0" smtClean="0">
                <a:solidFill>
                  <a:srgbClr val="003C84"/>
                </a:solidFill>
              </a:rPr>
              <a:t>R</a:t>
            </a:r>
            <a:r>
              <a:rPr lang="en-US" dirty="0" smtClean="0"/>
              <a:t>, JGR, </a:t>
            </a:r>
            <a:r>
              <a:rPr lang="en-US" dirty="0" err="1" smtClean="0"/>
              <a:t>Deducer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>
                <a:solidFill>
                  <a:srgbClr val="003C84"/>
                </a:solidFill>
              </a:rPr>
              <a:t>Part I: R on Windows</a:t>
            </a:r>
            <a:r>
              <a:rPr lang="en-US" sz="3100" dirty="0" smtClean="0"/>
              <a:t> (shown), or Mac, or Linux</a:t>
            </a:r>
            <a:endParaRPr lang="en-US" sz="4000" dirty="0">
              <a:solidFill>
                <a:srgbClr val="003C8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1"/>
            <a:ext cx="8534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R is available from a set of mirrors known as The </a:t>
            </a:r>
            <a:r>
              <a:rPr lang="en-US" u="sng" dirty="0" smtClean="0">
                <a:solidFill>
                  <a:srgbClr val="003C84"/>
                </a:solidFill>
              </a:rPr>
              <a:t>C</a:t>
            </a:r>
            <a:r>
              <a:rPr lang="en-US" dirty="0" smtClean="0"/>
              <a:t>omprehensive </a:t>
            </a:r>
            <a:r>
              <a:rPr lang="en-US" u="sng" dirty="0" smtClean="0">
                <a:solidFill>
                  <a:srgbClr val="003C84"/>
                </a:solidFill>
              </a:rPr>
              <a:t>R</a:t>
            </a:r>
            <a:r>
              <a:rPr lang="en-US" dirty="0" smtClean="0"/>
              <a:t> </a:t>
            </a:r>
            <a:r>
              <a:rPr lang="en-US" u="sng" dirty="0" smtClean="0">
                <a:solidFill>
                  <a:srgbClr val="003C84"/>
                </a:solidFill>
              </a:rPr>
              <a:t>A</a:t>
            </a:r>
            <a:r>
              <a:rPr lang="en-US" dirty="0" smtClean="0"/>
              <a:t>rchive </a:t>
            </a:r>
            <a:r>
              <a:rPr lang="en-US" u="sng" dirty="0" smtClean="0">
                <a:solidFill>
                  <a:srgbClr val="003C84"/>
                </a:solidFill>
              </a:rPr>
              <a:t>N</a:t>
            </a:r>
            <a:r>
              <a:rPr lang="en-US" dirty="0" smtClean="0"/>
              <a:t>etwork (</a:t>
            </a:r>
            <a:r>
              <a:rPr lang="en-US" dirty="0" smtClean="0">
                <a:solidFill>
                  <a:srgbClr val="003C84"/>
                </a:solidFill>
              </a:rPr>
              <a:t>CRAN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2"/>
              </a:rPr>
              <a:t>http://cran.r-project.org/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Closest mirror and link for windows:</a:t>
            </a:r>
          </a:p>
          <a:p>
            <a:pPr>
              <a:buNone/>
            </a:pPr>
            <a:r>
              <a:rPr lang="en-US" sz="2400" dirty="0" smtClean="0">
                <a:hlinkClick r:id="rId3"/>
              </a:rPr>
              <a:t>http://software.rc.fas.harvard.edu/mirrors/R/bin/windows/base/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57200" y="60960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Uses a Windows installer – default options are fine</a:t>
            </a:r>
            <a:endParaRPr lang="en-US" sz="2400" dirty="0"/>
          </a:p>
        </p:txBody>
      </p:sp>
      <p:pic>
        <p:nvPicPr>
          <p:cNvPr id="6" name="Snagit_PPT2EBD" descr="PPT2EB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91048" y="4495800"/>
            <a:ext cx="4761905" cy="138095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752600" y="4953000"/>
            <a:ext cx="590848" cy="157076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Installing R, </a:t>
            </a:r>
            <a:r>
              <a:rPr lang="en-US" dirty="0" smtClean="0">
                <a:solidFill>
                  <a:srgbClr val="003C84"/>
                </a:solidFill>
              </a:rPr>
              <a:t>JGR</a:t>
            </a:r>
            <a:r>
              <a:rPr lang="en-US" dirty="0" smtClean="0"/>
              <a:t>, </a:t>
            </a:r>
            <a:r>
              <a:rPr lang="en-US" dirty="0" err="1" smtClean="0"/>
              <a:t>Deducer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>
                <a:solidFill>
                  <a:srgbClr val="003C84"/>
                </a:solidFill>
              </a:rPr>
              <a:t>Part II: JGR on Windows</a:t>
            </a:r>
            <a:r>
              <a:rPr lang="en-US" sz="3100" dirty="0" smtClean="0"/>
              <a:t> (shown), or Mac, or Linux</a:t>
            </a:r>
            <a:endParaRPr lang="en-US" sz="4000" dirty="0">
              <a:solidFill>
                <a:srgbClr val="003C8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8534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JGR requires a Java Development Kit (</a:t>
            </a:r>
            <a:r>
              <a:rPr lang="en-US" sz="2400" dirty="0" smtClean="0">
                <a:solidFill>
                  <a:srgbClr val="003C84"/>
                </a:solidFill>
              </a:rPr>
              <a:t>JDK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You probably don't have this* </a:t>
            </a:r>
          </a:p>
          <a:p>
            <a:pPr marL="0" indent="0">
              <a:buNone/>
            </a:pPr>
            <a:r>
              <a:rPr lang="en-US" sz="2400" dirty="0" smtClean="0"/>
              <a:t>Available free at:</a:t>
            </a:r>
          </a:p>
          <a:p>
            <a:pPr marL="0" indent="0">
              <a:buNone/>
            </a:pPr>
            <a:r>
              <a:rPr lang="en-US" sz="2000" dirty="0" smtClean="0">
                <a:hlinkClick r:id="rId2"/>
              </a:rPr>
              <a:t>http://www.oracle.com/technetwork/java/javase/downloads/index.html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After selecting JDK (screenshot on the right)</a:t>
            </a:r>
          </a:p>
          <a:p>
            <a:pPr marL="0" indent="0">
              <a:buNone/>
            </a:pPr>
            <a:r>
              <a:rPr lang="en-US" sz="2000" dirty="0" smtClean="0"/>
              <a:t>and accepting the license agreement,</a:t>
            </a:r>
          </a:p>
          <a:p>
            <a:pPr marL="0" indent="0">
              <a:buNone/>
            </a:pPr>
            <a:r>
              <a:rPr lang="en-US" sz="2000" dirty="0" smtClean="0"/>
              <a:t>you will need to select your version. JGR only works</a:t>
            </a:r>
          </a:p>
          <a:p>
            <a:pPr marL="0" indent="0">
              <a:buNone/>
            </a:pPr>
            <a:r>
              <a:rPr lang="en-US" sz="2000" dirty="0" smtClean="0"/>
              <a:t>with 32bit Java, which </a:t>
            </a:r>
            <a:r>
              <a:rPr lang="en-US" sz="2000" smtClean="0"/>
              <a:t>is currently: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(third from the bottom in the list of versions)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5" name="Picture 4" descr="d4_JDK_installa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65776" y="3352801"/>
            <a:ext cx="3178223" cy="2209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5791200"/>
            <a:ext cx="6248400" cy="1015663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*if you did have a JDK (and not just a JRE) </a:t>
            </a:r>
          </a:p>
          <a:p>
            <a:r>
              <a:rPr lang="en-US" sz="2000" dirty="0" smtClean="0"/>
              <a:t>you would have a folder named something like …</a:t>
            </a:r>
          </a:p>
          <a:p>
            <a:r>
              <a:rPr lang="en-US" sz="2000" dirty="0" smtClean="0"/>
              <a:t>C:\Program Files\Java\jdk1.6.0_20\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8153400" y="3276600"/>
            <a:ext cx="457200" cy="426720"/>
          </a:xfrm>
          <a:prstGeom prst="straightConnector1">
            <a:avLst/>
          </a:prstGeom>
          <a:ln w="63500">
            <a:solidFill>
              <a:srgbClr val="003C84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5791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4724400"/>
            <a:ext cx="647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Windows x86  76.81 MB   </a:t>
            </a:r>
            <a:r>
              <a:rPr lang="en-US" sz="2000" b="1" u="sng" dirty="0" smtClean="0"/>
              <a:t>jdk-6u26-windows-i586.exe</a:t>
            </a:r>
          </a:p>
          <a:p>
            <a:endParaRPr 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Installing R, </a:t>
            </a:r>
            <a:r>
              <a:rPr lang="en-US" dirty="0" smtClean="0">
                <a:solidFill>
                  <a:srgbClr val="003C84"/>
                </a:solidFill>
              </a:rPr>
              <a:t>JGR</a:t>
            </a:r>
            <a:r>
              <a:rPr lang="en-US" dirty="0" smtClean="0"/>
              <a:t>, </a:t>
            </a:r>
            <a:r>
              <a:rPr lang="en-US" dirty="0" err="1" smtClean="0"/>
              <a:t>Deducer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>
                <a:solidFill>
                  <a:srgbClr val="003C84"/>
                </a:solidFill>
              </a:rPr>
              <a:t>Part II: JGR on Windows</a:t>
            </a:r>
            <a:r>
              <a:rPr lang="en-US" sz="3100" dirty="0" smtClean="0"/>
              <a:t> (shown), or Mac, or Linux</a:t>
            </a:r>
            <a:endParaRPr lang="en-US" sz="4000" dirty="0">
              <a:solidFill>
                <a:srgbClr val="003C8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JGR requires a launcher file on Windows:</a:t>
            </a:r>
          </a:p>
          <a:p>
            <a:pPr>
              <a:buNone/>
            </a:pPr>
            <a:r>
              <a:rPr lang="en-US" sz="2800" dirty="0" smtClean="0">
                <a:hlinkClick r:id="rId2"/>
              </a:rPr>
              <a:t>http://www.rforge.net/JGR/web-files/jgr-1_62.exe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Leave this as your desktop shortcut to start JGR</a:t>
            </a:r>
          </a:p>
          <a:p>
            <a:pPr>
              <a:buNone/>
            </a:pPr>
            <a:r>
              <a:rPr lang="en-US" sz="2800" dirty="0" smtClean="0"/>
              <a:t>You cannot start JGR from within R on Windows</a:t>
            </a:r>
          </a:p>
        </p:txBody>
      </p:sp>
      <p:pic>
        <p:nvPicPr>
          <p:cNvPr id="1026" name="Picture 2" descr="S:\research\phthalates\presentations\ClassLectures\Datavis_EPIC\screenshots\d3_JGR_icon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2819400"/>
            <a:ext cx="2209800" cy="13493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Installing R, JGR, </a:t>
            </a:r>
            <a:r>
              <a:rPr lang="en-US" dirty="0" err="1" smtClean="0">
                <a:solidFill>
                  <a:srgbClr val="003C84"/>
                </a:solidFill>
              </a:rPr>
              <a:t>Deducer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>
                <a:solidFill>
                  <a:srgbClr val="003C84"/>
                </a:solidFill>
              </a:rPr>
              <a:t>Part III: Installing </a:t>
            </a:r>
            <a:r>
              <a:rPr lang="en-US" sz="3100" dirty="0" err="1" smtClean="0">
                <a:solidFill>
                  <a:srgbClr val="003C84"/>
                </a:solidFill>
              </a:rPr>
              <a:t>Deducer</a:t>
            </a:r>
            <a:endParaRPr lang="en-US" sz="4000" dirty="0">
              <a:solidFill>
                <a:srgbClr val="003C8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686800" cy="49529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>
                <a:solidFill>
                  <a:srgbClr val="003C84"/>
                </a:solidFill>
              </a:rPr>
              <a:t>Deducer</a:t>
            </a:r>
            <a:r>
              <a:rPr lang="en-US" dirty="0" smtClean="0"/>
              <a:t> is one of thousands of R packages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From within JGR </a:t>
            </a:r>
          </a:p>
          <a:p>
            <a:pPr>
              <a:buNone/>
            </a:pPr>
            <a:r>
              <a:rPr lang="en-US" sz="2800" dirty="0" smtClean="0"/>
              <a:t>   to install packages: Packages &amp; Data → Package Installer</a:t>
            </a:r>
          </a:p>
          <a:p>
            <a:pPr>
              <a:buNone/>
            </a:pPr>
            <a:r>
              <a:rPr lang="en-US" sz="2800" dirty="0" smtClean="0"/>
              <a:t>   to load packages:    Packages &amp; Data → Package Manager</a:t>
            </a:r>
          </a:p>
          <a:p>
            <a:pPr>
              <a:buNone/>
            </a:pP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4800" y="51816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Note: on Windows 7 you may need to start R and JGR with administrative privileges in order to install new packages. You can do so from the right-click menu on their icons.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3_Gimp_frontsplas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203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229600" cy="1143000"/>
          </a:xfrm>
        </p:spPr>
        <p:txBody>
          <a:bodyPr/>
          <a:lstStyle/>
          <a:p>
            <a:r>
              <a:rPr lang="en-US" b="1" dirty="0" smtClean="0"/>
              <a:t>Installing GIMP (Windows)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676400" y="2286000"/>
          <a:ext cx="663587" cy="3196232"/>
        </p:xfrm>
        <a:graphic>
          <a:graphicData uri="http://schemas.openxmlformats.org/drawingml/2006/table">
            <a:tbl>
              <a:tblPr/>
              <a:tblGrid>
                <a:gridCol w="663587"/>
              </a:tblGrid>
              <a:tr h="3022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13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13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25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987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541" marR="7541" marT="75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2057400"/>
            <a:ext cx="8763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"/>
            <a:r>
              <a:rPr lang="en-US" sz="2400" u="sng" dirty="0" smtClean="0">
                <a:hlinkClick r:id="rId3"/>
              </a:rPr>
              <a:t>http://gimp-win.sourceforge.net/stable.html</a:t>
            </a:r>
            <a:endParaRPr lang="en-US" sz="2400" u="sng" dirty="0" smtClean="0"/>
          </a:p>
          <a:p>
            <a:pPr fontAlgn="b"/>
            <a:r>
              <a:rPr lang="en-US" sz="2400" dirty="0" smtClean="0"/>
              <a:t>Select the link to the top Base package (GIMP for Windows) </a:t>
            </a:r>
          </a:p>
          <a:p>
            <a:pPr fontAlgn="b"/>
            <a:endParaRPr lang="en-US" sz="2400" dirty="0" smtClean="0"/>
          </a:p>
          <a:p>
            <a:pPr fontAlgn="b"/>
            <a:endParaRPr lang="en-US" sz="2400" dirty="0" smtClean="0"/>
          </a:p>
          <a:p>
            <a:pPr fontAlgn="b"/>
            <a:endParaRPr lang="en-US" sz="2400" dirty="0" smtClean="0"/>
          </a:p>
          <a:p>
            <a:pPr fontAlgn="b"/>
            <a:endParaRPr lang="en-US" sz="2400" dirty="0" smtClean="0"/>
          </a:p>
          <a:p>
            <a:pPr fontAlgn="b"/>
            <a:r>
              <a:rPr lang="en-US" sz="2400" dirty="0" smtClean="0"/>
              <a:t>and save the downloaded file</a:t>
            </a:r>
          </a:p>
          <a:p>
            <a:pPr fontAlgn="b"/>
            <a:r>
              <a:rPr lang="en-US" sz="2400" b="1" dirty="0" smtClean="0"/>
              <a:t> gimp-#.#.##-i686-setup-1.exe</a:t>
            </a:r>
          </a:p>
          <a:p>
            <a:pPr fontAlgn="b"/>
            <a:r>
              <a:rPr lang="en-US" sz="2400" dirty="0" smtClean="0"/>
              <a:t>to your desktop.</a:t>
            </a:r>
          </a:p>
          <a:p>
            <a:pPr fontAlgn="b"/>
            <a:endParaRPr lang="en-US" sz="2400" dirty="0" smtClean="0"/>
          </a:p>
          <a:p>
            <a:pPr fontAlgn="b"/>
            <a:r>
              <a:rPr lang="en-US" sz="2400" dirty="0" smtClean="0"/>
              <a:t>Run the installation program from your desktop accepting defaults </a:t>
            </a:r>
          </a:p>
          <a:p>
            <a:endParaRPr lang="en-US" sz="2400" dirty="0" smtClean="0"/>
          </a:p>
          <a:p>
            <a:r>
              <a:rPr lang="en-US" sz="2400" dirty="0" smtClean="0"/>
              <a:t> for other versions of GIMP or more info see: </a:t>
            </a:r>
            <a:r>
              <a:rPr lang="en-US" sz="2400" dirty="0" smtClean="0">
                <a:hlinkClick r:id="rId4"/>
              </a:rPr>
              <a:t>http://www.gimp.org/</a:t>
            </a:r>
            <a:endParaRPr lang="en-US" sz="2400" dirty="0" smtClean="0"/>
          </a:p>
        </p:txBody>
      </p:sp>
      <p:pic>
        <p:nvPicPr>
          <p:cNvPr id="7" name="Snagit_PPT8C0A" descr="PPT8C0A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24400" y="2971800"/>
            <a:ext cx="4191000" cy="216756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752600" y="2971800"/>
            <a:ext cx="3200400" cy="19812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Sparse labels, at meaningful locations if possible</a:t>
            </a:r>
          </a:p>
          <a:p>
            <a:r>
              <a:rPr lang="en-US" dirty="0" smtClean="0"/>
              <a:t>Meaningful ordering of categorical data (not Alabama)</a:t>
            </a:r>
          </a:p>
          <a:p>
            <a:r>
              <a:rPr lang="en-US" dirty="0" smtClean="0"/>
              <a:t>Rotated text to make it easier to read</a:t>
            </a:r>
          </a:p>
          <a:p>
            <a:r>
              <a:rPr lang="en-US" dirty="0" smtClean="0"/>
              <a:t>Cleveland’s </a:t>
            </a:r>
            <a:r>
              <a:rPr lang="en-US" dirty="0" err="1" smtClean="0"/>
              <a:t>dotplot</a:t>
            </a:r>
            <a:r>
              <a:rPr lang="en-US" dirty="0" smtClean="0"/>
              <a:t> as an alternative to bar chart</a:t>
            </a:r>
          </a:p>
          <a:p>
            <a:r>
              <a:rPr lang="en-US" dirty="0" smtClean="0"/>
              <a:t>Gridlines where meaningful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and Whiskers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First definition:</a:t>
            </a:r>
          </a:p>
          <a:p>
            <a:pPr>
              <a:buNone/>
            </a:pPr>
            <a:r>
              <a:rPr lang="en-US" dirty="0" smtClean="0"/>
              <a:t>Implemented definitions for different statistical packages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412468"/>
            <a:ext cx="910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from http://flowingdata.com/2008/02/15/how-to-read-and-use-a-box-and-whisker-plot/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228600" y="457200"/>
            <a:ext cx="8686800" cy="1600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eaLnBrk="1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 dirty="0" smtClean="0"/>
              <a:t>Data visualization with R and ggplot2</a:t>
            </a:r>
            <a:r>
              <a:rPr lang="en-US" sz="4400" b="1" dirty="0" smtClean="0"/>
              <a:t>:</a:t>
            </a:r>
          </a:p>
          <a:p>
            <a:pPr eaLnBrk="1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dirty="0" smtClean="0">
                <a:solidFill>
                  <a:srgbClr val="003C84"/>
                </a:solidFill>
              </a:rPr>
              <a:t>Designing better data graphics with free software</a:t>
            </a:r>
            <a:endParaRPr lang="en-US" sz="3200" dirty="0">
              <a:solidFill>
                <a:srgbClr val="003C84"/>
              </a:solidFill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457200" y="3505200"/>
            <a:ext cx="3657600" cy="22354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eaLnBrk="1">
              <a:lnSpc>
                <a:spcPct val="74000"/>
              </a:lnSpc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/>
              <a:t>Allan </a:t>
            </a:r>
            <a:r>
              <a:rPr lang="en-US" sz="2000" dirty="0" smtClean="0"/>
              <a:t>C. Just</a:t>
            </a:r>
          </a:p>
          <a:p>
            <a:pPr eaLnBrk="1">
              <a:lnSpc>
                <a:spcPct val="74000"/>
              </a:lnSpc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 smtClean="0"/>
              <a:t>PhD Student</a:t>
            </a:r>
          </a:p>
          <a:p>
            <a:pPr eaLnBrk="1">
              <a:lnSpc>
                <a:spcPct val="74000"/>
              </a:lnSpc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 smtClean="0"/>
              <a:t>Environmental Health Sciences</a:t>
            </a:r>
          </a:p>
          <a:p>
            <a:pPr eaLnBrk="1">
              <a:lnSpc>
                <a:spcPct val="74000"/>
              </a:lnSpc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 smtClean="0"/>
              <a:t>Mailman School of Public Health</a:t>
            </a:r>
          </a:p>
          <a:p>
            <a:pPr eaLnBrk="1">
              <a:lnSpc>
                <a:spcPct val="74000"/>
              </a:lnSpc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 smtClean="0"/>
              <a:t>Columbia University</a:t>
            </a:r>
          </a:p>
          <a:p>
            <a:pPr eaLnBrk="1">
              <a:lnSpc>
                <a:spcPct val="74000"/>
              </a:lnSpc>
              <a:spcBef>
                <a:spcPts val="12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dirty="0" smtClean="0"/>
          </a:p>
          <a:p>
            <a:pPr eaLnBrk="1">
              <a:lnSpc>
                <a:spcPct val="74000"/>
              </a:lnSpc>
              <a:spcBef>
                <a:spcPts val="12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 smtClean="0"/>
              <a:t>June, 2011</a:t>
            </a:r>
            <a:endParaRPr lang="en-US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2108200"/>
            <a:ext cx="3567398" cy="352272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7772400" y="5730760"/>
            <a:ext cx="1219200" cy="13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eaLnBrk="1">
              <a:lnSpc>
                <a:spcPct val="74000"/>
              </a:lnSpc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Wickham 2008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5791200"/>
            <a:ext cx="432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3C84"/>
                </a:solidFill>
              </a:rPr>
              <a:t>A list of useful links can be found at the end</a:t>
            </a:r>
            <a:endParaRPr lang="en-US" b="1" i="1" dirty="0">
              <a:solidFill>
                <a:srgbClr val="003C8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581002"/>
            <a:ext cx="800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Attribution-</a:t>
            </a:r>
            <a:r>
              <a:rPr lang="en-US" sz="1200" dirty="0" err="1" smtClean="0"/>
              <a:t>NonCommercial</a:t>
            </a:r>
            <a:r>
              <a:rPr lang="en-US" sz="1200" dirty="0" smtClean="0"/>
              <a:t>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 3.0 United States License. http://creativecommons.org/licenses/by-nc-sa/3.0/us/</a:t>
            </a:r>
            <a:endParaRPr lang="en-US" sz="1200" dirty="0"/>
          </a:p>
        </p:txBody>
      </p:sp>
      <p:pic>
        <p:nvPicPr>
          <p:cNvPr id="8" name="Picture 7" descr="cc_by-nc-sa_88x3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6464302"/>
            <a:ext cx="1117460" cy="39365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671513" y="255588"/>
            <a:ext cx="7791450" cy="1128712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3C84"/>
                </a:solidFill>
              </a:rPr>
              <a:t>Data visualization</a:t>
            </a:r>
            <a:endParaRPr lang="en-US" dirty="0">
              <a:solidFill>
                <a:srgbClr val="003C84"/>
              </a:solidFill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534400" cy="5181600"/>
          </a:xfrm>
          <a:ln/>
        </p:spPr>
        <p:txBody>
          <a:bodyPr>
            <a:normAutofit/>
          </a:bodyPr>
          <a:lstStyle/>
          <a:p>
            <a:pPr marL="514350" indent="-514350">
              <a:lnSpc>
                <a:spcPct val="90000"/>
              </a:lnSpc>
              <a:spcBef>
                <a:spcPts val="800"/>
              </a:spcBef>
              <a:buNone/>
              <a:tabLst>
                <a:tab pos="382588" algn="l"/>
                <a:tab pos="839788" algn="l"/>
                <a:tab pos="1296988" algn="l"/>
                <a:tab pos="1754188" algn="l"/>
                <a:tab pos="2211388" algn="l"/>
                <a:tab pos="2668588" algn="l"/>
                <a:tab pos="3125788" algn="l"/>
                <a:tab pos="3582988" algn="l"/>
                <a:tab pos="4040188" algn="l"/>
                <a:tab pos="4497388" algn="l"/>
                <a:tab pos="4954588" algn="l"/>
                <a:tab pos="5411788" algn="l"/>
                <a:tab pos="5868988" algn="l"/>
                <a:tab pos="6326188" algn="l"/>
                <a:tab pos="6783388" algn="l"/>
                <a:tab pos="7240588" algn="l"/>
                <a:tab pos="7697788" algn="l"/>
                <a:tab pos="8154988" algn="l"/>
                <a:tab pos="8612188" algn="l"/>
                <a:tab pos="9069388" algn="l"/>
              </a:tabLst>
            </a:pPr>
            <a:r>
              <a:rPr lang="en-US" b="1" dirty="0" smtClean="0"/>
              <a:t>Objectives</a:t>
            </a:r>
          </a:p>
          <a:p>
            <a:pPr marL="514350" indent="-514350">
              <a:lnSpc>
                <a:spcPct val="90000"/>
              </a:lnSpc>
              <a:spcBef>
                <a:spcPts val="800"/>
              </a:spcBef>
              <a:buNone/>
              <a:tabLst>
                <a:tab pos="382588" algn="l"/>
                <a:tab pos="839788" algn="l"/>
                <a:tab pos="1296988" algn="l"/>
                <a:tab pos="1754188" algn="l"/>
                <a:tab pos="2211388" algn="l"/>
                <a:tab pos="2668588" algn="l"/>
                <a:tab pos="3125788" algn="l"/>
                <a:tab pos="3582988" algn="l"/>
                <a:tab pos="4040188" algn="l"/>
                <a:tab pos="4497388" algn="l"/>
                <a:tab pos="4954588" algn="l"/>
                <a:tab pos="5411788" algn="l"/>
                <a:tab pos="5868988" algn="l"/>
                <a:tab pos="6326188" algn="l"/>
                <a:tab pos="6783388" algn="l"/>
                <a:tab pos="7240588" algn="l"/>
                <a:tab pos="7697788" algn="l"/>
                <a:tab pos="8154988" algn="l"/>
                <a:tab pos="8612188" algn="l"/>
                <a:tab pos="9069388" algn="l"/>
              </a:tabLst>
            </a:pPr>
            <a:r>
              <a:rPr lang="en-US" sz="2600" dirty="0" smtClean="0"/>
              <a:t>After this workshop participants will be able to:</a:t>
            </a:r>
            <a:endParaRPr lang="en-US" sz="2600" dirty="0"/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  <a:tabLst>
                <a:tab pos="382588" algn="l"/>
                <a:tab pos="839788" algn="l"/>
                <a:tab pos="1296988" algn="l"/>
                <a:tab pos="1754188" algn="l"/>
                <a:tab pos="2211388" algn="l"/>
                <a:tab pos="2668588" algn="l"/>
                <a:tab pos="3125788" algn="l"/>
                <a:tab pos="3582988" algn="l"/>
                <a:tab pos="4040188" algn="l"/>
                <a:tab pos="4497388" algn="l"/>
                <a:tab pos="4954588" algn="l"/>
                <a:tab pos="5411788" algn="l"/>
                <a:tab pos="5868988" algn="l"/>
                <a:tab pos="6326188" algn="l"/>
                <a:tab pos="6783388" algn="l"/>
                <a:tab pos="7240588" algn="l"/>
                <a:tab pos="7697788" algn="l"/>
                <a:tab pos="8154988" algn="l"/>
                <a:tab pos="8612188" algn="l"/>
                <a:tab pos="9069388" algn="l"/>
              </a:tabLst>
            </a:pPr>
            <a:r>
              <a:rPr lang="en-US" sz="2600" dirty="0" smtClean="0"/>
              <a:t>Design data rich graphics using R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  <a:tabLst>
                <a:tab pos="382588" algn="l"/>
                <a:tab pos="839788" algn="l"/>
                <a:tab pos="1296988" algn="l"/>
                <a:tab pos="1754188" algn="l"/>
                <a:tab pos="2211388" algn="l"/>
                <a:tab pos="2668588" algn="l"/>
                <a:tab pos="3125788" algn="l"/>
                <a:tab pos="3582988" algn="l"/>
                <a:tab pos="4040188" algn="l"/>
                <a:tab pos="4497388" algn="l"/>
                <a:tab pos="4954588" algn="l"/>
                <a:tab pos="5411788" algn="l"/>
                <a:tab pos="5868988" algn="l"/>
                <a:tab pos="6326188" algn="l"/>
                <a:tab pos="6783388" algn="l"/>
                <a:tab pos="7240588" algn="l"/>
                <a:tab pos="7697788" algn="l"/>
                <a:tab pos="8154988" algn="l"/>
                <a:tab pos="8612188" algn="l"/>
                <a:tab pos="9069388" algn="l"/>
              </a:tabLst>
            </a:pPr>
            <a:r>
              <a:rPr lang="en-US" sz="2600" dirty="0" smtClean="0"/>
              <a:t>Select graph types, layouts, colors, and labels using theories of visual perception</a:t>
            </a:r>
            <a:endParaRPr lang="en-US" sz="2600" dirty="0"/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  <a:tabLst>
                <a:tab pos="382588" algn="l"/>
                <a:tab pos="839788" algn="l"/>
                <a:tab pos="1296988" algn="l"/>
                <a:tab pos="1754188" algn="l"/>
                <a:tab pos="2211388" algn="l"/>
                <a:tab pos="2668588" algn="l"/>
                <a:tab pos="3125788" algn="l"/>
                <a:tab pos="3582988" algn="l"/>
                <a:tab pos="4040188" algn="l"/>
                <a:tab pos="4497388" algn="l"/>
                <a:tab pos="4954588" algn="l"/>
                <a:tab pos="5411788" algn="l"/>
                <a:tab pos="5868988" algn="l"/>
                <a:tab pos="6326188" algn="l"/>
                <a:tab pos="6783388" algn="l"/>
                <a:tab pos="7240588" algn="l"/>
                <a:tab pos="7697788" algn="l"/>
                <a:tab pos="8154988" algn="l"/>
                <a:tab pos="8612188" algn="l"/>
                <a:tab pos="9069388" algn="l"/>
              </a:tabLst>
            </a:pPr>
            <a:r>
              <a:rPr lang="en-US" sz="2600" dirty="0" smtClean="0"/>
              <a:t>Combine data with statistical and graphical summaries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  <a:tabLst>
                <a:tab pos="382588" algn="l"/>
                <a:tab pos="839788" algn="l"/>
                <a:tab pos="1296988" algn="l"/>
                <a:tab pos="1754188" algn="l"/>
                <a:tab pos="2211388" algn="l"/>
                <a:tab pos="2668588" algn="l"/>
                <a:tab pos="3125788" algn="l"/>
                <a:tab pos="3582988" algn="l"/>
                <a:tab pos="4040188" algn="l"/>
                <a:tab pos="4497388" algn="l"/>
                <a:tab pos="4954588" algn="l"/>
                <a:tab pos="5411788" algn="l"/>
                <a:tab pos="5868988" algn="l"/>
                <a:tab pos="6326188" algn="l"/>
                <a:tab pos="6783388" algn="l"/>
                <a:tab pos="7240588" algn="l"/>
                <a:tab pos="7697788" algn="l"/>
                <a:tab pos="8154988" algn="l"/>
                <a:tab pos="8612188" algn="l"/>
                <a:tab pos="9069388" algn="l"/>
              </a:tabLst>
            </a:pPr>
            <a:r>
              <a:rPr lang="en-US" sz="2600" dirty="0" smtClean="0"/>
              <a:t>Export data graphics from R in appropriate formats for PowerPoint presentations or manuscript submission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plot in </a:t>
            </a:r>
            <a:r>
              <a:rPr lang="en-US" dirty="0" smtClean="0">
                <a:solidFill>
                  <a:srgbClr val="003C84"/>
                </a:solidFill>
              </a:rPr>
              <a:t>ggplot2</a:t>
            </a:r>
            <a:endParaRPr lang="en-US" dirty="0">
              <a:solidFill>
                <a:srgbClr val="003C8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525963"/>
          </a:xfrm>
        </p:spPr>
        <p:txBody>
          <a:bodyPr>
            <a:normAutofit fontScale="92500" lnSpcReduction="20000"/>
          </a:bodyPr>
          <a:lstStyle/>
          <a:p>
            <a:pPr marL="168275" indent="-168275">
              <a:buNone/>
            </a:pPr>
            <a:r>
              <a:rPr lang="en-US" dirty="0" smtClean="0"/>
              <a:t>	</a:t>
            </a:r>
            <a:r>
              <a:rPr lang="en-US" b="1" i="1" dirty="0" smtClean="0">
                <a:solidFill>
                  <a:srgbClr val="003C84"/>
                </a:solidFill>
              </a:rPr>
              <a:t>data</a:t>
            </a:r>
            <a:r>
              <a:rPr lang="en-US" dirty="0" smtClean="0"/>
              <a:t> to visualize (a data frame)</a:t>
            </a:r>
          </a:p>
          <a:p>
            <a:pPr marL="168275" indent="-168275">
              <a:buNone/>
            </a:pPr>
            <a:r>
              <a:rPr lang="en-US" dirty="0" smtClean="0"/>
              <a:t>		map variables to </a:t>
            </a:r>
            <a:r>
              <a:rPr lang="en-US" b="1" i="1" dirty="0" smtClean="0">
                <a:solidFill>
                  <a:srgbClr val="003C84"/>
                </a:solidFill>
              </a:rPr>
              <a:t>aes</a:t>
            </a:r>
            <a:r>
              <a:rPr lang="en-US" dirty="0" smtClean="0"/>
              <a:t>thetic attributes</a:t>
            </a:r>
          </a:p>
          <a:p>
            <a:pPr marL="168275" indent="-168275">
              <a:buNone/>
            </a:pPr>
            <a:r>
              <a:rPr lang="en-US" dirty="0" smtClean="0"/>
              <a:t>	</a:t>
            </a:r>
            <a:r>
              <a:rPr lang="en-US" b="1" i="1" dirty="0" smtClean="0">
                <a:solidFill>
                  <a:srgbClr val="003C84"/>
                </a:solidFill>
              </a:rPr>
              <a:t>geom</a:t>
            </a:r>
            <a:r>
              <a:rPr lang="en-US" dirty="0" smtClean="0"/>
              <a:t>etric objects – what you see (points, bars, etc)</a:t>
            </a:r>
          </a:p>
          <a:p>
            <a:pPr marL="168275" indent="-168275">
              <a:buNone/>
            </a:pPr>
            <a:r>
              <a:rPr lang="en-US" dirty="0" smtClean="0"/>
              <a:t>	</a:t>
            </a:r>
            <a:r>
              <a:rPr lang="en-US" b="1" i="1" dirty="0" smtClean="0">
                <a:solidFill>
                  <a:srgbClr val="003C84"/>
                </a:solidFill>
              </a:rPr>
              <a:t>scales</a:t>
            </a:r>
            <a:r>
              <a:rPr lang="en-US" dirty="0" smtClean="0"/>
              <a:t> map values from data to aesthetic space</a:t>
            </a:r>
          </a:p>
          <a:p>
            <a:pPr marL="168275" indent="-168275">
              <a:buNone/>
            </a:pPr>
            <a:endParaRPr lang="en-US" dirty="0" smtClean="0"/>
          </a:p>
          <a:p>
            <a:pPr marL="168275" indent="-168275">
              <a:buNone/>
            </a:pPr>
            <a:r>
              <a:rPr lang="en-US" b="1" i="1" dirty="0" smtClean="0">
                <a:solidFill>
                  <a:srgbClr val="003C84"/>
                </a:solidFill>
              </a:rPr>
              <a:t>	facet</a:t>
            </a:r>
            <a:r>
              <a:rPr lang="en-US" dirty="0" smtClean="0"/>
              <a:t>ing subsets the data to show multiple plots 	</a:t>
            </a:r>
          </a:p>
          <a:p>
            <a:pPr marL="168275" indent="-168275">
              <a:buNone/>
            </a:pPr>
            <a:r>
              <a:rPr lang="en-US" b="1" i="1" dirty="0" smtClean="0">
                <a:solidFill>
                  <a:srgbClr val="003C84"/>
                </a:solidFill>
              </a:rPr>
              <a:t>	stat</a:t>
            </a:r>
            <a:r>
              <a:rPr lang="en-US" dirty="0" smtClean="0"/>
              <a:t>istical transformations – summarize data</a:t>
            </a:r>
          </a:p>
          <a:p>
            <a:pPr marL="168275" indent="-168275">
              <a:buNone/>
            </a:pPr>
            <a:r>
              <a:rPr lang="en-US" dirty="0" smtClean="0"/>
              <a:t>	</a:t>
            </a:r>
            <a:r>
              <a:rPr lang="en-US" b="1" i="1" dirty="0" smtClean="0">
                <a:solidFill>
                  <a:srgbClr val="003C84"/>
                </a:solidFill>
              </a:rPr>
              <a:t>coord</a:t>
            </a:r>
            <a:r>
              <a:rPr lang="en-US" dirty="0" smtClean="0"/>
              <a:t>inate systems put data on plane of graphic</a:t>
            </a:r>
          </a:p>
          <a:p>
            <a:pPr marL="168275" indent="-168275">
              <a:buNone/>
            </a:pPr>
            <a:r>
              <a:rPr lang="en-US" dirty="0" smtClean="0"/>
              <a:t>	</a:t>
            </a:r>
          </a:p>
          <a:p>
            <a:pPr marL="168275" indent="-168275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34200" y="65532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Wickham 2009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rquality_ggplot2_graphic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6216" y="762000"/>
            <a:ext cx="7491568" cy="5790132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A basic ggplot2 graph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505550" y="1066800"/>
            <a:ext cx="6477000" cy="1219200"/>
            <a:chOff x="1066800" y="1066800"/>
            <a:chExt cx="6477000" cy="1219200"/>
          </a:xfrm>
        </p:grpSpPr>
        <p:sp>
          <p:nvSpPr>
            <p:cNvPr id="20" name="Rectangle 19"/>
            <p:cNvSpPr/>
            <p:nvPr/>
          </p:nvSpPr>
          <p:spPr>
            <a:xfrm>
              <a:off x="1066800" y="1066800"/>
              <a:ext cx="6400800" cy="1219200"/>
            </a:xfrm>
            <a:prstGeom prst="rect">
              <a:avLst/>
            </a:prstGeom>
            <a:solidFill>
              <a:schemeClr val="bg1">
                <a:alpha val="7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66800" y="1143000"/>
              <a:ext cx="647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 smtClean="0">
                  <a:solidFill>
                    <a:srgbClr val="003C84"/>
                  </a:solidFill>
                </a:rPr>
                <a:t>ggplot</a:t>
              </a:r>
              <a:r>
                <a:rPr lang="en-US" i="1" dirty="0" smtClean="0">
                  <a:solidFill>
                    <a:srgbClr val="003C84"/>
                  </a:solidFill>
                </a:rPr>
                <a:t>(</a:t>
              </a:r>
              <a:r>
                <a:rPr lang="en-US" i="1" dirty="0" err="1" smtClean="0">
                  <a:solidFill>
                    <a:srgbClr val="003C84"/>
                  </a:solidFill>
                </a:rPr>
                <a:t>airquality</a:t>
              </a:r>
              <a:r>
                <a:rPr lang="en-US" i="1" dirty="0" smtClean="0">
                  <a:solidFill>
                    <a:srgbClr val="003C84"/>
                  </a:solidFill>
                </a:rPr>
                <a:t>) + </a:t>
              </a:r>
              <a:r>
                <a:rPr lang="en-US" i="1" dirty="0" err="1" smtClean="0">
                  <a:solidFill>
                    <a:srgbClr val="003C84"/>
                  </a:solidFill>
                </a:rPr>
                <a:t>geom_point</a:t>
              </a:r>
              <a:r>
                <a:rPr lang="en-US" i="1" dirty="0" smtClean="0">
                  <a:solidFill>
                    <a:srgbClr val="003C84"/>
                  </a:solidFill>
                </a:rPr>
                <a:t>(</a:t>
              </a:r>
              <a:r>
                <a:rPr lang="en-US" i="1" dirty="0" err="1" smtClean="0">
                  <a:solidFill>
                    <a:srgbClr val="003C84"/>
                  </a:solidFill>
                </a:rPr>
                <a:t>aes</a:t>
              </a:r>
              <a:r>
                <a:rPr lang="en-US" i="1" dirty="0" smtClean="0">
                  <a:solidFill>
                    <a:srgbClr val="003C84"/>
                  </a:solidFill>
                </a:rPr>
                <a:t>(x = Temp, y = Ozone))</a:t>
              </a:r>
              <a:endParaRPr lang="en-US" i="1" dirty="0">
                <a:solidFill>
                  <a:srgbClr val="003C84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rot="5400000" flipH="1" flipV="1">
              <a:off x="1905000" y="1600200"/>
              <a:ext cx="381000" cy="762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676400" y="18288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5400000" flipH="1" flipV="1">
              <a:off x="2857500" y="1638300"/>
              <a:ext cx="381000" cy="1524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114800" y="1571228"/>
              <a:ext cx="335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Aesthetics map variables to scales</a:t>
              </a:r>
              <a:endParaRPr lang="en-US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4343400" y="1524000"/>
              <a:ext cx="228600" cy="762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514600" y="1840468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Geometric objects to display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are skipping "</a:t>
            </a:r>
            <a:r>
              <a:rPr lang="en-US" dirty="0" err="1" smtClean="0"/>
              <a:t>qplot</a:t>
            </a:r>
            <a:r>
              <a:rPr lang="en-US" dirty="0" smtClean="0"/>
              <a:t>"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i="1" dirty="0" err="1" smtClean="0">
                <a:solidFill>
                  <a:srgbClr val="003C84"/>
                </a:solidFill>
              </a:rPr>
              <a:t>ggplot</a:t>
            </a:r>
            <a:r>
              <a:rPr lang="en-US" i="1" dirty="0" smtClean="0">
                <a:solidFill>
                  <a:srgbClr val="003C84"/>
                </a:solidFill>
              </a:rPr>
              <a:t>(</a:t>
            </a:r>
            <a:r>
              <a:rPr lang="en-US" i="1" dirty="0" err="1" smtClean="0">
                <a:solidFill>
                  <a:srgbClr val="003C84"/>
                </a:solidFill>
              </a:rPr>
              <a:t>airquality</a:t>
            </a:r>
            <a:r>
              <a:rPr lang="en-US" i="1" dirty="0" smtClean="0">
                <a:solidFill>
                  <a:srgbClr val="003C84"/>
                </a:solidFill>
              </a:rPr>
              <a:t>) + </a:t>
            </a:r>
            <a:r>
              <a:rPr lang="en-US" i="1" dirty="0" err="1" smtClean="0">
                <a:solidFill>
                  <a:srgbClr val="003C84"/>
                </a:solidFill>
              </a:rPr>
              <a:t>geom_point</a:t>
            </a:r>
            <a:r>
              <a:rPr lang="en-US" i="1" dirty="0" smtClean="0">
                <a:solidFill>
                  <a:srgbClr val="003C84"/>
                </a:solidFill>
              </a:rPr>
              <a:t>(</a:t>
            </a:r>
            <a:r>
              <a:rPr lang="en-US" i="1" dirty="0" err="1" smtClean="0">
                <a:solidFill>
                  <a:srgbClr val="003C84"/>
                </a:solidFill>
              </a:rPr>
              <a:t>aes</a:t>
            </a:r>
            <a:r>
              <a:rPr lang="en-US" i="1" dirty="0" smtClean="0">
                <a:solidFill>
                  <a:srgbClr val="003C84"/>
                </a:solidFill>
              </a:rPr>
              <a:t>(Temp, Ozone))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There is a more brief syntax:</a:t>
            </a:r>
          </a:p>
          <a:p>
            <a:pPr>
              <a:buNone/>
            </a:pPr>
            <a:r>
              <a:rPr lang="en-US" i="1" dirty="0" smtClean="0"/>
              <a:t>	 </a:t>
            </a:r>
            <a:r>
              <a:rPr lang="en-US" i="1" dirty="0" err="1" smtClean="0">
                <a:solidFill>
                  <a:srgbClr val="003C84"/>
                </a:solidFill>
              </a:rPr>
              <a:t>qplot</a:t>
            </a:r>
            <a:r>
              <a:rPr lang="en-US" i="1" dirty="0" smtClean="0">
                <a:solidFill>
                  <a:srgbClr val="003C84"/>
                </a:solidFill>
              </a:rPr>
              <a:t>(Temp, Ozone, data = </a:t>
            </a:r>
            <a:r>
              <a:rPr lang="en-US" i="1" dirty="0" err="1" smtClean="0">
                <a:solidFill>
                  <a:srgbClr val="003C84"/>
                </a:solidFill>
              </a:rPr>
              <a:t>airquality</a:t>
            </a:r>
            <a:r>
              <a:rPr lang="en-US" i="1" dirty="0" smtClean="0">
                <a:solidFill>
                  <a:srgbClr val="003C84"/>
                </a:solidFill>
              </a:rPr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BUT: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Can't build up complex or polished graphics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Written to be similar to syntax of base graphics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8837</TotalTime>
  <Words>1978</Words>
  <Application>Microsoft Office PowerPoint</Application>
  <PresentationFormat>On-screen Show (4:3)</PresentationFormat>
  <Paragraphs>473</Paragraphs>
  <Slides>69</Slides>
  <Notes>6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Office Theme</vt:lpstr>
      <vt:lpstr>Slide 1</vt:lpstr>
      <vt:lpstr>Slide 2</vt:lpstr>
      <vt:lpstr>R graphics – 3 main "dialects"</vt:lpstr>
      <vt:lpstr>Google image search: ggplot2</vt:lpstr>
      <vt:lpstr>ggplot2 philosophy</vt:lpstr>
      <vt:lpstr>ggplot2 philosophy</vt:lpstr>
      <vt:lpstr>Building a plot in ggplot2</vt:lpstr>
      <vt:lpstr>A basic ggplot2 graph</vt:lpstr>
      <vt:lpstr>We are skipping "qplot" !</vt:lpstr>
      <vt:lpstr>Building a plot in ggplot2</vt:lpstr>
      <vt:lpstr>Building a plot in ggplot2</vt:lpstr>
      <vt:lpstr>Moving beyond templates</vt:lpstr>
      <vt:lpstr>ggplot2: the parts of speech data</vt:lpstr>
      <vt:lpstr>data in Deducer</vt:lpstr>
      <vt:lpstr>ggplot2: the parts of speech aesthetics</vt:lpstr>
      <vt:lpstr>ggplot2: the parts of speech aesthetics</vt:lpstr>
      <vt:lpstr>Different aesthetics for different geoms</vt:lpstr>
      <vt:lpstr>Different aesthetics for different geoms</vt:lpstr>
      <vt:lpstr>ggplot2: the parts of speech aesthetics</vt:lpstr>
      <vt:lpstr>     Deducer: mapping vs setting</vt:lpstr>
      <vt:lpstr>ggplot2: the parts of speech geometric objects</vt:lpstr>
      <vt:lpstr>ggplot2: the parts of speech statistical transformations</vt:lpstr>
      <vt:lpstr>Slide 23</vt:lpstr>
      <vt:lpstr>Slide 24</vt:lpstr>
      <vt:lpstr>Some cool stats</vt:lpstr>
      <vt:lpstr>ggplot2: the parts of speech scales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Picking colors – RColorBrewer package</vt:lpstr>
      <vt:lpstr>Using one of the qualitative palettes</vt:lpstr>
      <vt:lpstr>ggplot2: the parts of speech facets</vt:lpstr>
      <vt:lpstr>Slide 39</vt:lpstr>
      <vt:lpstr>Let’s facet our airquality  scatterplot by Month</vt:lpstr>
      <vt:lpstr>ggplot2: the parts of speech coordinate systems</vt:lpstr>
      <vt:lpstr>Example with coord_flip</vt:lpstr>
      <vt:lpstr>ggplot2: the parts of speech coordinate systems</vt:lpstr>
      <vt:lpstr>Slide 44</vt:lpstr>
      <vt:lpstr>Slide 45</vt:lpstr>
      <vt:lpstr>Slide 46</vt:lpstr>
      <vt:lpstr>"Other" – a little bit of polish</vt:lpstr>
      <vt:lpstr>Slide 48</vt:lpstr>
      <vt:lpstr>Slide 49</vt:lpstr>
      <vt:lpstr>Slide 50</vt:lpstr>
      <vt:lpstr>Saving your code/process</vt:lpstr>
      <vt:lpstr>Saving your output</vt:lpstr>
      <vt:lpstr>Saving your output</vt:lpstr>
      <vt:lpstr>Getting help!</vt:lpstr>
      <vt:lpstr>Deducer recap</vt:lpstr>
      <vt:lpstr>Infant mortality - 1970</vt:lpstr>
      <vt:lpstr>Reorder categorical variable levels</vt:lpstr>
      <vt:lpstr>Slide 58</vt:lpstr>
      <vt:lpstr>Slide 59</vt:lpstr>
      <vt:lpstr>A few helpful R links</vt:lpstr>
      <vt:lpstr>Installing R, JGR, Deducer Part I: R on Windows (shown), or Mac, or Linux</vt:lpstr>
      <vt:lpstr>Installing R, JGR, Deducer Part II: JGR on Windows (shown), or Mac, or Linux</vt:lpstr>
      <vt:lpstr>Installing R, JGR, Deducer Part II: JGR on Windows (shown), or Mac, or Linux</vt:lpstr>
      <vt:lpstr>Installing R, JGR, Deducer Part III: Installing Deducer</vt:lpstr>
      <vt:lpstr>Installing GIMP (Windows)</vt:lpstr>
      <vt:lpstr>The axis</vt:lpstr>
      <vt:lpstr>Box and Whiskers</vt:lpstr>
      <vt:lpstr>Slide 68</vt:lpstr>
      <vt:lpstr>Data visualization</vt:lpstr>
    </vt:vector>
  </TitlesOfParts>
  <Company>Columbia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Allan</dc:creator>
  <cp:lastModifiedBy>Allan Just</cp:lastModifiedBy>
  <cp:revision>1080</cp:revision>
  <dcterms:created xsi:type="dcterms:W3CDTF">2010-11-03T18:26:23Z</dcterms:created>
  <dcterms:modified xsi:type="dcterms:W3CDTF">2011-06-23T01:05:55Z</dcterms:modified>
</cp:coreProperties>
</file>