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641" r:id="rId4"/>
    <p:sldId id="642" r:id="rId5"/>
    <p:sldId id="643" r:id="rId6"/>
    <p:sldId id="807" r:id="rId7"/>
    <p:sldId id="735" r:id="rId8"/>
    <p:sldId id="808" r:id="rId9"/>
    <p:sldId id="756" r:id="rId10"/>
    <p:sldId id="737" r:id="rId11"/>
    <p:sldId id="764" r:id="rId12"/>
    <p:sldId id="765" r:id="rId13"/>
    <p:sldId id="773" r:id="rId14"/>
    <p:sldId id="770" r:id="rId15"/>
    <p:sldId id="809" r:id="rId16"/>
    <p:sldId id="810" r:id="rId17"/>
    <p:sldId id="784" r:id="rId18"/>
    <p:sldId id="777" r:id="rId19"/>
    <p:sldId id="778" r:id="rId20"/>
    <p:sldId id="779" r:id="rId21"/>
    <p:sldId id="741" r:id="rId22"/>
    <p:sldId id="793" r:id="rId23"/>
    <p:sldId id="811" r:id="rId24"/>
    <p:sldId id="796" r:id="rId25"/>
    <p:sldId id="812" r:id="rId26"/>
    <p:sldId id="813" r:id="rId27"/>
    <p:sldId id="798" r:id="rId28"/>
    <p:sldId id="799" r:id="rId29"/>
    <p:sldId id="787" r:id="rId30"/>
    <p:sldId id="803" r:id="rId31"/>
    <p:sldId id="804" r:id="rId32"/>
    <p:sldId id="752" r:id="rId33"/>
    <p:sldId id="785" r:id="rId34"/>
    <p:sldId id="786" r:id="rId35"/>
    <p:sldId id="790" r:id="rId36"/>
    <p:sldId id="753" r:id="rId37"/>
    <p:sldId id="8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18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912AD-EA73-9140-98FC-984EB544AB7A}" type="datetimeFigureOut">
              <a:rPr lang="en-US" smtClean="0"/>
              <a:t>9/29/18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DA87B-D3F5-924D-B063-DFE0C511E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99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12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59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92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95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05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90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20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17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The process we just went through is known as the </a:t>
            </a:r>
            <a:r>
              <a:rPr lang="en-US" sz="1200" baseline="0" dirty="0" err="1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logit</a:t>
            </a:r>
            <a:r>
              <a:rPr lang="en-US" sz="1200" baseline="0" dirty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 transformation. The output form is </a:t>
            </a:r>
            <a:r>
              <a:rPr lang="en-US" sz="1200" dirty="0">
                <a:latin typeface="PFDinTextCompPro-Italic"/>
                <a:cs typeface="PFDinTextCompPro-Italic"/>
              </a:rPr>
              <a:t>referred to as the </a:t>
            </a:r>
            <a:r>
              <a:rPr lang="en-US" sz="1200" dirty="0" err="1">
                <a:latin typeface="PFDinTextCompPro-Italic"/>
                <a:cs typeface="PFDinTextCompPro-Italic"/>
              </a:rPr>
              <a:t>logit</a:t>
            </a:r>
            <a:r>
              <a:rPr lang="en-US" sz="1200" dirty="0">
                <a:latin typeface="PFDinTextCompPro-Italic"/>
                <a:cs typeface="PFDinTextCompPro-Italic"/>
              </a:rPr>
              <a:t> function and also the log-odds</a:t>
            </a:r>
            <a:r>
              <a:rPr lang="en-US" sz="1200" baseline="0" dirty="0">
                <a:latin typeface="PFDinTextCompPro-Italic"/>
                <a:cs typeface="PFDinTextCompPro-Italic"/>
              </a:rPr>
              <a:t> function. Note that the base used here is </a:t>
            </a:r>
            <a:r>
              <a:rPr lang="en-US" sz="1200" baseline="0" dirty="0" err="1">
                <a:latin typeface="PFDinTextCompPro-Italic"/>
                <a:cs typeface="PFDinTextCompPro-Italic"/>
              </a:rPr>
              <a:t>Eulers</a:t>
            </a:r>
            <a:r>
              <a:rPr lang="en-US" sz="1200" baseline="0" dirty="0">
                <a:latin typeface="PFDinTextCompPro-Italic"/>
                <a:cs typeface="PFDinTextCompPro-Italic"/>
              </a:rPr>
              <a:t> number (e). </a:t>
            </a:r>
            <a:endParaRPr lang="en-US" sz="1200" dirty="0">
              <a:latin typeface="PFDinTextCompPro-Italic"/>
              <a:cs typeface="PFDinTextCompPro-Ital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30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The process we just went through is known as the </a:t>
            </a:r>
            <a:r>
              <a:rPr lang="en-US" sz="1200" baseline="0" dirty="0" err="1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logit</a:t>
            </a:r>
            <a:r>
              <a:rPr lang="en-US" sz="1200" baseline="0" dirty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 transformation. The output form is </a:t>
            </a:r>
            <a:r>
              <a:rPr lang="en-US" sz="1200" dirty="0">
                <a:latin typeface="PFDinTextCompPro-Italic"/>
                <a:cs typeface="PFDinTextCompPro-Italic"/>
              </a:rPr>
              <a:t>referred to as the </a:t>
            </a:r>
            <a:r>
              <a:rPr lang="en-US" sz="1200" dirty="0" err="1">
                <a:latin typeface="PFDinTextCompPro-Italic"/>
                <a:cs typeface="PFDinTextCompPro-Italic"/>
              </a:rPr>
              <a:t>logit</a:t>
            </a:r>
            <a:r>
              <a:rPr lang="en-US" sz="1200" dirty="0">
                <a:latin typeface="PFDinTextCompPro-Italic"/>
                <a:cs typeface="PFDinTextCompPro-Italic"/>
              </a:rPr>
              <a:t> function and also the log-odds</a:t>
            </a:r>
            <a:r>
              <a:rPr lang="en-US" sz="1200" baseline="0" dirty="0">
                <a:latin typeface="PFDinTextCompPro-Italic"/>
                <a:cs typeface="PFDinTextCompPro-Italic"/>
              </a:rPr>
              <a:t> function.</a:t>
            </a:r>
            <a:endParaRPr lang="en-US" sz="1200" dirty="0">
              <a:latin typeface="PFDinTextCompPro-Italic"/>
              <a:cs typeface="PFDinTextCompPro-Ital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27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Q: What do you think that the b1 represents in the case of the logistic function?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86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460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Q: How to we change the b1 value from log-odds, to the odds?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1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Q: How to we change the b1 value from log-odds, to the odds?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826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60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49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280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The </a:t>
            </a:r>
            <a:r>
              <a:rPr lang="en-US" sz="1200" baseline="0" dirty="0" err="1">
                <a:solidFill>
                  <a:prstClr val="black"/>
                </a:solidFill>
                <a:latin typeface="ArialMT"/>
                <a:sym typeface="Wingdings"/>
              </a:rPr>
              <a:t>logit</a:t>
            </a: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826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The logistic regression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160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961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096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51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764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646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16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22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044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136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25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70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68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09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34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72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42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E13A-16EF-D748-9EFC-CC0F27FA8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6CD7D-04BB-7D41-B559-CE78DFD38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0C66E-3051-9B4D-8223-24BFA1BB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A30B5-C85F-F24A-931F-D1DD88AB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F85A-9FD3-2244-9930-D678FD34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9CD2B9-4182-F444-A36C-A70073CA6F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304800"/>
            <a:ext cx="723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6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6869-2987-1D4E-BDAE-0BD20DB4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EA92C-CD0A-424A-945B-2530BAB4E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D5B6A-5637-B741-8EA5-4FD732DE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475C-20AA-9346-A8C7-AF6D156A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0EBE3-027F-7045-BB8C-B7D23BE3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9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E7CFB-F7F2-7647-A0AF-D05E6EF11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CCB42-1D6D-6641-813B-6802234E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73591-3BC1-1148-9249-C8E20CF6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AF75D-5B4B-AD48-9CBB-9702D5B4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77FFB-F4EC-6549-BACB-07E1474D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84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824" y="1391463"/>
            <a:ext cx="6412181" cy="1469997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4686"/>
              </a:lnSpc>
              <a:defRPr sz="5078" b="1" cap="all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5313" y="2702865"/>
            <a:ext cx="7485143" cy="1751772"/>
          </a:xfrm>
          <a:prstGeom prst="rect">
            <a:avLst/>
          </a:prstGeom>
        </p:spPr>
        <p:txBody>
          <a:bodyPr vert="horz" lIns="0" tIns="32914" rIns="65828" bIns="32914"/>
          <a:lstStyle>
            <a:lvl1pPr marL="227379" indent="-227379" algn="l">
              <a:buSzPct val="69000"/>
              <a:buFont typeface="Lucida Grande"/>
              <a:buChar char="‣"/>
              <a:defRPr baseline="0"/>
            </a:lvl1pPr>
            <a:lvl2pPr marL="428571" indent="0" algn="ctr">
              <a:buNone/>
              <a:defRPr/>
            </a:lvl2pPr>
            <a:lvl3pPr marL="857142" indent="0" algn="ctr">
              <a:buNone/>
              <a:defRPr/>
            </a:lvl3pPr>
            <a:lvl4pPr marL="1285713" indent="0" algn="ctr">
              <a:buNone/>
              <a:defRPr/>
            </a:lvl4pPr>
            <a:lvl5pPr marL="1714284" indent="0" algn="ctr">
              <a:buNone/>
              <a:defRPr/>
            </a:lvl5pPr>
            <a:lvl6pPr marL="2142854" indent="0" algn="ctr">
              <a:buNone/>
              <a:defRPr/>
            </a:lvl6pPr>
            <a:lvl7pPr marL="2571426" indent="0" algn="ctr">
              <a:buNone/>
              <a:defRPr/>
            </a:lvl7pPr>
            <a:lvl8pPr marL="2999997" indent="0" algn="ctr">
              <a:buNone/>
              <a:defRPr/>
            </a:lvl8pPr>
            <a:lvl9pPr marL="342856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83439" y="646044"/>
            <a:ext cx="8334714" cy="397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995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8080455" y="2733261"/>
            <a:ext cx="3572020" cy="35780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0342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856C-A5B1-0843-AF16-3C00892B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586D3-DA82-E240-84EE-5FFA0D9B3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AF8C0-0601-2943-ABE5-CD6A7E82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4597-A804-DD4F-811D-34556F66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319F8-C4A0-5445-99D7-E2020869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1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5E15-141F-414D-853B-46C17A33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C0B29-34BB-8F44-83BC-A369C1757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BE9A0-C8E5-BA47-B1DC-EF2612CA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ACDCA-C568-B143-AD81-067FE593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50A51-21F7-9A46-A928-63D58504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3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D1EE-58A5-714E-9C5E-AAEFDCF64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F7BD-D11D-894D-9E3B-3323B441C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32FD6-AC99-9B4C-A433-C9C5E944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E3402-26AE-CF4C-9C13-63954311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B3E87-080F-D544-B176-271ACA6D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0F007-5692-564A-88C3-CE562133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4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D681-1EF6-7642-9AD9-99A19474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A8F9E-25A0-A04E-8E88-B0F590DEA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966CC-EE32-A34D-BAB5-9640D4C53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EA3DB-A2AF-534C-9C29-6910932D4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982EC-05D1-C343-B389-62DE96DA6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DA271-0547-9E49-88CD-A535A49F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FA5A2-CC1C-414D-9E3B-09319CAF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44352-BC91-4244-AF91-6C75EA9D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2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5CCD-CE67-834F-A386-D5F8DD76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03D11-5DFB-A641-8850-B9AC1734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14FA8-D5F3-1E4B-B877-FDB1780C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9AF97-4991-954C-93E5-99A7E0E8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4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79680-A064-5F41-91FA-5561EC54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64D65-8811-704D-AE58-441ACB41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3C13D-2296-BC41-A4F2-94574257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7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E041-1468-E848-84F4-337AE2D7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D8B9-976A-FE46-BE01-5C0010698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BFF19-C32E-C74E-A1EB-C92E51694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F5BE2-9C87-3445-B308-ECFE5552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39771-C027-F548-816F-611500FD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DF31E-9BC0-A543-9EE7-73FBFE10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18A6-A4A2-2545-9700-2A4A438C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2D7E6-C469-764B-AC9E-8449BC3F9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B5CB9-01D3-FA4A-966E-5DC2BAEB1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4ECC-2D13-9F42-AA3F-1BD82F9A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DE343-777E-474A-91A3-7E5EFA37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954D6-42D5-B147-A8D7-B1590F29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4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1CAEB-D6FD-5943-A409-CA827C83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CB1C3-E33B-DF49-AE6B-C4D328DF5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80FF9-DAFB-064A-AE9F-F0FB7AF3B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D95A0-B4EE-6546-9F35-DE999D9E0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3D659-93D7-F845-90EE-FB126942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2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5.tiff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3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5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ernoulli_distribution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obit_mode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tobithttp://en.wikipedia.org/wiki/Tobit_model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1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.cmu.edu/~cshalizi/uADA/12/lectures/ch12.pdf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AA15-5771-3340-B28E-24136A35F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88F69-E0CC-444F-B816-25650A99D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 Urbain, PhD</a:t>
            </a:r>
          </a:p>
        </p:txBody>
      </p:sp>
    </p:spTree>
    <p:extLst>
      <p:ext uri="{BB962C8B-B14F-4D97-AF65-F5344CB8AC3E}">
        <p14:creationId xmlns:p14="http://schemas.microsoft.com/office/powerpoint/2010/main" val="327376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40106" y="1690688"/>
            <a:ext cx="38675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The logistic function takes on an “S” shape, where y is bounded by [0,1]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140589"/>
              </p:ext>
            </p:extLst>
          </p:nvPr>
        </p:nvGraphicFramePr>
        <p:xfrm>
          <a:off x="1185336" y="3968380"/>
          <a:ext cx="2476435" cy="1167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4" imgW="876240" imgH="419040" progId="Equation.3">
                  <p:embed/>
                </p:oleObj>
              </mc:Choice>
              <mc:Fallback>
                <p:oleObj name="Equation" r:id="rId4" imgW="876240" imgH="4190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336" y="3968380"/>
                        <a:ext cx="2476435" cy="11679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43" name="Picture 79" descr="C:\Users\josdavis\Documents\Personal\DAT3_Offline\sigmoid_shap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659" y="1396490"/>
            <a:ext cx="6892839" cy="514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667A8B8-925E-9449-B71A-05D5264BB0C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Logistic Regression – basic form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B4528-6F8D-B345-ABC6-ECAF375433F3}"/>
              </a:ext>
            </a:extLst>
          </p:cNvPr>
          <p:cNvSpPr txBox="1"/>
          <p:nvPr/>
        </p:nvSpPr>
        <p:spPr>
          <a:xfrm>
            <a:off x="7515615" y="730471"/>
            <a:ext cx="4426596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a typeface="ＭＳ Ｐゴシック" charset="0"/>
                <a:cs typeface="PFDinTextCompPro-Italic"/>
                <a:sym typeface="News706 BT" charset="0"/>
              </a:rPr>
              <a:t>Why does this shape make sense?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86729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37208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Changing the </a:t>
            </a:r>
            <a:r>
              <a:rPr lang="en-US" sz="2800" dirty="0">
                <a:latin typeface="Symbol" panose="05050102010706020507" pitchFamily="18" charset="2"/>
                <a:cs typeface="PFDinTextCompPro-Italic"/>
              </a:rPr>
              <a:t>b</a:t>
            </a:r>
            <a:r>
              <a:rPr lang="en-US" sz="2800" baseline="-25000" dirty="0">
                <a:latin typeface="PFDinTextCompPro-Italic"/>
                <a:cs typeface="PFDinTextCompPro-Italic"/>
              </a:rPr>
              <a:t>0</a:t>
            </a:r>
            <a:r>
              <a:rPr lang="en-US" sz="2800" dirty="0">
                <a:latin typeface="PFDinTextCompPro-Italic"/>
                <a:cs typeface="PFDinTextCompPro-Italic"/>
              </a:rPr>
              <a:t> value shifts the function horizontally.</a:t>
            </a:r>
          </a:p>
        </p:txBody>
      </p:sp>
      <p:pic>
        <p:nvPicPr>
          <p:cNvPr id="18" name="Picture 80" descr="C:\Users\josdavis\Documents\Personal\DAT3_Offline\beta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659" y="1396490"/>
            <a:ext cx="6892839" cy="514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03BE3E2-92C5-A84D-B5C9-2E8C20233A9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Logistic Regression – basic form	</a:t>
            </a:r>
          </a:p>
        </p:txBody>
      </p:sp>
    </p:spTree>
    <p:extLst>
      <p:ext uri="{BB962C8B-B14F-4D97-AF65-F5344CB8AC3E}">
        <p14:creationId xmlns:p14="http://schemas.microsoft.com/office/powerpoint/2010/main" val="415162067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37208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Changing the</a:t>
            </a:r>
            <a:r>
              <a:rPr lang="en-US" sz="2800" dirty="0">
                <a:latin typeface="Symbol" panose="05050102010706020507" pitchFamily="18" charset="2"/>
                <a:cs typeface="PFDinTextCompPro-Italic"/>
              </a:rPr>
              <a:t> b</a:t>
            </a:r>
            <a:r>
              <a:rPr lang="en-US" sz="2800" baseline="-25000" dirty="0">
                <a:latin typeface="PFDinTextCompPro-Italic"/>
                <a:cs typeface="PFDinTextCompPro-Italic"/>
              </a:rPr>
              <a:t>1</a:t>
            </a:r>
            <a:r>
              <a:rPr lang="en-US" sz="2800" dirty="0">
                <a:latin typeface="PFDinTextCompPro-Italic"/>
                <a:cs typeface="PFDinTextCompPro-Italic"/>
              </a:rPr>
              <a:t> value changes the slope of the curve</a:t>
            </a:r>
          </a:p>
        </p:txBody>
      </p:sp>
      <p:pic>
        <p:nvPicPr>
          <p:cNvPr id="19" name="Picture 81" descr="C:\Users\josdavis\Documents\Personal\DAT3_Offline\beta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659" y="1396490"/>
            <a:ext cx="6892839" cy="514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4A11EE5-E0F8-DA47-99C7-5515D32E6FE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Logistic Regression – basic form	</a:t>
            </a:r>
          </a:p>
        </p:txBody>
      </p:sp>
    </p:spTree>
    <p:extLst>
      <p:ext uri="{BB962C8B-B14F-4D97-AF65-F5344CB8AC3E}">
        <p14:creationId xmlns:p14="http://schemas.microsoft.com/office/powerpoint/2010/main" val="355382694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In order to interpret the outputs of a logistic function we must understand the difference between probability and odds.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The odds of an event are given by the ratio of the probability of the event by its complement: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1C6A06-924C-454E-B7EF-40CB469BF8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9F328849-96CC-354E-B906-4D5E2D3F69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082844"/>
              </p:ext>
            </p:extLst>
          </p:nvPr>
        </p:nvGraphicFramePr>
        <p:xfrm>
          <a:off x="4776768" y="4222941"/>
          <a:ext cx="2333803" cy="109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4" imgW="825480" imgH="393480" progId="Equation.3">
                  <p:embed/>
                </p:oleObj>
              </mc:Choice>
              <mc:Fallback>
                <p:oleObj name="Equation" r:id="rId4" imgW="825480" imgH="39348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68" y="4222941"/>
                        <a:ext cx="2333803" cy="1095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4D014C-C4CE-3A4C-92ED-7EDB44C14E1F}"/>
              </a:ext>
            </a:extLst>
          </p:cNvPr>
          <p:cNvSpPr txBox="1"/>
          <p:nvPr/>
        </p:nvSpPr>
        <p:spPr>
          <a:xfrm>
            <a:off x="400833" y="5711868"/>
            <a:ext cx="5422959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the range of the odds ratio?</a:t>
            </a:r>
          </a:p>
        </p:txBody>
      </p:sp>
    </p:spTree>
    <p:extLst>
      <p:ext uri="{BB962C8B-B14F-4D97-AF65-F5344CB8AC3E}">
        <p14:creationId xmlns:p14="http://schemas.microsoft.com/office/powerpoint/2010/main" val="206861379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0495" y="1690688"/>
            <a:ext cx="109145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PFDinTextCompPro-Italic"/>
                <a:cs typeface="PFDinTextCompPro-Italic"/>
              </a:rPr>
              <a:t>Question: </a:t>
            </a:r>
            <a:r>
              <a:rPr lang="en-US" sz="2800" dirty="0">
                <a:latin typeface="PFDinTextCompPro-Italic"/>
                <a:cs typeface="PFDinTextCompPro-Italic"/>
              </a:rPr>
              <a:t>You’re trying to determine whether a customer will convert or not. The customer conversion rate is 33.33%. 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b="1" i="1" dirty="0">
                <a:latin typeface="PFDinTextCompPro-Italic"/>
                <a:cs typeface="PFDinTextCompPro-Italic"/>
              </a:rPr>
              <a:t>What are the odds that a customer will convert? 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Take 2 minutes and work this out.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B35347-C451-CE4B-A782-BCF6B589670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</p:spTree>
    <p:extLst>
      <p:ext uri="{BB962C8B-B14F-4D97-AF65-F5344CB8AC3E}">
        <p14:creationId xmlns:p14="http://schemas.microsoft.com/office/powerpoint/2010/main" val="278899157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0495" y="1690688"/>
            <a:ext cx="109145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PFDinTextCompPro-Italic"/>
                <a:cs typeface="PFDinTextCompPro-Italic"/>
              </a:rPr>
              <a:t>Question: </a:t>
            </a:r>
            <a:r>
              <a:rPr lang="en-US" sz="2800" dirty="0">
                <a:latin typeface="PFDinTextCompPro-Italic"/>
                <a:cs typeface="PFDinTextCompPro-Italic"/>
              </a:rPr>
              <a:t>You’re trying to determine whether a customer will convert or not. The customer conversion rate is 33.33%. 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b="1" i="1" dirty="0">
                <a:latin typeface="PFDinTextCompPro-Italic"/>
                <a:cs typeface="PFDinTextCompPro-Italic"/>
              </a:rPr>
              <a:t>What are the odds that a customer will convert? 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Take 2 minutes and work this out.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B35347-C451-CE4B-A782-BCF6B589670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F33CBB0-4133-DA41-A2C1-6E17E18D36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355162"/>
              </p:ext>
            </p:extLst>
          </p:nvPr>
        </p:nvGraphicFramePr>
        <p:xfrm>
          <a:off x="4551300" y="4814554"/>
          <a:ext cx="2333803" cy="109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4" imgW="825480" imgH="393480" progId="Equation.3">
                  <p:embed/>
                </p:oleObj>
              </mc:Choice>
              <mc:Fallback>
                <p:oleObj name="Equation" r:id="rId4" imgW="825480" imgH="39348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300" y="4814554"/>
                        <a:ext cx="2333803" cy="1095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256897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0495" y="1690688"/>
            <a:ext cx="109145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PFDinTextCompPro-Italic"/>
                <a:cs typeface="PFDinTextCompPro-Italic"/>
              </a:rPr>
              <a:t>Question: </a:t>
            </a:r>
            <a:r>
              <a:rPr lang="en-US" sz="2800" dirty="0">
                <a:latin typeface="PFDinTextCompPro-Italic"/>
                <a:cs typeface="PFDinTextCompPro-Italic"/>
              </a:rPr>
              <a:t>You’re trying to determine whether a customer will convert or not. The customer conversion rate is 33.33%. 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b="1" i="1" dirty="0">
                <a:latin typeface="PFDinTextCompPro-Italic"/>
                <a:cs typeface="PFDinTextCompPro-Italic"/>
              </a:rPr>
              <a:t>What are the odds that a customer will convert? 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Take 2 minutes and work this out.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B35347-C451-CE4B-A782-BCF6B589670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7C1E213-FDFA-3040-A158-CFD028D101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9245"/>
              </p:ext>
            </p:extLst>
          </p:nvPr>
        </p:nvGraphicFramePr>
        <p:xfrm>
          <a:off x="3852118" y="4598322"/>
          <a:ext cx="4487763" cy="109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Equation" r:id="rId4" imgW="1587240" imgH="393480" progId="Equation.3">
                  <p:embed/>
                </p:oleObj>
              </mc:Choice>
              <mc:Fallback>
                <p:oleObj name="Equation" r:id="rId4" imgW="1587240" imgH="39348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118" y="4598322"/>
                        <a:ext cx="4487763" cy="1095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9B0AF0F-E652-574C-9245-75A713B68F5B}"/>
              </a:ext>
            </a:extLst>
          </p:cNvPr>
          <p:cNvSpPr txBox="1"/>
          <p:nvPr/>
        </p:nvSpPr>
        <p:spPr>
          <a:xfrm>
            <a:off x="750495" y="5923885"/>
            <a:ext cx="10504158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  <a:cs typeface="PFDinTextCompPro-Italic"/>
                <a:sym typeface="News706 BT" charset="0"/>
              </a:rPr>
              <a:t>This means that for every customer that converts you will have two customers that do not convert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361795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What would happen if we took the odds of the logistic function?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3493779" y="2676458"/>
          <a:ext cx="5132092" cy="1275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4" imgW="1815840" imgH="457200" progId="Equation.3">
                  <p:embed/>
                </p:oleObj>
              </mc:Choice>
              <mc:Fallback>
                <p:oleObj name="Equation" r:id="rId4" imgW="1815840" imgH="45720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3779" y="2676458"/>
                        <a:ext cx="5132092" cy="12756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57B48FF6-D3F2-6540-9E42-F7AB1580063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</p:spTree>
    <p:extLst>
      <p:ext uri="{BB962C8B-B14F-4D97-AF65-F5344CB8AC3E}">
        <p14:creationId xmlns:p14="http://schemas.microsoft.com/office/powerpoint/2010/main" val="250392903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What would happen if we took the odds of the logistic function?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382295"/>
              </p:ext>
            </p:extLst>
          </p:nvPr>
        </p:nvGraphicFramePr>
        <p:xfrm>
          <a:off x="3280837" y="2622610"/>
          <a:ext cx="5132092" cy="1275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4" imgW="1815840" imgH="457200" progId="Equation.3">
                  <p:embed/>
                </p:oleObj>
              </mc:Choice>
              <mc:Fallback>
                <p:oleObj name="Equation" r:id="rId4" imgW="1815840" imgH="45720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0837" y="2622610"/>
                        <a:ext cx="5132092" cy="12756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72177"/>
              </p:ext>
            </p:extLst>
          </p:nvPr>
        </p:nvGraphicFramePr>
        <p:xfrm>
          <a:off x="1091698" y="4429840"/>
          <a:ext cx="10385318" cy="140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Equation" r:id="rId6" imgW="3340080" imgH="457200" progId="Equation.3">
                  <p:embed/>
                </p:oleObj>
              </mc:Choice>
              <mc:Fallback>
                <p:oleObj name="Equation" r:id="rId6" imgW="3340080" imgH="45720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698" y="4429840"/>
                        <a:ext cx="10385318" cy="140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6EF78EB8-2BC4-1849-92C1-3D3ECA233E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</p:spTree>
    <p:extLst>
      <p:ext uri="{BB962C8B-B14F-4D97-AF65-F5344CB8AC3E}">
        <p14:creationId xmlns:p14="http://schemas.microsoft.com/office/powerpoint/2010/main" val="203992475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2326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Notice if we take the logarithm of the odds, we return a linear equation</a:t>
            </a:r>
          </a:p>
          <a:p>
            <a:pPr algn="l"/>
            <a:endParaRPr lang="en-US" sz="3906" dirty="0">
              <a:latin typeface="PFDinTextCompPro-Italic"/>
              <a:cs typeface="PFDinTextCompPro-Italic"/>
            </a:endParaRPr>
          </a:p>
          <a:p>
            <a:pPr algn="l"/>
            <a:endParaRPr lang="en-US" sz="3906" dirty="0">
              <a:latin typeface="PFDinTextCompPro-Italic"/>
              <a:cs typeface="PFDinTextCompPro-Italic"/>
            </a:endParaRPr>
          </a:p>
          <a:p>
            <a:pPr algn="l"/>
            <a:endParaRPr lang="en-US" sz="3906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858541"/>
              </p:ext>
            </p:extLst>
          </p:nvPr>
        </p:nvGraphicFramePr>
        <p:xfrm>
          <a:off x="2307767" y="2607748"/>
          <a:ext cx="7253599" cy="1329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4" imgW="2120760" imgH="393480" progId="Equation.3">
                  <p:embed/>
                </p:oleObj>
              </mc:Choice>
              <mc:Fallback>
                <p:oleObj name="Equation" r:id="rId4" imgW="2120760" imgH="3934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7767" y="2607748"/>
                        <a:ext cx="7253599" cy="1329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0864398F-15C1-4548-9A72-F3EC4D69115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5282C-E005-D84C-B828-BE5AFCC6B64F}"/>
              </a:ext>
            </a:extLst>
          </p:cNvPr>
          <p:cNvSpPr txBox="1"/>
          <p:nvPr/>
        </p:nvSpPr>
        <p:spPr>
          <a:xfrm>
            <a:off x="3144032" y="4850371"/>
            <a:ext cx="507812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ea typeface="ＭＳ Ｐゴシック" charset="0"/>
                <a:cs typeface="PFDinTextCompPro-Italic"/>
                <a:sym typeface="News706 BT" charset="0"/>
              </a:rPr>
              <a:t>What is the range of the logit function?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0C53B8-797E-C44A-9750-805AF877364E}"/>
              </a:ext>
            </a:extLst>
          </p:cNvPr>
          <p:cNvSpPr txBox="1"/>
          <p:nvPr/>
        </p:nvSpPr>
        <p:spPr>
          <a:xfrm>
            <a:off x="2642992" y="7202466"/>
            <a:ext cx="682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 </a:t>
            </a:r>
            <a:r>
              <a:rPr lang="en-US" b="1" dirty="0"/>
              <a:t>logit function</a:t>
            </a:r>
            <a:r>
              <a:rPr lang="en-US" dirty="0"/>
              <a:t> or the log-odds is the logarithm of the odds p/(1 − p)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057891-2E41-B947-8C1E-1001EBFCBB2F}"/>
              </a:ext>
            </a:extLst>
          </p:cNvPr>
          <p:cNvCxnSpPr>
            <a:cxnSpLocks/>
          </p:cNvCxnSpPr>
          <p:nvPr/>
        </p:nvCxnSpPr>
        <p:spPr>
          <a:xfrm flipH="1" flipV="1">
            <a:off x="4335333" y="3770952"/>
            <a:ext cx="2022436" cy="98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08523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5E13-80FA-914C-9186-E1F1A98E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FDBCF-9E8F-6F4B-B28E-152F058D9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>
                <a:effectLst/>
              </a:rPr>
              <a:t>Model interpretation</a:t>
            </a:r>
          </a:p>
          <a:p>
            <a:r>
              <a:rPr lang="en-US" dirty="0"/>
              <a:t>Predicting default rates</a:t>
            </a:r>
          </a:p>
          <a:p>
            <a:r>
              <a:rPr lang="en-US" dirty="0">
                <a:effectLst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701353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Notice if we take the logarithm of the odds, we return a linear equation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This simple relationship between the odds ratio and the parameter </a:t>
            </a:r>
            <a:r>
              <a:rPr lang="en-US" sz="2800" i="1" dirty="0">
                <a:latin typeface="Symbol" charset="2"/>
                <a:cs typeface="Symbol" charset="2"/>
              </a:rPr>
              <a:t>b</a:t>
            </a:r>
            <a:r>
              <a:rPr lang="en-US" sz="2800" dirty="0">
                <a:latin typeface="PFDinTextCompPro-Italic"/>
                <a:cs typeface="PFDinTextCompPro-Italic"/>
              </a:rPr>
              <a:t> is what makes logistic regression such a powerful tool.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886656"/>
              </p:ext>
            </p:extLst>
          </p:nvPr>
        </p:nvGraphicFramePr>
        <p:xfrm>
          <a:off x="2207559" y="2164777"/>
          <a:ext cx="7253599" cy="1329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4" imgW="2120760" imgH="393480" progId="Equation.3">
                  <p:embed/>
                </p:oleObj>
              </mc:Choice>
              <mc:Fallback>
                <p:oleObj name="Equation" r:id="rId4" imgW="2120760" imgH="3934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59" y="2164777"/>
                        <a:ext cx="7253599" cy="1329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0E10F11A-9158-1B42-BF2B-252120699D6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FBDE44-5EB6-1A4B-B430-CC78B4F091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1522" y="4546658"/>
            <a:ext cx="33274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0951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2800" i="1" dirty="0">
                <a:latin typeface="Symbol" charset="2"/>
                <a:cs typeface="Symbol" charset="2"/>
              </a:rPr>
              <a:t>b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800" dirty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2800" b="1" dirty="0">
                <a:latin typeface="PFDinTextCompPro-Italic"/>
                <a:cs typeface="PFDinTextCompPro-Italic"/>
              </a:rPr>
              <a:t>response variable </a:t>
            </a:r>
            <a:r>
              <a:rPr lang="en-US" sz="2800" dirty="0">
                <a:latin typeface="PFDinTextCompPro-Italic"/>
                <a:cs typeface="PFDinTextCompPro-Italic"/>
              </a:rPr>
              <a:t>for a unit change in x.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D72E12-025A-A041-85F6-6A9E00E346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</p:spTree>
    <p:extLst>
      <p:ext uri="{BB962C8B-B14F-4D97-AF65-F5344CB8AC3E}">
        <p14:creationId xmlns:p14="http://schemas.microsoft.com/office/powerpoint/2010/main" val="121487292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2800" i="1" dirty="0">
                <a:latin typeface="Symbol" charset="2"/>
                <a:cs typeface="Symbol" charset="2"/>
              </a:rPr>
              <a:t>b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800" dirty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2800" b="1" dirty="0">
                <a:latin typeface="PFDinTextCompPro-Italic"/>
                <a:cs typeface="PFDinTextCompPro-Italic"/>
              </a:rPr>
              <a:t>response variable </a:t>
            </a:r>
            <a:r>
              <a:rPr lang="en-US" sz="2800" dirty="0">
                <a:latin typeface="PFDinTextCompPro-Italic"/>
                <a:cs typeface="PFDinTextCompPro-Italic"/>
              </a:rPr>
              <a:t>for a unit change in x.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In logistic regression, </a:t>
            </a:r>
            <a:r>
              <a:rPr lang="en-US" sz="2800" i="1" dirty="0">
                <a:latin typeface="Symbol" charset="2"/>
                <a:cs typeface="Symbol" charset="2"/>
              </a:rPr>
              <a:t>b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800" dirty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2800" b="1" dirty="0">
                <a:latin typeface="PFDinTextCompPro-Italic"/>
                <a:cs typeface="PFDinTextCompPro-Italic"/>
              </a:rPr>
              <a:t>log-odds </a:t>
            </a:r>
            <a:r>
              <a:rPr lang="en-US" sz="2800" dirty="0">
                <a:latin typeface="PFDinTextCompPro-Italic"/>
                <a:cs typeface="PFDinTextCompPro-Italic"/>
              </a:rPr>
              <a:t>for a unit change in x.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B81EE5-4CBA-424D-B483-290AEFA97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</p:spTree>
    <p:extLst>
      <p:ext uri="{BB962C8B-B14F-4D97-AF65-F5344CB8AC3E}">
        <p14:creationId xmlns:p14="http://schemas.microsoft.com/office/powerpoint/2010/main" val="37179951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2800" i="1" dirty="0">
                <a:latin typeface="Symbol" charset="2"/>
                <a:cs typeface="Symbol" charset="2"/>
              </a:rPr>
              <a:t>b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800" dirty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2800" b="1" dirty="0">
                <a:latin typeface="PFDinTextCompPro-Italic"/>
                <a:cs typeface="PFDinTextCompPro-Italic"/>
              </a:rPr>
              <a:t>response variable </a:t>
            </a:r>
            <a:r>
              <a:rPr lang="en-US" sz="2800" dirty="0">
                <a:latin typeface="PFDinTextCompPro-Italic"/>
                <a:cs typeface="PFDinTextCompPro-Italic"/>
              </a:rPr>
              <a:t>for a unit change in x.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In logistic regression, </a:t>
            </a:r>
            <a:r>
              <a:rPr lang="en-US" sz="2800" i="1" dirty="0">
                <a:latin typeface="Symbol" charset="2"/>
                <a:cs typeface="Symbol" charset="2"/>
              </a:rPr>
              <a:t>b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800" dirty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2800" b="1" dirty="0">
                <a:latin typeface="PFDinTextCompPro-Italic"/>
                <a:cs typeface="PFDinTextCompPro-Italic"/>
              </a:rPr>
              <a:t>log-odds </a:t>
            </a:r>
            <a:r>
              <a:rPr lang="en-US" sz="2800" dirty="0">
                <a:latin typeface="PFDinTextCompPro-Italic"/>
                <a:cs typeface="PFDinTextCompPro-Italic"/>
              </a:rPr>
              <a:t>for a unit change in x.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r>
              <a:rPr lang="en-US" sz="2800" dirty="0">
                <a:latin typeface="PFDinTextCompPro-Italic"/>
                <a:cs typeface="PFDinTextCompPro-Italic"/>
              </a:rPr>
              <a:t>This means that        gives us the change in the </a:t>
            </a:r>
            <a:r>
              <a:rPr lang="en-US" sz="2800" b="1" dirty="0">
                <a:latin typeface="PFDinTextCompPro-Italic"/>
                <a:cs typeface="PFDinTextCompPro-Italic"/>
              </a:rPr>
              <a:t>odds</a:t>
            </a:r>
            <a:r>
              <a:rPr lang="en-US" sz="2800" dirty="0">
                <a:latin typeface="PFDinTextCompPro-Italic"/>
                <a:cs typeface="PFDinTextCompPro-Italic"/>
              </a:rPr>
              <a:t> for a unit change in x. 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B81EE5-4CBA-424D-B483-290AEFA97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C00230D-F206-984E-92C0-DD83D9E902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306240"/>
              </p:ext>
            </p:extLst>
          </p:nvPr>
        </p:nvGraphicFramePr>
        <p:xfrm>
          <a:off x="3167203" y="3931023"/>
          <a:ext cx="565553" cy="54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Equation" r:id="rId4" imgW="215640" imgH="203040" progId="Equation.3">
                  <p:embed/>
                </p:oleObj>
              </mc:Choice>
              <mc:Fallback>
                <p:oleObj name="Equation" r:id="rId4" imgW="215640" imgH="20304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203" y="3931023"/>
                        <a:ext cx="565553" cy="544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969610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How to determine whether a coefficient is significant?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This is based off of the </a:t>
            </a:r>
            <a:r>
              <a:rPr lang="en-US" sz="2800" i="1" dirty="0">
                <a:solidFill>
                  <a:srgbClr val="FF0000"/>
                </a:solidFill>
                <a:latin typeface="PFDinTextCompPro-Italic"/>
                <a:cs typeface="PFDinTextCompPro-Italic"/>
              </a:rPr>
              <a:t>p-value</a:t>
            </a:r>
            <a:r>
              <a:rPr lang="en-US" sz="2800" dirty="0">
                <a:latin typeface="PFDinTextCompPro-Italic"/>
                <a:cs typeface="PFDinTextCompPro-Italic"/>
              </a:rPr>
              <a:t>, just as with the linear regression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3C9950-9F00-B54C-B2FA-7B046147B1E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</p:spTree>
    <p:extLst>
      <p:ext uri="{BB962C8B-B14F-4D97-AF65-F5344CB8AC3E}">
        <p14:creationId xmlns:p14="http://schemas.microsoft.com/office/powerpoint/2010/main" val="211828880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6158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PFDinTextCompPro-Italic"/>
                <a:cs typeface="PFDinTextCompPro-Italic"/>
              </a:rPr>
              <a:t>Example: </a:t>
            </a:r>
            <a:r>
              <a:rPr lang="en-US" sz="2800" dirty="0">
                <a:latin typeface="PFDinTextCompPro-Italic"/>
                <a:cs typeface="PFDinTextCompPro-Italic"/>
              </a:rPr>
              <a:t>Suppose we are interested in mobile purchase behavior. Let y be a class label denoting purchase/no purchase, and let x denote whether phone was an iPhone.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r>
              <a:rPr lang="en-US" sz="2800" dirty="0">
                <a:latin typeface="PFDinTextCompPro-Italic"/>
                <a:cs typeface="PFDinTextCompPro-Italic"/>
              </a:rPr>
              <a:t>We perform a logistic regression, and we get </a:t>
            </a:r>
            <a:r>
              <a:rPr lang="en-US" sz="2800" i="1" dirty="0">
                <a:latin typeface="Symbol" charset="2"/>
                <a:cs typeface="Symbol" charset="2"/>
              </a:rPr>
              <a:t>b</a:t>
            </a:r>
            <a:r>
              <a:rPr lang="en-US" sz="2800" i="1" baseline="-25000" dirty="0">
                <a:latin typeface="Symbol" charset="2"/>
                <a:cs typeface="Symbol" charset="2"/>
              </a:rPr>
              <a:t>1 </a:t>
            </a:r>
            <a:r>
              <a:rPr lang="en-US" sz="2800" dirty="0">
                <a:latin typeface="PFDinTextCompPro-Italic"/>
                <a:cs typeface="PFDinTextCompPro-Italic"/>
              </a:rPr>
              <a:t>= 0.693. </a:t>
            </a:r>
          </a:p>
          <a:p>
            <a:endParaRPr lang="en-US" sz="2800" dirty="0">
              <a:latin typeface="PFDinTextCompPro-Italic"/>
              <a:cs typeface="PFDinTextCompPro-Italic"/>
            </a:endParaRPr>
          </a:p>
          <a:p>
            <a:r>
              <a:rPr lang="en-US" sz="2800" i="1" dirty="0">
                <a:solidFill>
                  <a:srgbClr val="FF0000"/>
                </a:solidFill>
                <a:latin typeface="PFDinTextCompPro-Italic"/>
                <a:cs typeface="PFDinTextCompPro-Italic"/>
              </a:rPr>
              <a:t>Q: What does this mean?</a:t>
            </a:r>
          </a:p>
          <a:p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6CF521-526C-F74D-A43A-3D13FB020E4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</p:spTree>
    <p:extLst>
      <p:ext uri="{BB962C8B-B14F-4D97-AF65-F5344CB8AC3E}">
        <p14:creationId xmlns:p14="http://schemas.microsoft.com/office/powerpoint/2010/main" val="125847082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61583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PFDinTextCompPro-Italic"/>
                <a:cs typeface="PFDinTextCompPro-Italic"/>
              </a:rPr>
              <a:t>Example: </a:t>
            </a:r>
            <a:r>
              <a:rPr lang="en-US" sz="2800" dirty="0">
                <a:latin typeface="PFDinTextCompPro-Italic"/>
                <a:cs typeface="PFDinTextCompPro-Italic"/>
              </a:rPr>
              <a:t>Suppose we are interested in mobile purchase behavior. Let y be a class label denoting purchase/no purchase, and let x denote whether phone was an iPhone.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r>
              <a:rPr lang="en-US" sz="2800" dirty="0">
                <a:latin typeface="PFDinTextCompPro-Italic"/>
                <a:cs typeface="PFDinTextCompPro-Italic"/>
              </a:rPr>
              <a:t>We perform a logistic regression, and we get </a:t>
            </a:r>
            <a:r>
              <a:rPr lang="en-US" sz="2800" i="1" dirty="0">
                <a:latin typeface="Symbol" charset="2"/>
                <a:cs typeface="Symbol" charset="2"/>
              </a:rPr>
              <a:t>b</a:t>
            </a:r>
            <a:r>
              <a:rPr lang="en-US" sz="2800" i="1" baseline="-25000" dirty="0">
                <a:latin typeface="Symbol" charset="2"/>
                <a:cs typeface="Symbol" charset="2"/>
              </a:rPr>
              <a:t>1 </a:t>
            </a:r>
            <a:r>
              <a:rPr lang="en-US" sz="2800" dirty="0">
                <a:latin typeface="PFDinTextCompPro-Italic"/>
                <a:cs typeface="PFDinTextCompPro-Italic"/>
              </a:rPr>
              <a:t>= 0.693. </a:t>
            </a:r>
          </a:p>
          <a:p>
            <a:endParaRPr lang="en-US" sz="2800" dirty="0">
              <a:latin typeface="PFDinTextCompPro-Italic"/>
              <a:cs typeface="PFDinTextCompPro-Italic"/>
            </a:endParaRPr>
          </a:p>
          <a:p>
            <a:r>
              <a:rPr lang="en-US" sz="2800" i="1" dirty="0">
                <a:solidFill>
                  <a:srgbClr val="FF0000"/>
                </a:solidFill>
                <a:latin typeface="PFDinTextCompPro-Italic"/>
                <a:cs typeface="PFDinTextCompPro-Italic"/>
              </a:rPr>
              <a:t>Q: What does this mean?</a:t>
            </a:r>
          </a:p>
          <a:p>
            <a:endParaRPr lang="en-US" sz="2800" dirty="0">
              <a:latin typeface="PFDinTextCompPro-Italic"/>
              <a:cs typeface="PFDinTextCompPro-Italic"/>
            </a:endParaRPr>
          </a:p>
          <a:p>
            <a:r>
              <a:rPr lang="en-US" sz="2800" dirty="0">
                <a:latin typeface="PFDinTextCompPro-Italic"/>
                <a:cs typeface="PFDinTextCompPro-Italic"/>
              </a:rPr>
              <a:t>In this case the odds ratio is </a:t>
            </a:r>
            <a:r>
              <a:rPr lang="en-US" sz="2800" i="1" dirty="0" err="1">
                <a:latin typeface="PFDinTextCompPro-Italic"/>
                <a:cs typeface="PFDinTextCompPro-Italic"/>
              </a:rPr>
              <a:t>exp</a:t>
            </a:r>
            <a:r>
              <a:rPr lang="en-US" sz="2800" i="1" dirty="0">
                <a:latin typeface="PFDinTextCompPro-Italic"/>
                <a:cs typeface="PFDinTextCompPro-Italic"/>
              </a:rPr>
              <a:t>(0.693) = 2</a:t>
            </a:r>
            <a:r>
              <a:rPr lang="en-US" sz="2800" dirty="0">
                <a:latin typeface="PFDinTextCompPro-Italic"/>
                <a:cs typeface="PFDinTextCompPro-Italic"/>
              </a:rPr>
              <a:t>, meaning the likelihood of purchase is twice as high if the phone is an iPhone.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6CF521-526C-F74D-A43A-3D13FB020E4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</p:spTree>
    <p:extLst>
      <p:ext uri="{BB962C8B-B14F-4D97-AF65-F5344CB8AC3E}">
        <p14:creationId xmlns:p14="http://schemas.microsoft.com/office/powerpoint/2010/main" val="319716137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/>
                <a:cs typeface="PFDinTextCompPro-Italic"/>
              </a:rPr>
              <a:t>Once we understand the basic form for logistic regression, we can easily extend the definition to include multiple input values.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2943611" y="3131331"/>
          <a:ext cx="6232432" cy="998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4" imgW="2425680" imgH="393480" progId="Equation.3">
                  <p:embed/>
                </p:oleObj>
              </mc:Choice>
              <mc:Fallback>
                <p:oleObj name="Equation" r:id="rId4" imgW="2425680" imgH="39348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611" y="3131331"/>
                        <a:ext cx="6232432" cy="998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>
            <a:off x="1500531" y="3354962"/>
            <a:ext cx="1211488" cy="22621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341079" y="3031519"/>
            <a:ext cx="1765196" cy="813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344" dirty="0" err="1">
                <a:latin typeface="PF Din Text Comp Pro" panose="02000506020000020004" pitchFamily="2" charset="0"/>
                <a:cs typeface="PFDinTextCompPro-Italic"/>
              </a:rPr>
              <a:t>Logit</a:t>
            </a:r>
            <a:r>
              <a:rPr lang="en-US" sz="2344" dirty="0">
                <a:latin typeface="PF Din Text Comp Pro" panose="02000506020000020004" pitchFamily="2" charset="0"/>
                <a:cs typeface="PFDinTextCompPro-Italic"/>
              </a:rPr>
              <a:t> function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8C52F7F-2F2B-4C4C-9113-3E57B9A7113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</p:spTree>
    <p:extLst>
      <p:ext uri="{BB962C8B-B14F-4D97-AF65-F5344CB8AC3E}">
        <p14:creationId xmlns:p14="http://schemas.microsoft.com/office/powerpoint/2010/main" val="34210403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Once we understand the basic form for logistic regression, we can easily extend the definition to include multiple input values.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006834"/>
              </p:ext>
            </p:extLst>
          </p:nvPr>
        </p:nvGraphicFramePr>
        <p:xfrm>
          <a:off x="2830877" y="3350563"/>
          <a:ext cx="6232432" cy="998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4" imgW="2425680" imgH="393480" progId="Equation.3">
                  <p:embed/>
                </p:oleObj>
              </mc:Choice>
              <mc:Fallback>
                <p:oleObj name="Equation" r:id="rId4" imgW="2425680" imgH="39348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877" y="3350563"/>
                        <a:ext cx="6232432" cy="998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430510" y="4766033"/>
          <a:ext cx="5211087" cy="1499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6" imgW="1523880" imgH="444240" progId="Equation.3">
                  <p:embed/>
                </p:oleObj>
              </mc:Choice>
              <mc:Fallback>
                <p:oleObj name="Equation" r:id="rId6" imgW="1523880" imgH="4442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10" y="4766033"/>
                        <a:ext cx="5211087" cy="1499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>
            <a:off x="1619389" y="5108053"/>
            <a:ext cx="1211488" cy="22621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341079" y="4520452"/>
            <a:ext cx="1765196" cy="813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344" dirty="0">
                <a:latin typeface="PF Din Text Comp Pro" panose="02000506020000020004" pitchFamily="2" charset="0"/>
                <a:cs typeface="PFDinTextCompPro-Italic"/>
              </a:rPr>
              <a:t>Logistic function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32E93E1-6695-3E4C-AAFC-C0B64A7CB59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</p:spTree>
    <p:extLst>
      <p:ext uri="{BB962C8B-B14F-4D97-AF65-F5344CB8AC3E}">
        <p14:creationId xmlns:p14="http://schemas.microsoft.com/office/powerpoint/2010/main" val="427017725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7969" y="1444545"/>
            <a:ext cx="1091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This data set contains 10,000 records associated with credit card accounts with the following four fields: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39296"/>
              </p:ext>
            </p:extLst>
          </p:nvPr>
        </p:nvGraphicFramePr>
        <p:xfrm>
          <a:off x="2131223" y="3032109"/>
          <a:ext cx="8128000" cy="3175128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38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3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3782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Default</a:t>
                      </a:r>
                    </a:p>
                  </a:txBody>
                  <a:tcPr marL="119067" marR="119067" marT="59534" marB="59534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Binary</a:t>
                      </a:r>
                      <a:r>
                        <a:rPr lang="en-US" sz="2100" baseline="0" dirty="0">
                          <a:solidFill>
                            <a:srgbClr val="FF0000"/>
                          </a:solidFill>
                        </a:rPr>
                        <a:t> variable indicating </a:t>
                      </a:r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whether the credit card holder defaulted</a:t>
                      </a:r>
                      <a:r>
                        <a:rPr lang="en-US" sz="2100" baseline="0" dirty="0">
                          <a:solidFill>
                            <a:srgbClr val="FF0000"/>
                          </a:solidFill>
                        </a:rPr>
                        <a:t> on their credit card obligations</a:t>
                      </a:r>
                      <a:endParaRPr lang="en-US" sz="2100" dirty="0">
                        <a:solidFill>
                          <a:srgbClr val="FF0000"/>
                        </a:solidFill>
                      </a:endParaRPr>
                    </a:p>
                  </a:txBody>
                  <a:tcPr marL="119067" marR="119067" marT="59534" marB="5953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782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Student</a:t>
                      </a:r>
                    </a:p>
                  </a:txBody>
                  <a:tcPr marL="119067" marR="119067" marT="59534" marB="59534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Binary variable indicating</a:t>
                      </a:r>
                      <a:r>
                        <a:rPr lang="en-US" sz="2100" baseline="0" dirty="0">
                          <a:solidFill>
                            <a:srgbClr val="FF0000"/>
                          </a:solidFill>
                        </a:rPr>
                        <a:t> whether the credit card holder is a student</a:t>
                      </a:r>
                      <a:endParaRPr lang="en-US" sz="2100" dirty="0">
                        <a:solidFill>
                          <a:srgbClr val="FF0000"/>
                        </a:solidFill>
                      </a:endParaRPr>
                    </a:p>
                  </a:txBody>
                  <a:tcPr marL="119067" marR="119067" marT="59534" marB="5953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782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Balance</a:t>
                      </a:r>
                    </a:p>
                  </a:txBody>
                  <a:tcPr marL="119067" marR="119067" marT="59534" marB="59534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Continuous variable recording the</a:t>
                      </a:r>
                      <a:r>
                        <a:rPr lang="en-US" sz="2100" baseline="0" dirty="0">
                          <a:solidFill>
                            <a:srgbClr val="FF0000"/>
                          </a:solidFill>
                        </a:rPr>
                        <a:t> credit card holders current outstanding balance</a:t>
                      </a:r>
                      <a:endParaRPr lang="en-US" sz="2100" dirty="0">
                        <a:solidFill>
                          <a:srgbClr val="FF0000"/>
                        </a:solidFill>
                      </a:endParaRPr>
                    </a:p>
                  </a:txBody>
                  <a:tcPr marL="119067" marR="119067" marT="59534" marB="5953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782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Income</a:t>
                      </a:r>
                    </a:p>
                  </a:txBody>
                  <a:tcPr marL="119067" marR="119067" marT="59534" marB="59534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Continuous variable representing the total annual income for the credit card holder</a:t>
                      </a:r>
                    </a:p>
                  </a:txBody>
                  <a:tcPr marL="119067" marR="119067" marT="59534" marB="5953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CB8EA7B7-E308-D74B-A2D8-B283A6C80CC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/>
              <a:t>Predicting default - </a:t>
            </a:r>
            <a:r>
              <a:rPr lang="en-US" sz="4000" b="0" cap="none">
                <a:solidFill>
                  <a:srgbClr val="FF0000"/>
                </a:solidFill>
              </a:rPr>
              <a:t>Optional</a:t>
            </a:r>
            <a:r>
              <a:rPr lang="en-US" sz="4000" b="0" cap="none" dirty="0"/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7FD616-A9B1-8B48-8820-0E1B73853179}"/>
              </a:ext>
            </a:extLst>
          </p:cNvPr>
          <p:cNvSpPr txBox="1"/>
          <p:nvPr/>
        </p:nvSpPr>
        <p:spPr>
          <a:xfrm>
            <a:off x="4572000" y="9574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95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 What is </a:t>
            </a:r>
            <a:r>
              <a:rPr lang="en-US" sz="2800" dirty="0">
                <a:latin typeface="PFDinTextCompPro-Medium"/>
                <a:cs typeface="PFDinTextCompPro-Medium"/>
              </a:rPr>
              <a:t>logistic regression</a:t>
            </a:r>
            <a:r>
              <a:rPr lang="en-US" sz="2800" dirty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 A generalization of the linear regression model to </a:t>
            </a:r>
            <a:r>
              <a:rPr lang="en-US" sz="2800" i="1" dirty="0">
                <a:latin typeface="PFDinTextCompPro-Italic"/>
                <a:cs typeface="PFDinTextCompPro-Italic"/>
              </a:rPr>
              <a:t>classification</a:t>
            </a:r>
            <a:r>
              <a:rPr lang="en-US" sz="2800" dirty="0">
                <a:latin typeface="PFDinTextCompPro-Italic"/>
                <a:cs typeface="PFDinTextCompPro-Italic"/>
              </a:rPr>
              <a:t> problems.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FB7D67-50C4-CE4C-A4BC-5F26B5AACD4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0" cap="none" dirty="0"/>
              <a:t>Logistic</a:t>
            </a:r>
            <a:r>
              <a:rPr lang="en-US" b="0" cap="none" dirty="0"/>
              <a:t> Regression	</a:t>
            </a:r>
          </a:p>
        </p:txBody>
      </p:sp>
    </p:spTree>
    <p:extLst>
      <p:ext uri="{BB962C8B-B14F-4D97-AF65-F5344CB8AC3E}">
        <p14:creationId xmlns:p14="http://schemas.microsoft.com/office/powerpoint/2010/main" val="61331519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PFDinTextCompPro-Italic"/>
                <a:cs typeface="PFDinTextCompPro-Italic"/>
              </a:rPr>
              <a:t>Part I: Exploration</a:t>
            </a:r>
          </a:p>
          <a:p>
            <a:pPr marL="669735" indent="-669735">
              <a:buAutoNum type="arabicParenR"/>
            </a:pPr>
            <a:r>
              <a:rPr lang="en-US" sz="2800" dirty="0">
                <a:latin typeface="PFDinTextCompPro-Italic"/>
                <a:cs typeface="PFDinTextCompPro-Italic"/>
              </a:rPr>
              <a:t>Read in Default.csv and convert all data to numeric</a:t>
            </a:r>
          </a:p>
          <a:p>
            <a:pPr marL="669735" indent="-669735">
              <a:buAutoNum type="arabicParenR"/>
            </a:pPr>
            <a:r>
              <a:rPr lang="en-US" sz="2800" dirty="0">
                <a:latin typeface="PFDinTextCompPro-Italic"/>
                <a:cs typeface="PFDinTextCompPro-Italic"/>
              </a:rPr>
              <a:t>Split the data into train and test sets</a:t>
            </a:r>
          </a:p>
          <a:p>
            <a:pPr marL="669735" indent="-669735">
              <a:buAutoNum type="arabicParenR"/>
            </a:pPr>
            <a:r>
              <a:rPr lang="en-US" sz="2800" dirty="0">
                <a:latin typeface="PFDinTextCompPro-Italic"/>
                <a:cs typeface="PFDinTextCompPro-Italic"/>
              </a:rPr>
              <a:t>Create a histogram of all variables</a:t>
            </a:r>
          </a:p>
          <a:p>
            <a:pPr marL="669735" indent="-669735">
              <a:buAutoNum type="arabicParenR"/>
            </a:pPr>
            <a:r>
              <a:rPr lang="en-US" sz="2800" dirty="0">
                <a:latin typeface="PFDinTextCompPro-Italic"/>
                <a:cs typeface="PFDinTextCompPro-Italic"/>
              </a:rPr>
              <a:t>Create a scatter plot of the income vs. balance</a:t>
            </a:r>
          </a:p>
          <a:p>
            <a:pPr marL="669735" indent="-669735">
              <a:buAutoNum type="arabicParenR"/>
            </a:pPr>
            <a:r>
              <a:rPr lang="en-US" sz="2800" dirty="0">
                <a:latin typeface="PFDinTextCompPro-Italic"/>
                <a:cs typeface="PFDinTextCompPro-Italic"/>
              </a:rPr>
              <a:t>Mark defaults with a different color (and symbol)</a:t>
            </a:r>
          </a:p>
          <a:p>
            <a:pPr marL="669735" indent="-669735">
              <a:buAutoNum type="arabicParenR"/>
            </a:pPr>
            <a:r>
              <a:rPr lang="en-US" sz="2800" dirty="0">
                <a:latin typeface="PFDinTextCompPro-Italic"/>
                <a:cs typeface="PFDinTextCompPro-Italic"/>
              </a:rPr>
              <a:t>What can you infer from this plot?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4250560-088A-FA43-9375-3D0559AC0C9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Predicting default	</a:t>
            </a:r>
          </a:p>
        </p:txBody>
      </p:sp>
    </p:spTree>
    <p:extLst>
      <p:ext uri="{BB962C8B-B14F-4D97-AF65-F5344CB8AC3E}">
        <p14:creationId xmlns:p14="http://schemas.microsoft.com/office/powerpoint/2010/main" val="144557611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4"/>
            <a:ext cx="10914507" cy="490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PFDinTextCompPro-Italic"/>
                <a:cs typeface="PFDinTextCompPro-Italic"/>
              </a:rPr>
              <a:t>Part II: Logistic Regression</a:t>
            </a:r>
          </a:p>
          <a:p>
            <a:pPr marL="669735" indent="-669735">
              <a:buAutoNum type="arabicParenR"/>
            </a:pPr>
            <a:r>
              <a:rPr lang="en-US" sz="2800" dirty="0">
                <a:latin typeface="PFDinTextCompPro-Italic"/>
                <a:cs typeface="PFDinTextCompPro-Italic"/>
              </a:rPr>
              <a:t>Run a logistic regression on the balance variable </a:t>
            </a:r>
          </a:p>
          <a:p>
            <a:pPr marL="1482100" lvl="1" indent="-669735">
              <a:buFont typeface="Arial" panose="020B0604020202020204" pitchFamily="34" charset="0"/>
              <a:buChar char="•"/>
            </a:pPr>
            <a:r>
              <a:rPr lang="en-US" sz="2800" dirty="0">
                <a:latin typeface="PFDinTextCompPro-Italic"/>
                <a:cs typeface="PFDinTextCompPro-Italic"/>
              </a:rPr>
              <a:t>Use the training set</a:t>
            </a:r>
          </a:p>
          <a:p>
            <a:pPr marL="1482100" lvl="1" indent="-669735">
              <a:buFont typeface="Arial" panose="020B0604020202020204" pitchFamily="34" charset="0"/>
              <a:buChar char="•"/>
            </a:pPr>
            <a:r>
              <a:rPr lang="en-US" sz="2800" dirty="0">
                <a:latin typeface="PFDinTextCompPro-Italic"/>
                <a:cs typeface="PFDinTextCompPro-Italic"/>
              </a:rPr>
              <a:t>Use the </a:t>
            </a:r>
            <a:r>
              <a:rPr lang="en-US" sz="2800" dirty="0" err="1">
                <a:latin typeface="Courier MonoThai" panose="02070309020205020404" pitchFamily="49" charset="0"/>
                <a:cs typeface="Courier MonoThai" panose="02070309020205020404" pitchFamily="49" charset="0"/>
              </a:rPr>
              <a:t>statsmodels.formula.api</a:t>
            </a:r>
            <a:r>
              <a:rPr lang="en-US" sz="2800" dirty="0">
                <a:latin typeface="Courier MonoThai" panose="02070309020205020404" pitchFamily="49" charset="0"/>
                <a:cs typeface="Courier MonoThai" panose="02070309020205020404" pitchFamily="49" charset="0"/>
              </a:rPr>
              <a:t> </a:t>
            </a:r>
            <a:r>
              <a:rPr lang="en-US" sz="2800" dirty="0">
                <a:latin typeface="PFDinTextCompPro-Italic"/>
                <a:cs typeface="PFDinTextCompPro-Italic"/>
              </a:rPr>
              <a:t>module and </a:t>
            </a:r>
            <a:r>
              <a:rPr lang="en-US" sz="2800" dirty="0" err="1">
                <a:latin typeface="Courier MonoThai" panose="02070309020205020404" pitchFamily="49" charset="0"/>
                <a:cs typeface="Courier MonoThai" panose="02070309020205020404" pitchFamily="49" charset="0"/>
              </a:rPr>
              <a:t>smf.logit</a:t>
            </a:r>
            <a:r>
              <a:rPr lang="en-US" sz="2800" dirty="0">
                <a:latin typeface="Courier MonoThai" panose="02070309020205020404" pitchFamily="49" charset="0"/>
                <a:cs typeface="Courier MonoThai" panose="02070309020205020404" pitchFamily="49" charset="0"/>
              </a:rPr>
              <a:t>()</a:t>
            </a:r>
            <a:r>
              <a:rPr lang="en-US" sz="2800" dirty="0">
                <a:latin typeface="PFDinTextCompPro-Italic"/>
                <a:cs typeface="PFDinTextCompPro-Italic"/>
              </a:rPr>
              <a:t>function</a:t>
            </a:r>
          </a:p>
          <a:p>
            <a:pPr marL="669735" indent="-669735">
              <a:buFont typeface="+mj-lt"/>
              <a:buAutoNum type="arabicParenR"/>
            </a:pPr>
            <a:r>
              <a:rPr lang="en-US" sz="2800" dirty="0">
                <a:latin typeface="PFDinTextCompPro-Italic"/>
                <a:cs typeface="PFDinTextCompPro-Italic"/>
              </a:rPr>
              <a:t>Is the </a:t>
            </a:r>
            <a:r>
              <a:rPr lang="en-US" sz="2800" dirty="0">
                <a:latin typeface="Symbol" panose="05050102010706020507" pitchFamily="18" charset="2"/>
                <a:cs typeface="PFDinTextCompPro-Italic"/>
              </a:rPr>
              <a:t>b</a:t>
            </a:r>
            <a:r>
              <a:rPr lang="en-US" sz="2800" dirty="0">
                <a:latin typeface="PFDinTextCompPro-Italic"/>
                <a:cs typeface="PFDinTextCompPro-Italic"/>
              </a:rPr>
              <a:t>  value associated with balance significant?</a:t>
            </a:r>
          </a:p>
          <a:p>
            <a:pPr marL="669735" indent="-669735">
              <a:buFont typeface="+mj-lt"/>
              <a:buAutoNum type="arabicParenR"/>
            </a:pPr>
            <a:r>
              <a:rPr lang="en-US" sz="2800" dirty="0">
                <a:latin typeface="PFDinTextCompPro-Italic"/>
                <a:cs typeface="PFDinTextCompPro-Italic"/>
              </a:rPr>
              <a:t>Predict the probability of default for someone with a balance of $1.2k and $1.5k</a:t>
            </a:r>
          </a:p>
          <a:p>
            <a:pPr marL="669735" indent="-669735">
              <a:buFont typeface="+mj-lt"/>
              <a:buAutoNum type="arabicParenR"/>
            </a:pPr>
            <a:r>
              <a:rPr lang="en-US" sz="2800" dirty="0">
                <a:latin typeface="PFDinTextCompPro-Italic"/>
                <a:cs typeface="PFDinTextCompPro-Italic"/>
              </a:rPr>
              <a:t>Plot the fitted logistic function overtop of the data points</a:t>
            </a:r>
          </a:p>
          <a:p>
            <a:pPr marL="669735" indent="-669735">
              <a:buFont typeface="+mj-lt"/>
              <a:buAutoNum type="arabicParenR"/>
            </a:pPr>
            <a:r>
              <a:rPr lang="en-US" sz="2800" dirty="0">
                <a:latin typeface="PFDinTextCompPro-Italic"/>
                <a:cs typeface="PFDinTextCompPro-Italic"/>
              </a:rPr>
              <a:t>Create predictions using the test set</a:t>
            </a:r>
          </a:p>
          <a:p>
            <a:pPr marL="669735" indent="-669735">
              <a:buFont typeface="+mj-lt"/>
              <a:buAutoNum type="arabicParenR"/>
            </a:pPr>
            <a:r>
              <a:rPr lang="en-US" sz="2800" dirty="0">
                <a:latin typeface="PFDinTextCompPro-Italic"/>
                <a:cs typeface="PFDinTextCompPro-Italic"/>
              </a:rPr>
              <a:t>Compute the overall accuracy, the sensitivity and specificity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321A24C-6B46-2C41-8368-FF432727FBA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Predicting default: hands-on	</a:t>
            </a:r>
          </a:p>
        </p:txBody>
      </p:sp>
    </p:spTree>
    <p:extLst>
      <p:ext uri="{BB962C8B-B14F-4D97-AF65-F5344CB8AC3E}">
        <p14:creationId xmlns:p14="http://schemas.microsoft.com/office/powerpoint/2010/main" val="259942249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What is a Generalized Linear Model (GLM)?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GLMs generalize the distribution of the </a:t>
            </a:r>
            <a:r>
              <a:rPr lang="en-US" sz="2800" b="1" dirty="0">
                <a:latin typeface="PFDinTextCompPro-Italic"/>
                <a:cs typeface="PFDinTextCompPro-Italic"/>
              </a:rPr>
              <a:t>error term</a:t>
            </a:r>
            <a:r>
              <a:rPr lang="en-US" sz="2800" dirty="0">
                <a:latin typeface="PFDinTextCompPro-Italic"/>
                <a:cs typeface="PFDinTextCompPro-Italic"/>
              </a:rPr>
              <a:t>, and allow the conditional mean of the response variable to be related to the linear model by a </a:t>
            </a:r>
            <a:r>
              <a:rPr lang="en-US" sz="2800" dirty="0">
                <a:latin typeface="PFDinTextCompPro-Medium"/>
                <a:cs typeface="PFDinTextCompPro-Medium"/>
              </a:rPr>
              <a:t>link function</a:t>
            </a:r>
            <a:r>
              <a:rPr lang="en-US" sz="2800" dirty="0">
                <a:latin typeface="PFDinTextCompPro-Italic"/>
                <a:cs typeface="PFDinTextCompPro-Italic"/>
              </a:rPr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8DBD3E-C62E-8245-845A-E68F972125F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Predicting default: review</a:t>
            </a:r>
          </a:p>
        </p:txBody>
      </p:sp>
    </p:spTree>
    <p:extLst>
      <p:ext uri="{BB962C8B-B14F-4D97-AF65-F5344CB8AC3E}">
        <p14:creationId xmlns:p14="http://schemas.microsoft.com/office/powerpoint/2010/main" val="335105100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What is the error distribution and link function for the logistic regression?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The error term follows a </a:t>
            </a:r>
            <a:r>
              <a:rPr lang="en-US" sz="2800" dirty="0">
                <a:latin typeface="PFDinTextCompPro-Italic"/>
                <a:cs typeface="PFDinTextCompPro-Italic"/>
                <a:hlinkClick r:id="rId3"/>
              </a:rPr>
              <a:t>Bernoulli distribution</a:t>
            </a:r>
            <a:r>
              <a:rPr lang="en-US" sz="2800" dirty="0">
                <a:latin typeface="PFDinTextCompPro-Italic"/>
                <a:cs typeface="PFDinTextCompPro-Italic"/>
              </a:rPr>
              <a:t>, and the </a:t>
            </a:r>
            <a:r>
              <a:rPr lang="en-US" sz="2800" dirty="0" err="1">
                <a:latin typeface="PFDinTextCompPro-Italic"/>
                <a:cs typeface="PFDinTextCompPro-Italic"/>
              </a:rPr>
              <a:t>logit</a:t>
            </a:r>
            <a:r>
              <a:rPr lang="en-US" sz="2800" dirty="0">
                <a:latin typeface="PFDinTextCompPro-Italic"/>
                <a:cs typeface="PFDinTextCompPro-Italic"/>
              </a:rPr>
              <a:t> is the link function that connects us to the linear predictor.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9FB7312-DC1E-1340-A9C8-72D22528434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Predicting default: review</a:t>
            </a:r>
          </a:p>
        </p:txBody>
      </p:sp>
    </p:spTree>
    <p:extLst>
      <p:ext uri="{BB962C8B-B14F-4D97-AF65-F5344CB8AC3E}">
        <p14:creationId xmlns:p14="http://schemas.microsoft.com/office/powerpoint/2010/main" val="184471446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Is the </a:t>
            </a:r>
            <a:r>
              <a:rPr lang="en-US" sz="2800" dirty="0" err="1">
                <a:latin typeface="PFDinTextCompPro-Italic"/>
                <a:cs typeface="PFDinTextCompPro-Italic"/>
              </a:rPr>
              <a:t>logit</a:t>
            </a:r>
            <a:r>
              <a:rPr lang="en-US" sz="2800" dirty="0">
                <a:latin typeface="PFDinTextCompPro-Italic"/>
                <a:cs typeface="PFDinTextCompPro-Italic"/>
              </a:rPr>
              <a:t> the only link function used for the Bernoulli distribution?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No, other link functions include the </a:t>
            </a:r>
            <a:r>
              <a:rPr lang="en-US" sz="2800" dirty="0" err="1">
                <a:latin typeface="PFDinTextCompPro-Italic"/>
                <a:cs typeface="PFDinTextCompPro-Italic"/>
                <a:hlinkClick r:id="rId3"/>
              </a:rPr>
              <a:t>probit</a:t>
            </a:r>
            <a:r>
              <a:rPr lang="en-US" sz="2800" dirty="0">
                <a:latin typeface="PFDinTextCompPro-Italic"/>
                <a:cs typeface="PFDinTextCompPro-Italic"/>
              </a:rPr>
              <a:t> the </a:t>
            </a:r>
            <a:r>
              <a:rPr lang="en-US" sz="2800" dirty="0" err="1">
                <a:latin typeface="PFDinTextCompPro-Italic"/>
                <a:cs typeface="PFDinTextCompPro-Italic"/>
                <a:hlinkClick r:id="rId4"/>
              </a:rPr>
              <a:t>tobit</a:t>
            </a:r>
            <a:r>
              <a:rPr lang="en-US" sz="2800" dirty="0">
                <a:latin typeface="PFDinTextCompPro-Italic"/>
                <a:cs typeface="PFDinTextCompPro-Italic"/>
              </a:rPr>
              <a:t> model. However, the </a:t>
            </a:r>
            <a:r>
              <a:rPr lang="en-US" sz="2800" dirty="0" err="1">
                <a:latin typeface="PFDinTextCompPro-Italic"/>
                <a:cs typeface="PFDinTextCompPro-Italic"/>
              </a:rPr>
              <a:t>logit</a:t>
            </a:r>
            <a:r>
              <a:rPr lang="en-US" sz="2800" dirty="0">
                <a:latin typeface="PFDinTextCompPro-Italic"/>
                <a:cs typeface="PFDinTextCompPro-Italic"/>
              </a:rPr>
              <a:t> simplifies things nicely and is probably the most commonly used.</a:t>
            </a:r>
            <a:endParaRPr lang="en-US" sz="2800" b="1" dirty="0">
              <a:latin typeface="PFDinTextCompPro-Italic"/>
              <a:cs typeface="PFDinTextCompPro-Italic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DDA7240-9A85-AA45-9C54-227D853D8D5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Predicting default: review</a:t>
            </a:r>
          </a:p>
        </p:txBody>
      </p:sp>
    </p:spTree>
    <p:extLst>
      <p:ext uri="{BB962C8B-B14F-4D97-AF65-F5344CB8AC3E}">
        <p14:creationId xmlns:p14="http://schemas.microsoft.com/office/powerpoint/2010/main" val="221480193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What is the difference between                 and                  ?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Nothing, these are equivalent expressions.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If you want to prove this to yourself (a) plot both equations, or (b) multiply both numerator and denominator by          . 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702117"/>
              </p:ext>
            </p:extLst>
          </p:nvPr>
        </p:nvGraphicFramePr>
        <p:xfrm>
          <a:off x="5807902" y="1275416"/>
          <a:ext cx="1347708" cy="877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name="Equation" r:id="rId4" imgW="634680" imgH="419040" progId="Equation.3">
                  <p:embed/>
                </p:oleObj>
              </mc:Choice>
              <mc:Fallback>
                <p:oleObj name="Equation" r:id="rId4" imgW="634680" imgH="41904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902" y="1275416"/>
                        <a:ext cx="1347708" cy="877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188851"/>
              </p:ext>
            </p:extLst>
          </p:nvPr>
        </p:nvGraphicFramePr>
        <p:xfrm>
          <a:off x="7882966" y="1342098"/>
          <a:ext cx="1455268" cy="824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Equation" r:id="rId6" imgW="685800" imgH="393480" progId="Equation.3">
                  <p:embed/>
                </p:oleObj>
              </mc:Choice>
              <mc:Fallback>
                <p:oleObj name="Equation" r:id="rId6" imgW="685800" imgH="39348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2966" y="1342098"/>
                        <a:ext cx="1455268" cy="824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297312"/>
              </p:ext>
            </p:extLst>
          </p:nvPr>
        </p:nvGraphicFramePr>
        <p:xfrm>
          <a:off x="7667984" y="3828678"/>
          <a:ext cx="942616" cy="826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Equation" r:id="rId8" imgW="444240" imgH="393480" progId="Equation.3">
                  <p:embed/>
                </p:oleObj>
              </mc:Choice>
              <mc:Fallback>
                <p:oleObj name="Equation" r:id="rId8" imgW="444240" imgH="3934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984" y="3828678"/>
                        <a:ext cx="942616" cy="826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6250884C-3691-C34A-A3B1-D58234D6E4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Predicting default: review</a:t>
            </a:r>
          </a:p>
        </p:txBody>
      </p:sp>
    </p:spTree>
    <p:extLst>
      <p:ext uri="{BB962C8B-B14F-4D97-AF65-F5344CB8AC3E}">
        <p14:creationId xmlns:p14="http://schemas.microsoft.com/office/powerpoint/2010/main" val="98111186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Why not use a linear regression to predict probabilities of class membership?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The linear regression will make predictions that don’t make sense (e.g., probability outside of [0,1])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Transforming the linear regression into a step function will produce </a:t>
            </a:r>
            <a:r>
              <a:rPr lang="en-US" sz="2800" i="1" dirty="0" err="1">
                <a:latin typeface="PFDinTextCompPro-Italic"/>
                <a:cs typeface="PFDinTextCompPro-Italic"/>
              </a:rPr>
              <a:t>heteroskedastic</a:t>
            </a:r>
            <a:r>
              <a:rPr lang="en-US" sz="2800" dirty="0">
                <a:latin typeface="PFDinTextCompPro-Italic"/>
                <a:cs typeface="PFDinTextCompPro-Italic"/>
              </a:rPr>
              <a:t> errors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8C2E67-DC1A-2B40-BC51-D789DF7ACBF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Predicting default: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365BE-543D-5841-A0A0-63958657E68F}"/>
              </a:ext>
            </a:extLst>
          </p:cNvPr>
          <p:cNvSpPr txBox="1"/>
          <p:nvPr/>
        </p:nvSpPr>
        <p:spPr>
          <a:xfrm>
            <a:off x="2167003" y="5232165"/>
            <a:ext cx="7157581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When the scatter of the errors is different, varying depending on the value of one or more of the independent variables, the error terms are </a:t>
            </a:r>
            <a:r>
              <a:rPr lang="en-US" sz="2000" i="1" dirty="0"/>
              <a:t>heteroskedastic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220136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How do we derive coefficients using maximum likelihood?</a:t>
            </a: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We find the coefficients that are the most likely, given the observed data. Formally, we estimate the coefficients that maximize the likelihood function. This is done using an iterative procedure.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r>
              <a:rPr lang="en-US" sz="2800" dirty="0">
                <a:latin typeface="PFDinTextCompPro-Italic"/>
                <a:cs typeface="PFDinTextCompPro-Italic"/>
              </a:rPr>
              <a:t>Check out </a:t>
            </a:r>
            <a:r>
              <a:rPr lang="en-US" sz="2800" dirty="0">
                <a:latin typeface="PFDinTextCompPro-Italic"/>
                <a:cs typeface="PFDinTextCompPro-Italic"/>
                <a:hlinkClick r:id="rId3"/>
              </a:rPr>
              <a:t>http://www.stat.cmu.edu/~cshalizi/uADA/12/lectures/ch12.pdf</a:t>
            </a:r>
            <a:r>
              <a:rPr lang="en-US" sz="2800" dirty="0">
                <a:latin typeface="PFDinTextCompPro-Italic"/>
                <a:cs typeface="PFDinTextCompPro-Italic"/>
              </a:rPr>
              <a:t>  for details on the estimation of the coefficients.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52"/>
          <a:stretch/>
        </p:blipFill>
        <p:spPr bwMode="auto">
          <a:xfrm>
            <a:off x="2292464" y="3388740"/>
            <a:ext cx="6318136" cy="14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>
            <a:cxnSpLocks/>
          </p:cNvCxnSpPr>
          <p:nvPr/>
        </p:nvCxnSpPr>
        <p:spPr bwMode="auto">
          <a:xfrm flipH="1" flipV="1">
            <a:off x="5161020" y="4566795"/>
            <a:ext cx="2379945" cy="40690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7794007" y="4419957"/>
            <a:ext cx="4099143" cy="813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344" dirty="0">
                <a:latin typeface="PF Din Text Comp Pro" panose="02000506020000020004" pitchFamily="2" charset="0"/>
                <a:cs typeface="PFDinTextCompPro-Italic"/>
              </a:rPr>
              <a:t>Notation for the product of a series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3F3E771-3D29-8346-9BDE-16A464C4B68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Predicting default: review</a:t>
            </a:r>
          </a:p>
        </p:txBody>
      </p:sp>
    </p:spTree>
    <p:extLst>
      <p:ext uri="{BB962C8B-B14F-4D97-AF65-F5344CB8AC3E}">
        <p14:creationId xmlns:p14="http://schemas.microsoft.com/office/powerpoint/2010/main" val="232362782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In linear regression, we used a set of input variables to predict the value of a continuous response variable.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DA57005-047F-A342-B59E-0A7B487A0F0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0" cap="none" dirty="0"/>
              <a:t>Logistic Regression – basic form	</a:t>
            </a:r>
          </a:p>
        </p:txBody>
      </p:sp>
    </p:spTree>
    <p:extLst>
      <p:ext uri="{BB962C8B-B14F-4D97-AF65-F5344CB8AC3E}">
        <p14:creationId xmlns:p14="http://schemas.microsoft.com/office/powerpoint/2010/main" val="44669658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70" y="1444545"/>
            <a:ext cx="105104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In linear regression, we used a set of input variables to predict the value of a continuous response variable.</a:t>
            </a:r>
          </a:p>
          <a:p>
            <a:pPr algn="l"/>
            <a:endParaRPr lang="en-US" sz="28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  <a:sym typeface="Wingdings"/>
              </a:rPr>
              <a:t>In logistic regression, we use a set of input variables to predict </a:t>
            </a:r>
            <a:r>
              <a:rPr lang="en-US" sz="2800" i="1" dirty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2800" dirty="0">
                <a:latin typeface="PFDinTextCompPro-Italic"/>
                <a:cs typeface="PFDinTextCompPro-Italic"/>
                <a:sym typeface="Wingdings"/>
              </a:rPr>
              <a:t> of class (category) membership.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9314FD-A882-4E41-97CF-18FF73F861C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0" cap="none" dirty="0"/>
              <a:t>Logistic Regression – basic form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7730D-B742-434B-9426-6AF7C87BA22F}"/>
              </a:ext>
            </a:extLst>
          </p:cNvPr>
          <p:cNvSpPr txBox="1"/>
          <p:nvPr/>
        </p:nvSpPr>
        <p:spPr>
          <a:xfrm>
            <a:off x="847789" y="4416791"/>
            <a:ext cx="10290766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</a:t>
            </a:r>
            <a:r>
              <a:rPr lang="en-US" sz="2000" dirty="0">
                <a:ea typeface="ＭＳ Ｐゴシック" charset="0"/>
                <a:cs typeface="PFDinTextCompPro-Italic"/>
                <a:sym typeface="News706 BT" charset="0"/>
              </a:rPr>
              <a:t>Class membership is not always binary, however, that is what we will focus on for this class.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452227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70" y="1444545"/>
            <a:ext cx="105104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In linear regression, we used a set of input variables to predict the value of a continuous response variable.</a:t>
            </a:r>
          </a:p>
          <a:p>
            <a:pPr algn="l"/>
            <a:endParaRPr lang="en-US" sz="28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  <a:sym typeface="Wingdings"/>
              </a:rPr>
              <a:t>In logistic regression, we use a set of input variables to predict </a:t>
            </a:r>
            <a:r>
              <a:rPr lang="en-US" sz="2800" i="1" dirty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2800" dirty="0">
                <a:latin typeface="PFDinTextCompPro-Italic"/>
                <a:cs typeface="PFDinTextCompPro-Italic"/>
                <a:sym typeface="Wingdings"/>
              </a:rPr>
              <a:t> of class membership.</a:t>
            </a:r>
          </a:p>
          <a:p>
            <a:pPr algn="l"/>
            <a:endParaRPr lang="en-US" sz="2800" dirty="0">
              <a:latin typeface="PFDinTextCompPro-Italic"/>
              <a:cs typeface="PFDinTextCompPro-Italic"/>
              <a:sym typeface="Wingdings"/>
            </a:endParaRPr>
          </a:p>
          <a:p>
            <a:r>
              <a:rPr lang="en-US" sz="2800" dirty="0">
                <a:latin typeface="PFDinTextCompPro-Italic"/>
                <a:cs typeface="PFDinTextCompPro-Italic"/>
                <a:sym typeface="Wingdings"/>
              </a:rPr>
              <a:t>These probabilities can then mapped to </a:t>
            </a:r>
            <a:r>
              <a:rPr lang="en-US" sz="2800" i="1" dirty="0">
                <a:latin typeface="PFDinTextCompPro-Italic"/>
                <a:cs typeface="PFDinTextCompPro-Italic"/>
                <a:sym typeface="Wingdings"/>
              </a:rPr>
              <a:t>class labels</a:t>
            </a:r>
            <a:r>
              <a:rPr lang="en-US" sz="2800" dirty="0">
                <a:latin typeface="PFDinTextCompPro-Italic"/>
                <a:cs typeface="PFDinTextCompPro-Italic"/>
                <a:sym typeface="Wingdings"/>
              </a:rPr>
              <a:t>, thus predicting the class for each observation.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9314FD-A882-4E41-97CF-18FF73F861C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0" cap="none" dirty="0"/>
              <a:t>Logistic Regression – basic form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7730D-B742-434B-9426-6AF7C87BA22F}"/>
              </a:ext>
            </a:extLst>
          </p:cNvPr>
          <p:cNvSpPr txBox="1"/>
          <p:nvPr/>
        </p:nvSpPr>
        <p:spPr>
          <a:xfrm>
            <a:off x="626301" y="5648464"/>
            <a:ext cx="10290766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</a:t>
            </a:r>
            <a:r>
              <a:rPr lang="en-US" sz="2000" dirty="0">
                <a:ea typeface="ＭＳ Ｐゴシック" charset="0"/>
                <a:cs typeface="PFDinTextCompPro-Italic"/>
                <a:sym typeface="News706 BT" charset="0"/>
              </a:rPr>
              <a:t>Class membership is not always binary, however, that is what we will focus on for this class.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307550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When performing linear regression, we use the following function: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When performing logistic regression, we use the following form: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941"/>
              </p:ext>
            </p:extLst>
          </p:nvPr>
        </p:nvGraphicFramePr>
        <p:xfrm>
          <a:off x="2893602" y="4204561"/>
          <a:ext cx="5903756" cy="141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4" imgW="1726920" imgH="419040" progId="Equation.3">
                  <p:embed/>
                </p:oleObj>
              </mc:Choice>
              <mc:Fallback>
                <p:oleObj name="Equation" r:id="rId4" imgW="1726920" imgH="41904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3602" y="4204561"/>
                        <a:ext cx="5903756" cy="141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59714"/>
              </p:ext>
            </p:extLst>
          </p:nvPr>
        </p:nvGraphicFramePr>
        <p:xfrm>
          <a:off x="4410789" y="2182407"/>
          <a:ext cx="2691418" cy="771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6" imgW="787320" imgH="228600" progId="Equation.3">
                  <p:embed/>
                </p:oleObj>
              </mc:Choice>
              <mc:Fallback>
                <p:oleObj name="Equation" r:id="rId6" imgW="787320" imgH="2286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0789" y="2182407"/>
                        <a:ext cx="2691418" cy="7710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40E13E96-A193-554D-A9BD-4C62408A249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0" cap="none" dirty="0"/>
              <a:t>Logistic Regression – basic form	</a:t>
            </a:r>
          </a:p>
        </p:txBody>
      </p:sp>
    </p:spTree>
    <p:extLst>
      <p:ext uri="{BB962C8B-B14F-4D97-AF65-F5344CB8AC3E}">
        <p14:creationId xmlns:p14="http://schemas.microsoft.com/office/powerpoint/2010/main" val="171536297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When performing </a:t>
            </a:r>
            <a:r>
              <a:rPr lang="en-US" sz="2800" i="1" dirty="0">
                <a:solidFill>
                  <a:srgbClr val="FF0000"/>
                </a:solidFill>
                <a:latin typeface="PFDinTextCompPro-Italic"/>
                <a:cs typeface="PFDinTextCompPro-Italic"/>
              </a:rPr>
              <a:t>linear regression</a:t>
            </a:r>
            <a:r>
              <a:rPr lang="en-US" sz="2800" dirty="0">
                <a:latin typeface="PFDinTextCompPro-Italic"/>
                <a:cs typeface="PFDinTextCompPro-Italic"/>
              </a:rPr>
              <a:t>, we use the following function: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When performing </a:t>
            </a:r>
            <a:r>
              <a:rPr lang="en-US" sz="2800" i="1" dirty="0">
                <a:solidFill>
                  <a:srgbClr val="FF0000"/>
                </a:solidFill>
                <a:latin typeface="PFDinTextCompPro-Italic"/>
                <a:cs typeface="PFDinTextCompPro-Italic"/>
              </a:rPr>
              <a:t>logistic regression</a:t>
            </a:r>
            <a:r>
              <a:rPr lang="en-US" sz="2800" dirty="0">
                <a:latin typeface="PFDinTextCompPro-Italic"/>
                <a:cs typeface="PFDinTextCompPro-Italic"/>
              </a:rPr>
              <a:t>, we use the following form: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3144122" y="4204561"/>
          <a:ext cx="5903756" cy="141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Equation" r:id="rId4" imgW="1726920" imgH="419040" progId="Equation.3">
                  <p:embed/>
                </p:oleObj>
              </mc:Choice>
              <mc:Fallback>
                <p:oleObj name="Equation" r:id="rId4" imgW="1726920" imgH="41904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122" y="4204561"/>
                        <a:ext cx="5903756" cy="141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410789" y="2182407"/>
          <a:ext cx="2691418" cy="771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Equation" r:id="rId6" imgW="787320" imgH="228600" progId="Equation.3">
                  <p:embed/>
                </p:oleObj>
              </mc:Choice>
              <mc:Fallback>
                <p:oleObj name="Equation" r:id="rId6" imgW="787320" imgH="2286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0789" y="2182407"/>
                        <a:ext cx="2691418" cy="7710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40E13E96-A193-554D-A9BD-4C62408A249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0" cap="none" dirty="0"/>
              <a:t>Logistic Regression – basic form	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5532A2-9683-5E4A-B147-D9B0C547F59B}"/>
              </a:ext>
            </a:extLst>
          </p:cNvPr>
          <p:cNvCxnSpPr>
            <a:stCxn id="11" idx="0"/>
          </p:cNvCxnSpPr>
          <p:nvPr/>
        </p:nvCxnSpPr>
        <p:spPr bwMode="auto">
          <a:xfrm flipV="1">
            <a:off x="2518861" y="5171930"/>
            <a:ext cx="588641" cy="24160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C9D471D-0D80-2248-9E06-20AFB9F3644E}"/>
              </a:ext>
            </a:extLst>
          </p:cNvPr>
          <p:cNvSpPr/>
          <p:nvPr/>
        </p:nvSpPr>
        <p:spPr>
          <a:xfrm>
            <a:off x="626932" y="5413539"/>
            <a:ext cx="3783857" cy="4530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344" dirty="0">
                <a:latin typeface="PF Din Text Comp Pro" panose="02000506020000020004" pitchFamily="2" charset="0"/>
                <a:cs typeface="PFDinTextCompPro-Italic"/>
              </a:rPr>
              <a:t>Probability of y = 1, given x</a:t>
            </a:r>
          </a:p>
        </p:txBody>
      </p:sp>
    </p:spTree>
    <p:extLst>
      <p:ext uri="{BB962C8B-B14F-4D97-AF65-F5344CB8AC3E}">
        <p14:creationId xmlns:p14="http://schemas.microsoft.com/office/powerpoint/2010/main" val="242782577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PFDinTextCompPro-Italic"/>
                <a:cs typeface="PFDinTextCompPro-Italic"/>
              </a:rPr>
              <a:t>In-class exercise: </a:t>
            </a:r>
            <a:r>
              <a:rPr lang="en-US" sz="2800" dirty="0">
                <a:latin typeface="PFDinTextCompPro-Italic"/>
                <a:cs typeface="PFDinTextCompPro-Italic"/>
              </a:rPr>
              <a:t>Create a plot of the logistic function.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046456"/>
              </p:ext>
            </p:extLst>
          </p:nvPr>
        </p:nvGraphicFramePr>
        <p:xfrm>
          <a:off x="3994868" y="2617024"/>
          <a:ext cx="2995289" cy="141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4" imgW="876240" imgH="419040" progId="Equation.3">
                  <p:embed/>
                </p:oleObj>
              </mc:Choice>
              <mc:Fallback>
                <p:oleObj name="Equation" r:id="rId4" imgW="876240" imgH="41904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868" y="2617024"/>
                        <a:ext cx="2995289" cy="141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BB5C5851-63AA-3040-A713-B422212F0F2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0" cap="none" dirty="0"/>
              <a:t>Logistic Regression – basic form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2AF211-BD05-C040-ADC8-63EF6CDCBEDA}"/>
              </a:ext>
            </a:extLst>
          </p:cNvPr>
          <p:cNvSpPr txBox="1"/>
          <p:nvPr/>
        </p:nvSpPr>
        <p:spPr>
          <a:xfrm>
            <a:off x="950673" y="4716596"/>
            <a:ext cx="10290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FDinTextCompPro-Italic"/>
                <a:cs typeface="PFDinTextCompPro-Italic"/>
              </a:rPr>
              <a:t>How would you describe the shape of the function?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196791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6399</TotalTime>
  <Words>1800</Words>
  <Application>Microsoft Macintosh PowerPoint</Application>
  <PresentationFormat>Widescreen</PresentationFormat>
  <Paragraphs>282</Paragraphs>
  <Slides>37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2" baseType="lpstr">
      <vt:lpstr>Arial</vt:lpstr>
      <vt:lpstr>ArialMT</vt:lpstr>
      <vt:lpstr>Calibri</vt:lpstr>
      <vt:lpstr>Calibri Light</vt:lpstr>
      <vt:lpstr>Courier MonoThai</vt:lpstr>
      <vt:lpstr>Lucida Grande</vt:lpstr>
      <vt:lpstr>MS PGothic</vt:lpstr>
      <vt:lpstr>News706 BT</vt:lpstr>
      <vt:lpstr>PF Din Text Comp Pro</vt:lpstr>
      <vt:lpstr>PFDinTextCompPro-Italic</vt:lpstr>
      <vt:lpstr>PFDinTextCompPro-Medium</vt:lpstr>
      <vt:lpstr>Symbol</vt:lpstr>
      <vt:lpstr>Wingdings</vt:lpstr>
      <vt:lpstr>Office Theme</vt:lpstr>
      <vt:lpstr>Equation</vt:lpstr>
      <vt:lpstr>Logistic Regression</vt:lpstr>
      <vt:lpstr>Topics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and Exploration</dc:title>
  <dc:subject/>
  <dc:creator>Jay Urbain</dc:creator>
  <cp:keywords/>
  <dc:description/>
  <cp:lastModifiedBy>Jay Urbain</cp:lastModifiedBy>
  <cp:revision>54</cp:revision>
  <cp:lastPrinted>2018-07-11T20:54:19Z</cp:lastPrinted>
  <dcterms:created xsi:type="dcterms:W3CDTF">2018-06-20T21:37:19Z</dcterms:created>
  <dcterms:modified xsi:type="dcterms:W3CDTF">2018-10-01T10:08:09Z</dcterms:modified>
  <cp:category/>
</cp:coreProperties>
</file>