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4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7.xml" ContentType="application/vnd.openxmlformats-officedocument.presentationml.notesSlide+xml"/>
  <Override PartName="/ppt/tags/tag123.xml" ContentType="application/vnd.openxmlformats-officedocument.presentationml.tags+xml"/>
  <Override PartName="/ppt/notesSlides/notesSlide1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3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4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6"/>
  </p:notesMasterIdLst>
  <p:handoutMasterIdLst>
    <p:handoutMasterId r:id="rId57"/>
  </p:handoutMasterIdLst>
  <p:sldIdLst>
    <p:sldId id="563" r:id="rId4"/>
    <p:sldId id="623" r:id="rId5"/>
    <p:sldId id="479" r:id="rId6"/>
    <p:sldId id="565" r:id="rId7"/>
    <p:sldId id="566" r:id="rId8"/>
    <p:sldId id="568" r:id="rId9"/>
    <p:sldId id="569" r:id="rId10"/>
    <p:sldId id="572" r:id="rId11"/>
    <p:sldId id="573" r:id="rId12"/>
    <p:sldId id="577" r:id="rId13"/>
    <p:sldId id="674" r:id="rId14"/>
    <p:sldId id="629" r:id="rId15"/>
    <p:sldId id="578" r:id="rId16"/>
    <p:sldId id="581" r:id="rId17"/>
    <p:sldId id="582" r:id="rId18"/>
    <p:sldId id="583" r:id="rId19"/>
    <p:sldId id="584" r:id="rId20"/>
    <p:sldId id="586" r:id="rId21"/>
    <p:sldId id="588" r:id="rId22"/>
    <p:sldId id="589" r:id="rId23"/>
    <p:sldId id="590" r:id="rId24"/>
    <p:sldId id="592" r:id="rId25"/>
    <p:sldId id="593" r:id="rId26"/>
    <p:sldId id="594" r:id="rId27"/>
    <p:sldId id="595" r:id="rId28"/>
    <p:sldId id="597" r:id="rId29"/>
    <p:sldId id="607" r:id="rId30"/>
    <p:sldId id="632" r:id="rId31"/>
    <p:sldId id="638" r:id="rId32"/>
    <p:sldId id="639" r:id="rId33"/>
    <p:sldId id="642" r:id="rId34"/>
    <p:sldId id="644" r:id="rId35"/>
    <p:sldId id="647" r:id="rId36"/>
    <p:sldId id="648" r:id="rId37"/>
    <p:sldId id="650" r:id="rId38"/>
    <p:sldId id="653" r:id="rId39"/>
    <p:sldId id="654" r:id="rId40"/>
    <p:sldId id="655" r:id="rId41"/>
    <p:sldId id="659" r:id="rId42"/>
    <p:sldId id="661" r:id="rId43"/>
    <p:sldId id="679" r:id="rId44"/>
    <p:sldId id="663" r:id="rId45"/>
    <p:sldId id="664" r:id="rId46"/>
    <p:sldId id="668" r:id="rId47"/>
    <p:sldId id="670" r:id="rId48"/>
    <p:sldId id="671" r:id="rId49"/>
    <p:sldId id="672" r:id="rId50"/>
    <p:sldId id="677" r:id="rId51"/>
    <p:sldId id="678" r:id="rId52"/>
    <p:sldId id="673" r:id="rId53"/>
    <p:sldId id="669" r:id="rId54"/>
    <p:sldId id="680" r:id="rId55"/>
  </p:sldIdLst>
  <p:sldSz cx="9144000" cy="5143500" type="screen16x9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1" autoAdjust="0"/>
    <p:restoredTop sz="91215" autoAdjust="0"/>
  </p:normalViewPr>
  <p:slideViewPr>
    <p:cSldViewPr>
      <p:cViewPr varScale="1">
        <p:scale>
          <a:sx n="112" d="100"/>
          <a:sy n="112" d="100"/>
        </p:scale>
        <p:origin x="200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portlan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CB-524B-AF74-0D9AF3558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980936"/>
        <c:axId val="-2122101224"/>
      </c:scatterChart>
      <c:valAx>
        <c:axId val="-2121980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22101224"/>
        <c:crosses val="autoZero"/>
        <c:crossBetween val="midCat"/>
      </c:valAx>
      <c:valAx>
        <c:axId val="-212210122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21980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55-F646-ADFE-06A7EAFDA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1107160"/>
        <c:axId val="-2040928328"/>
      </c:scatterChart>
      <c:valAx>
        <c:axId val="-2041107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0928328"/>
        <c:crosses val="autoZero"/>
        <c:crossBetween val="midCat"/>
      </c:valAx>
      <c:valAx>
        <c:axId val="-204092832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1107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82.373271889400769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312.78801843317922</c:v>
                </c:pt>
                <c:pt idx="9">
                  <c:v>343.89400921658961</c:v>
                </c:pt>
                <c:pt idx="10">
                  <c:v>272.4654377880172</c:v>
                </c:pt>
                <c:pt idx="11">
                  <c:v>394.58525345622019</c:v>
                </c:pt>
                <c:pt idx="12">
                  <c:v>393.43317972350161</c:v>
                </c:pt>
                <c:pt idx="13">
                  <c:v>142.281105990783</c:v>
                </c:pt>
                <c:pt idx="14">
                  <c:v>88.133640552995345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287.28070175438592</c:v>
                </c:pt>
                <c:pt idx="6">
                  <c:v>315.05847953216397</c:v>
                </c:pt>
                <c:pt idx="7">
                  <c:v>288.74269005847992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325.29239766081889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313.59649122806991</c:v>
                </c:pt>
                <c:pt idx="16">
                  <c:v>336.98830409356702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C-3543-BCE4-1A2D0CFE3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260760"/>
        <c:axId val="-2042183640"/>
      </c:scatterChart>
      <c:valAx>
        <c:axId val="-2042260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42183640"/>
        <c:crosses val="autoZero"/>
        <c:crossBetween val="midCat"/>
      </c:valAx>
      <c:valAx>
        <c:axId val="-204218364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2042260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83-8446-A596-6A4345AE8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914200"/>
        <c:axId val="-2137908296"/>
      </c:scatterChart>
      <c:valAx>
        <c:axId val="-21379142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2137908296"/>
        <c:crosses val="autoZero"/>
        <c:crossBetween val="midCat"/>
      </c:valAx>
      <c:valAx>
        <c:axId val="-21379082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21379142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CD-554A-AE5A-F8DF8A5FD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833880"/>
        <c:axId val="-2043830808"/>
      </c:scatterChart>
      <c:valAx>
        <c:axId val="-204383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830808"/>
        <c:crosses val="autoZero"/>
        <c:crossBetween val="midCat"/>
        <c:majorUnit val="1"/>
      </c:valAx>
      <c:valAx>
        <c:axId val="-20438308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83388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27-C24D-8869-DCD04D97B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032056"/>
        <c:axId val="-2114028936"/>
      </c:scatterChart>
      <c:valAx>
        <c:axId val="-21140320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028936"/>
        <c:crosses val="autoZero"/>
        <c:crossBetween val="midCat"/>
        <c:majorUnit val="1"/>
      </c:valAx>
      <c:valAx>
        <c:axId val="-21140289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03205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B1-7A4F-97E5-290C00122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556440"/>
        <c:axId val="-2114566376"/>
      </c:scatterChart>
      <c:valAx>
        <c:axId val="-2114556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114566376"/>
        <c:crosses val="autoZero"/>
        <c:crossBetween val="midCat"/>
        <c:majorUnit val="1"/>
      </c:valAx>
      <c:valAx>
        <c:axId val="-2114566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114556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DC-CB4D-A50F-5473204FDD8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DC-CB4D-A50F-5473204FDD8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6DC-CB4D-A50F-5473204FDD8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C-CB4D-A50F-5473204FDD8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6DC-CB4D-A50F-5473204FDD8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6DC-CB4D-A50F-5473204FDD8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6DC-CB4D-A50F-5473204FDD8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6DC-CB4D-A50F-5473204FD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768312"/>
        <c:axId val="-2046772872"/>
      </c:scatterChart>
      <c:valAx>
        <c:axId val="-204676831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6772872"/>
        <c:crosses val="autoZero"/>
        <c:crossBetween val="midCat"/>
        <c:majorUnit val="1"/>
      </c:valAx>
      <c:valAx>
        <c:axId val="-204677287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676831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A8-614D-A2E3-D2A6935A9EE6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A8-614D-A2E3-D2A6935A9EE6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A8-614D-A2E3-D2A6935A9EE6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A8-614D-A2E3-D2A6935A9EE6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A8-614D-A2E3-D2A6935A9EE6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DA8-614D-A2E3-D2A6935A9EE6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DA8-614D-A2E3-D2A6935A9EE6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DA8-614D-A2E3-D2A6935A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3771208"/>
        <c:axId val="-2043768120"/>
      </c:scatterChart>
      <c:valAx>
        <c:axId val="-20437712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3768120"/>
        <c:crosses val="autoZero"/>
        <c:crossBetween val="midCat"/>
        <c:majorUnit val="0.5"/>
      </c:valAx>
      <c:valAx>
        <c:axId val="-204376812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-20437712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6-3D44-945F-2BAA34571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816984"/>
        <c:axId val="-2137739496"/>
      </c:scatterChart>
      <c:valAx>
        <c:axId val="-21378169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-2137739496"/>
        <c:crosses val="autoZero"/>
        <c:crossBetween val="midCat"/>
      </c:valAx>
      <c:valAx>
        <c:axId val="-21377394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-21378169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34-DE46-800A-79188802580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34-DE46-800A-79188802580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34-DE46-800A-79188802580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34-DE46-800A-79188802580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334-DE46-800A-79188802580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334-DE46-800A-79188802580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334-DE46-800A-79188802580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334-DE46-800A-791888025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2310840"/>
        <c:axId val="-2042304632"/>
      </c:scatterChart>
      <c:valAx>
        <c:axId val="-2042310840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2042304632"/>
        <c:crosses val="autoZero"/>
        <c:crossBetween val="midCat"/>
        <c:majorUnit val="100"/>
      </c:valAx>
      <c:valAx>
        <c:axId val="-204230463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-204231084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2009-0C07-A442-B1C4-26ED420CFE6B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9512-05D3-2C45-9D27-E91AD2C9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x0 as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draw skinning contour plot on right draw 0&lt;x&lt;1 symmetric</a:t>
            </a:r>
            <a:r>
              <a:rPr lang="en-US" baseline="0" dirty="0"/>
              <a:t> contour plot</a:t>
            </a:r>
          </a:p>
          <a:p>
            <a:r>
              <a:rPr lang="en-US" baseline="0" dirty="0"/>
              <a:t>Or -1 to 1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x1 and x2 with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line to data</a:t>
            </a:r>
            <a:r>
              <a:rPr lang="en-US" baseline="0" dirty="0"/>
              <a:t> to predict house price – continuous value output, e.g., size(feet^2) = 1250, price = $220k</a:t>
            </a:r>
          </a:p>
          <a:p>
            <a:r>
              <a:rPr lang="en-US" baseline="0" dirty="0"/>
              <a:t>Draw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H(x(</a:t>
            </a:r>
            <a:r>
              <a:rPr lang="en-US" dirty="0" err="1"/>
              <a:t>i</a:t>
            </a:r>
            <a:r>
              <a:rPr lang="en-US" dirty="0"/>
              <a:t>)) =</a:t>
            </a:r>
            <a:r>
              <a:rPr lang="en-US" baseline="0" dirty="0"/>
              <a:t>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concave function going back and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BFE9B-1D5F-C647-838B-99D934C90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34.xml"/><Relationship Id="rId7" Type="http://schemas.openxmlformats.org/officeDocument/2006/relationships/image" Target="../media/image16.png"/><Relationship Id="rId12" Type="http://schemas.openxmlformats.org/officeDocument/2006/relationships/chart" Target="../charts/chart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36.xml"/><Relationship Id="rId10" Type="http://schemas.openxmlformats.org/officeDocument/2006/relationships/image" Target="../media/image28.png"/><Relationship Id="rId4" Type="http://schemas.openxmlformats.org/officeDocument/2006/relationships/tags" Target="../tags/tag35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image" Target="../media/image2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4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8.xml"/><Relationship Id="rId7" Type="http://schemas.openxmlformats.org/officeDocument/2006/relationships/image" Target="../media/image4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2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4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70.xml"/><Relationship Id="rId10" Type="http://schemas.openxmlformats.org/officeDocument/2006/relationships/image" Target="../media/image46.png"/><Relationship Id="rId4" Type="http://schemas.openxmlformats.org/officeDocument/2006/relationships/tags" Target="../tags/tag69.xml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53.png"/><Relationship Id="rId2" Type="http://schemas.openxmlformats.org/officeDocument/2006/relationships/tags" Target="../tags/tag75.xml"/><Relationship Id="rId16" Type="http://schemas.openxmlformats.org/officeDocument/2006/relationships/image" Target="../media/image57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52.png"/><Relationship Id="rId5" Type="http://schemas.openxmlformats.org/officeDocument/2006/relationships/tags" Target="../tags/tag78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tags" Target="../tags/tag77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notesSlide" Target="../notesSlides/notesSlide12.xml"/><Relationship Id="rId26" Type="http://schemas.openxmlformats.org/officeDocument/2006/relationships/image" Target="../media/image63.png"/><Relationship Id="rId3" Type="http://schemas.openxmlformats.org/officeDocument/2006/relationships/tags" Target="../tags/tag83.xml"/><Relationship Id="rId21" Type="http://schemas.openxmlformats.org/officeDocument/2006/relationships/image" Target="../media/image55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62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59.png"/><Relationship Id="rId29" Type="http://schemas.openxmlformats.org/officeDocument/2006/relationships/image" Target="../media/image66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tags" Target="../tags/tag90.xml"/><Relationship Id="rId19" Type="http://schemas.openxmlformats.org/officeDocument/2006/relationships/image" Target="../media/image58.png"/><Relationship Id="rId31" Type="http://schemas.openxmlformats.org/officeDocument/2006/relationships/image" Target="../media/image6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56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74.png"/><Relationship Id="rId2" Type="http://schemas.openxmlformats.org/officeDocument/2006/relationships/tags" Target="../tags/tag98.xml"/><Relationship Id="rId16" Type="http://schemas.openxmlformats.org/officeDocument/2006/relationships/image" Target="../media/image7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5" Type="http://schemas.openxmlformats.org/officeDocument/2006/relationships/image" Target="../media/image72.png"/><Relationship Id="rId10" Type="http://schemas.openxmlformats.org/officeDocument/2006/relationships/tags" Target="../tags/tag106.xml"/><Relationship Id="rId19" Type="http://schemas.openxmlformats.org/officeDocument/2006/relationships/image" Target="../media/image76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81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0.png"/><Relationship Id="rId2" Type="http://schemas.openxmlformats.org/officeDocument/2006/relationships/tags" Target="../tags/tag108.xml"/><Relationship Id="rId16" Type="http://schemas.openxmlformats.org/officeDocument/2006/relationships/image" Target="../media/image84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9.png"/><Relationship Id="rId5" Type="http://schemas.openxmlformats.org/officeDocument/2006/relationships/tags" Target="../tags/tag111.xml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tags" Target="../tags/tag110.xml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17.xml"/><Relationship Id="rId7" Type="http://schemas.openxmlformats.org/officeDocument/2006/relationships/image" Target="../media/image87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2.xml"/><Relationship Id="rId10" Type="http://schemas.openxmlformats.org/officeDocument/2006/relationships/image" Target="../media/image89.png"/><Relationship Id="rId4" Type="http://schemas.openxmlformats.org/officeDocument/2006/relationships/tags" Target="../tags/tag121.xml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95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94.png"/><Relationship Id="rId17" Type="http://schemas.openxmlformats.org/officeDocument/2006/relationships/chart" Target="../charts/chart10.xml"/><Relationship Id="rId2" Type="http://schemas.openxmlformats.org/officeDocument/2006/relationships/tags" Target="../tags/tag125.xml"/><Relationship Id="rId16" Type="http://schemas.openxmlformats.org/officeDocument/2006/relationships/image" Target="../media/image98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93.png"/><Relationship Id="rId5" Type="http://schemas.openxmlformats.org/officeDocument/2006/relationships/tags" Target="../tags/tag128.xml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103.png"/><Relationship Id="rId18" Type="http://schemas.openxmlformats.org/officeDocument/2006/relationships/image" Target="../media/image107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02.png"/><Relationship Id="rId17" Type="http://schemas.openxmlformats.org/officeDocument/2006/relationships/image" Target="../media/image52.png"/><Relationship Id="rId2" Type="http://schemas.openxmlformats.org/officeDocument/2006/relationships/tags" Target="../tags/tag134.xml"/><Relationship Id="rId16" Type="http://schemas.openxmlformats.org/officeDocument/2006/relationships/image" Target="../media/image106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01.png"/><Relationship Id="rId5" Type="http://schemas.openxmlformats.org/officeDocument/2006/relationships/tags" Target="../tags/tag137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tags" Target="../tags/tag143.xml"/><Relationship Id="rId21" Type="http://schemas.openxmlformats.org/officeDocument/2006/relationships/image" Target="../media/image116.png"/><Relationship Id="rId7" Type="http://schemas.openxmlformats.org/officeDocument/2006/relationships/tags" Target="../tags/tag147.xml"/><Relationship Id="rId12" Type="http://schemas.openxmlformats.org/officeDocument/2006/relationships/notesSlide" Target="../notesSlides/notesSlide22.xml"/><Relationship Id="rId17" Type="http://schemas.openxmlformats.org/officeDocument/2006/relationships/image" Target="../media/image112.png"/><Relationship Id="rId2" Type="http://schemas.openxmlformats.org/officeDocument/2006/relationships/tags" Target="../tags/tag142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5.xml"/><Relationship Id="rId15" Type="http://schemas.openxmlformats.org/officeDocument/2006/relationships/image" Target="../media/image110.png"/><Relationship Id="rId10" Type="http://schemas.openxmlformats.org/officeDocument/2006/relationships/tags" Target="../tags/tag150.xml"/><Relationship Id="rId19" Type="http://schemas.openxmlformats.org/officeDocument/2006/relationships/image" Target="../media/image114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53.xml"/><Relationship Id="rId7" Type="http://schemas.openxmlformats.org/officeDocument/2006/relationships/image" Target="../media/image12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12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9" Type="http://schemas.openxmlformats.org/officeDocument/2006/relationships/hyperlink" Target="http://docs.scipy.org/doc/numpy-1.10.1/reference/generated/numpy.linalg.solve.html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1.png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86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image" Target="../media/image124.png"/><Relationship Id="rId5" Type="http://schemas.openxmlformats.org/officeDocument/2006/relationships/tags" Target="../tags/tag158.xml"/><Relationship Id="rId10" Type="http://schemas.openxmlformats.org/officeDocument/2006/relationships/image" Target="../media/image123.png"/><Relationship Id="rId4" Type="http://schemas.openxmlformats.org/officeDocument/2006/relationships/tags" Target="../tags/tag157.xml"/><Relationship Id="rId9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63.xml"/><Relationship Id="rId7" Type="http://schemas.openxmlformats.org/officeDocument/2006/relationships/image" Target="../media/image125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2.png"/><Relationship Id="rId4" Type="http://schemas.openxmlformats.org/officeDocument/2006/relationships/tags" Target="../tags/tag164.xml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19.png"/><Relationship Id="rId3" Type="http://schemas.openxmlformats.org/officeDocument/2006/relationships/tags" Target="../tags/tag19.xml"/><Relationship Id="rId21" Type="http://schemas.openxmlformats.org/officeDocument/2006/relationships/image" Target="../media/image21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8.png"/><Relationship Id="rId2" Type="http://schemas.openxmlformats.org/officeDocument/2006/relationships/tags" Target="../tags/tag18.xml"/><Relationship Id="rId16" Type="http://schemas.openxmlformats.org/officeDocument/2006/relationships/image" Target="../media/image17.png"/><Relationship Id="rId20" Type="http://schemas.openxmlformats.org/officeDocument/2006/relationships/chart" Target="../charts/chart7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2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23" Type="http://schemas.openxmlformats.org/officeDocument/2006/relationships/image" Target="../media/image12.png"/><Relationship Id="rId10" Type="http://schemas.openxmlformats.org/officeDocument/2006/relationships/tags" Target="../tags/tag26.xml"/><Relationship Id="rId19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chart" Target="../charts/chart6.xml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62400" y="666750"/>
            <a:ext cx="5181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gradient descent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23431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Jay Urbain, PhD </a:t>
            </a:r>
            <a:br>
              <a:rPr lang="en-US" sz="2800" dirty="0"/>
            </a:br>
            <a:endParaRPr lang="en-US" sz="2800" dirty="0"/>
          </a:p>
          <a:p>
            <a:r>
              <a:rPr lang="en-US" sz="2000" dirty="0"/>
              <a:t>Credits: </a:t>
            </a:r>
            <a:r>
              <a:rPr lang="en-US" sz="2000" dirty="0" err="1"/>
              <a:t>Nando</a:t>
            </a:r>
            <a:r>
              <a:rPr lang="en-US" sz="2000" dirty="0"/>
              <a:t> de </a:t>
            </a:r>
            <a:r>
              <a:rPr lang="en-US" sz="2000" dirty="0" err="1"/>
              <a:t>Freitas</a:t>
            </a:r>
            <a:r>
              <a:rPr lang="en-US" sz="2000" dirty="0"/>
              <a:t>, Oxford; Andrew Ng, Stanford; Hastie and </a:t>
            </a:r>
            <a:r>
              <a:rPr lang="en-US" sz="2000" dirty="0" err="1"/>
              <a:t>Tibshirani</a:t>
            </a:r>
            <a:r>
              <a:rPr lang="en-US" sz="2000" dirty="0"/>
              <a:t>, Stanford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74295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regression, you almost always want to fit the data well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smallest average distance to points in training data</a:t>
            </a:r>
          </a:p>
          <a:p>
            <a:r>
              <a:rPr lang="en-US" sz="2000" dirty="0">
                <a:solidFill>
                  <a:srgbClr val="008000"/>
                </a:solidFill>
              </a:rPr>
              <a:t>	(h(x) close to y for (x, y) in training data)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Cost function </a:t>
            </a:r>
            <a:r>
              <a:rPr lang="en-US" sz="2000" b="1" i="1" dirty="0"/>
              <a:t>J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008000"/>
                </a:solidFill>
              </a:rPr>
              <a:t>Squaring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positive and negative deviations the same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Penalty for large deviations stronger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09550"/>
            <a:ext cx="6579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Fitting data well: least squares cost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62150"/>
            <a:ext cx="579120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9550"/>
            <a:ext cx="5838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Optimizing Cost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98219"/>
            <a:ext cx="7103899" cy="43371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0" y="417195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47750"/>
            <a:ext cx="359228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43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 to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54876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019550"/>
            <a:ext cx="110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095750"/>
            <a:ext cx="268054" cy="302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4095750"/>
            <a:ext cx="1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67150"/>
            <a:ext cx="268054" cy="3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3181350"/>
            <a:ext cx="138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333750"/>
            <a:ext cx="111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2571750"/>
            <a:ext cx="304800" cy="762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52600" y="2266950"/>
            <a:ext cx="914400" cy="838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28398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47815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</a:t>
            </a:r>
            <a:br>
              <a:rPr lang="en-US" dirty="0"/>
            </a:br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878"/>
            <a:ext cx="8229600" cy="3394472"/>
          </a:xfrm>
        </p:spPr>
        <p:txBody>
          <a:bodyPr>
            <a:noAutofit/>
          </a:bodyPr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000" dirty="0"/>
              <a:t>Hypothesis formulation, hypothesis space</a:t>
            </a:r>
          </a:p>
          <a:p>
            <a:r>
              <a:rPr lang="en-US" sz="2400" dirty="0"/>
              <a:t>Optimizing Cost with Gradient Descent</a:t>
            </a:r>
          </a:p>
          <a:p>
            <a:r>
              <a:rPr lang="en-US" sz="2400" dirty="0"/>
              <a:t>Using multiple input features with Linear Regression</a:t>
            </a:r>
          </a:p>
          <a:p>
            <a:pPr marL="0" indent="0">
              <a:buNone/>
            </a:pPr>
            <a:r>
              <a:rPr lang="en-US" sz="2400" dirty="0"/>
              <a:t>Notes on:</a:t>
            </a:r>
          </a:p>
          <a:p>
            <a:r>
              <a:rPr lang="en-US" sz="2400" dirty="0"/>
              <a:t>Feature Scaling</a:t>
            </a:r>
          </a:p>
          <a:p>
            <a:r>
              <a:rPr lang="en-US" sz="2400" dirty="0"/>
              <a:t>Nonlinear Regression</a:t>
            </a:r>
          </a:p>
          <a:p>
            <a:r>
              <a:rPr lang="en-US" sz="2400" dirty="0"/>
              <a:t>Optimizing Cost using derivatives</a:t>
            </a:r>
          </a:p>
        </p:txBody>
      </p:sp>
    </p:spTree>
    <p:extLst>
      <p:ext uri="{BB962C8B-B14F-4D97-AF65-F5344CB8AC3E}">
        <p14:creationId xmlns:p14="http://schemas.microsoft.com/office/powerpoint/2010/main" val="27834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approach a local minimum, gradient descent will automatically take smaller steps.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4629150"/>
            <a:ext cx="508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Gradient gets smaller as learning rate stays constant</a:t>
            </a:r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828800" y="-19050"/>
            <a:ext cx="60960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2387346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8" y="4019550"/>
            <a:ext cx="2852772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2201418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0274"/>
            <a:ext cx="4246626" cy="59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7199" y="3105150"/>
            <a:ext cx="281043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7199" y="3865656"/>
            <a:ext cx="3293035" cy="738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113" y="285750"/>
            <a:ext cx="3679087" cy="707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Finding steepest gradient of </a:t>
            </a:r>
          </a:p>
          <a:p>
            <a:r>
              <a:rPr lang="en-US" sz="2000" dirty="0"/>
              <a:t>Linear regression L2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495550"/>
            <a:ext cx="96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J(Θ</a:t>
            </a:r>
            <a:r>
              <a:rPr lang="en-US" baseline="-25000" dirty="0"/>
              <a:t>0</a:t>
            </a:r>
            <a:r>
              <a:rPr lang="en-US" dirty="0"/>
              <a:t>, Θ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40195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37909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6625" y="301625"/>
            <a:ext cx="17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Convex function</a:t>
            </a:r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327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versus “Online”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82626"/>
            <a:ext cx="7833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“Batch”: Each step of gradient descent uses all the training examples.</a:t>
            </a:r>
          </a:p>
          <a:p>
            <a:endParaRPr lang="en-US" sz="2400" dirty="0"/>
          </a:p>
          <a:p>
            <a:r>
              <a:rPr lang="en-US" sz="2400" dirty="0"/>
              <a:t>“Online”: Each step of gradient descent uses </a:t>
            </a:r>
            <a:r>
              <a:rPr lang="en-US" sz="2400" i="1" dirty="0"/>
              <a:t>a</a:t>
            </a:r>
            <a:r>
              <a:rPr lang="en-US" sz="2400" dirty="0"/>
              <a:t> training example at a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2458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167039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Repeat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6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955" y="209550"/>
            <a:ext cx="2664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0336" y="1428750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1000’s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       for      </a:t>
            </a:r>
          </a:p>
          <a:p>
            <a:r>
              <a:rPr lang="en-US" sz="16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      = size (0-2000 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/>
              <a:t>              = number of bedrooms (1-5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(feet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8350"/>
            <a:ext cx="3632835" cy="21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000" y="2952750"/>
            <a:ext cx="1432168" cy="6571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8600" y="23431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Z-score (standard score) 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2350" y="2800350"/>
            <a:ext cx="647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score is the signed number of standard deviations by which the value of an observation or data point is above the mean value.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000" y="4324350"/>
            <a:ext cx="1993900" cy="5969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8600" y="37147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Min-max (0-1)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9747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“Debugging”: How to make sure gradient descent is working correctly.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rate     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57550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893517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Making sure gradient descent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24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If     is too large:         may not decrease on every iteration; may not converge.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choose    , try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830834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A122F-EED8-1F48-ADCC-A3254F23EC35}"/>
              </a:ext>
            </a:extLst>
          </p:cNvPr>
          <p:cNvSpPr txBox="1"/>
          <p:nvPr/>
        </p:nvSpPr>
        <p:spPr>
          <a:xfrm>
            <a:off x="3380405" y="4407476"/>
            <a:ext cx="21019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STOP FIRST LECTURE</a:t>
            </a:r>
          </a:p>
        </p:txBody>
      </p:sp>
    </p:spTree>
    <p:extLst>
      <p:ext uri="{BB962C8B-B14F-4D97-AF65-F5344CB8AC3E}">
        <p14:creationId xmlns:p14="http://schemas.microsoft.com/office/powerpoint/2010/main" val="296313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Housing prices prediction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0"/>
            <a:ext cx="538581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3908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5742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7643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85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1522907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If 1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Solve for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90166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(for every   )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" y="285750"/>
            <a:ext cx="73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 equation: Method to solve for </a:t>
            </a:r>
          </a:p>
          <a:p>
            <a:r>
              <a:rPr lang="en-US" sz="2400" dirty="0"/>
              <a:t>analytically.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57550"/>
            <a:ext cx="918972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955" y="209550"/>
            <a:ext cx="2664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(Milwaukee, WI)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2800350"/>
            <a:ext cx="195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30000" dirty="0"/>
              <a:t>(1)</a:t>
            </a:r>
            <a:r>
              <a:rPr lang="en-US" sz="2400" dirty="0"/>
              <a:t> = 2104</a:t>
            </a:r>
          </a:p>
          <a:p>
            <a:r>
              <a:rPr lang="en-US" sz="2400" dirty="0"/>
              <a:t>X</a:t>
            </a:r>
            <a:r>
              <a:rPr lang="en-US" sz="2400" baseline="30000" dirty="0"/>
              <a:t>(2)</a:t>
            </a:r>
            <a:r>
              <a:rPr lang="en-US" sz="2400" dirty="0"/>
              <a:t> = 1416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30000" dirty="0"/>
              <a:t>(1)</a:t>
            </a:r>
            <a:r>
              <a:rPr lang="en-US" sz="2400" dirty="0"/>
              <a:t> = 460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79153"/>
            <a:ext cx="3888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(x, y) – one training example</a:t>
            </a:r>
          </a:p>
          <a:p>
            <a:r>
              <a:rPr lang="en-US" sz="2400" dirty="0"/>
              <a:t>(x</a:t>
            </a:r>
            <a:r>
              <a:rPr lang="en-US" sz="2400" baseline="30000" dirty="0"/>
              <a:t>(1)</a:t>
            </a:r>
            <a:r>
              <a:rPr lang="en-US" sz="2400" dirty="0"/>
              <a:t>,y</a:t>
            </a:r>
            <a:r>
              <a:rPr lang="en-US" sz="2400" baseline="30000" dirty="0"/>
              <a:t>(1)</a:t>
            </a:r>
            <a:r>
              <a:rPr lang="en-US" sz="2400" dirty="0"/>
              <a:t>) –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training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64077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4543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7" y="4581774"/>
            <a:ext cx="2124075" cy="274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4481294"/>
            <a:ext cx="6475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equation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Linear_least_squares</a:t>
            </a:r>
            <a:r>
              <a:rPr lang="en-US" dirty="0"/>
              <a:t>_(mathematics)</a:t>
            </a:r>
          </a:p>
        </p:txBody>
      </p:sp>
    </p:spTree>
    <p:extLst>
      <p:ext uri="{BB962C8B-B14F-4D97-AF65-F5344CB8AC3E}">
        <p14:creationId xmlns:p14="http://schemas.microsoft.com/office/powerpoint/2010/main" val="42235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30786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5750"/>
            <a:ext cx="4114800" cy="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62227" y="4552950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is inverse of matrix             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219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err="1"/>
              <a:t>Matlab</a:t>
            </a:r>
            <a:r>
              <a:rPr lang="en-US" sz="2800" dirty="0"/>
              <a:t>/Octave: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73355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numpy.linalg.solve</a:t>
            </a:r>
            <a:r>
              <a:rPr lang="en-US" sz="2400" dirty="0"/>
              <a:t>(a, b)</a:t>
            </a:r>
          </a:p>
          <a:p>
            <a:r>
              <a:rPr lang="en-US" sz="2400" dirty="0">
                <a:hlinkClick r:id="rId9"/>
              </a:rPr>
              <a:t>http://docs.scipy.org/doc/numpy-1.10.1/reference/generated/numpy.linalg.solve.html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theta = </a:t>
            </a:r>
            <a:r>
              <a:rPr lang="en-US" sz="2400" b="1" dirty="0" err="1"/>
              <a:t>np.linalg.solve</a:t>
            </a:r>
            <a:r>
              <a:rPr lang="en-US" sz="2400" b="1" dirty="0"/>
              <a:t>(X, y) </a:t>
            </a:r>
          </a:p>
          <a:p>
            <a:endParaRPr lang="en-US" sz="2400" dirty="0"/>
          </a:p>
          <a:p>
            <a:r>
              <a:rPr lang="en-US" sz="2400" dirty="0"/>
              <a:t>Assumes X is not singular, and is square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1950"/>
            <a:ext cx="266397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Show derivation notebook</a:t>
            </a:r>
          </a:p>
        </p:txBody>
      </p:sp>
    </p:spTree>
    <p:extLst>
      <p:ext uri="{BB962C8B-B14F-4D97-AF65-F5344CB8AC3E}">
        <p14:creationId xmlns:p14="http://schemas.microsoft.com/office/powerpoint/2010/main" val="39840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training examples,     features.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Normal Equation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  is large.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   is 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49"/>
            <a:ext cx="261366" cy="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         is non-invertible?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/>
              <a:t>E.g.            size in feet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>
              <a:lnSpc>
                <a:spcPts val="3360"/>
              </a:lnSpc>
            </a:pPr>
            <a:r>
              <a:rPr lang="en-US" sz="2800" dirty="0"/>
              <a:t>                   size in m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5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Problem:</a:t>
            </a:r>
            <a:r>
              <a:rPr lang="en-US" sz="2400" dirty="0"/>
              <a:t> </a:t>
            </a:r>
            <a:r>
              <a:rPr lang="en-US" sz="2400" baseline="30000" dirty="0"/>
              <a:t>considering different cities for opening a new outlet. The chain already has trucks in various cities and you have data for profits and populations from the cities.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You would like to use this data to help you select which city to expand to next.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62150"/>
            <a:ext cx="18923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962150"/>
            <a:ext cx="1257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Visualize data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2" y="611453"/>
            <a:ext cx="5642068" cy="45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6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Run linear regression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950"/>
            <a:ext cx="5866860" cy="45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428750"/>
            <a:ext cx="29788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Theta found by gradient descent: -3.630291 1.166362 </a:t>
            </a:r>
          </a:p>
          <a:p>
            <a:endParaRPr lang="en-US" dirty="0"/>
          </a:p>
          <a:p>
            <a:r>
              <a:rPr lang="en-US" dirty="0"/>
              <a:t>For population = 35,000, we predict a profit of 4519.767868</a:t>
            </a:r>
          </a:p>
          <a:p>
            <a:endParaRPr lang="en-US" dirty="0"/>
          </a:p>
          <a:p>
            <a:r>
              <a:rPr lang="en-US" dirty="0"/>
              <a:t>For population = 70,000, we predict a profit of 45342.450129</a:t>
            </a:r>
          </a:p>
        </p:txBody>
      </p:sp>
    </p:spTree>
    <p:extLst>
      <p:ext uri="{BB962C8B-B14F-4D97-AF65-F5344CB8AC3E}">
        <p14:creationId xmlns:p14="http://schemas.microsoft.com/office/powerpoint/2010/main" val="383610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75612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66850"/>
            <a:ext cx="19050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95550"/>
            <a:ext cx="17145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94050"/>
            <a:ext cx="28067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95750"/>
            <a:ext cx="4191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819150"/>
            <a:ext cx="2209800" cy="450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0"/>
            <a:ext cx="518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with residual term. Represents what we can’t explain with our model.</a:t>
            </a:r>
          </a:p>
          <a:p>
            <a:endParaRPr lang="en-US" sz="2000" dirty="0"/>
          </a:p>
          <a:p>
            <a:r>
              <a:rPr lang="en-US" sz="2000" dirty="0"/>
              <a:t>RSS measures the amount of variability that is left unexplained after performing the regression</a:t>
            </a:r>
          </a:p>
          <a:p>
            <a:endParaRPr lang="en-US" sz="2000" baseline="30000" dirty="0"/>
          </a:p>
          <a:p>
            <a:r>
              <a:rPr lang="en-US" sz="2000" dirty="0"/>
              <a:t>TSS (Total sum of squares) measures the total variance when measuring the response y.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 amount of variance explained by our model</a:t>
            </a:r>
            <a:endParaRPr lang="en-US" sz="2000" baseline="30000" dirty="0"/>
          </a:p>
          <a:p>
            <a:endParaRPr lang="en-US" sz="2000" baseline="30000" dirty="0"/>
          </a:p>
          <a:p>
            <a:r>
              <a:rPr lang="en-US" sz="2000" dirty="0"/>
              <a:t>The RSE is an estimate of the standard deviation of </a:t>
            </a:r>
            <a:r>
              <a:rPr lang="en-US" sz="2000" dirty="0" err="1"/>
              <a:t>ε</a:t>
            </a:r>
            <a:r>
              <a:rPr lang="en-US" sz="2000" dirty="0"/>
              <a:t>. It is basically the average amount that the response will deviate from the true regression line. </a:t>
            </a:r>
          </a:p>
          <a:p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620471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39499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Least square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48615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least squares approach chooses β</a:t>
            </a:r>
            <a:r>
              <a:rPr lang="en-US" sz="2000" baseline="-25000" dirty="0"/>
              <a:t>0</a:t>
            </a:r>
            <a:r>
              <a:rPr lang="en-US" sz="2000" dirty="0"/>
              <a:t> and β</a:t>
            </a:r>
            <a:r>
              <a:rPr lang="en-US" sz="2000" baseline="-25000" dirty="0"/>
              <a:t>1</a:t>
            </a:r>
            <a:r>
              <a:rPr lang="en-US" sz="2000" dirty="0"/>
              <a:t> to minimize the RSS. Using some calculus, one can show that the minimizers are:</a:t>
            </a:r>
            <a:endParaRPr lang="en-US" sz="20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04950"/>
            <a:ext cx="190500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819150"/>
            <a:ext cx="2209800" cy="45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406241"/>
            <a:ext cx="3534780" cy="1235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343150"/>
            <a:ext cx="7683166" cy="615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7150"/>
            <a:ext cx="2463800" cy="23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46147" y="1885950"/>
            <a:ext cx="3898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(Univariate linear regression)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36385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 – hypothesis to learn (parameterized model) </a:t>
            </a:r>
          </a:p>
          <a:p>
            <a:r>
              <a:rPr lang="en-US" i="1" dirty="0">
                <a:solidFill>
                  <a:srgbClr val="FF0000"/>
                </a:solidFill>
              </a:rPr>
              <a:t>h maps from x to 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23950"/>
            <a:ext cx="2972006" cy="5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6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/>
              <a:t>Saving and plotting theta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0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00150"/>
            <a:ext cx="4193672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2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66750"/>
            <a:ext cx="586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Notes 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Feature Scaling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Nonlinear Regression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Optimizing Cost using derivatives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181350"/>
            <a:ext cx="333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gradient descent algorithm </a:t>
            </a:r>
          </a:p>
          <a:p>
            <a:r>
              <a:rPr lang="en-US" dirty="0">
                <a:solidFill>
                  <a:srgbClr val="FF0000"/>
                </a:solidFill>
              </a:rPr>
              <a:t>-&gt; 08_linear_regression.ipynb</a:t>
            </a:r>
          </a:p>
        </p:txBody>
      </p:sp>
    </p:spTree>
    <p:extLst>
      <p:ext uri="{BB962C8B-B14F-4D97-AF65-F5344CB8AC3E}">
        <p14:creationId xmlns:p14="http://schemas.microsoft.com/office/powerpoint/2010/main" val="1512278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7AA13-A17D-644E-9FD2-27957EE19F39}"/>
              </a:ext>
            </a:extLst>
          </p:cNvPr>
          <p:cNvSpPr txBox="1"/>
          <p:nvPr/>
        </p:nvSpPr>
        <p:spPr>
          <a:xfrm>
            <a:off x="4038600" y="2190750"/>
            <a:ext cx="1717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STOP LECTURE 2</a:t>
            </a:r>
          </a:p>
        </p:txBody>
      </p:sp>
    </p:spTree>
    <p:extLst>
      <p:ext uri="{BB962C8B-B14F-4D97-AF65-F5344CB8AC3E}">
        <p14:creationId xmlns:p14="http://schemas.microsoft.com/office/powerpoint/2010/main" val="24483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72400" y="4552950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Draw h(x)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8953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27241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33550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19400" y="4629150"/>
            <a:ext cx="42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Note: h(x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)-y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=0, J</a:t>
            </a:r>
            <a:r>
              <a:rPr lang="en-US" baseline="30000" dirty="0">
                <a:solidFill>
                  <a:srgbClr val="008000"/>
                </a:solidFill>
              </a:rPr>
              <a:t>(</a:t>
            </a:r>
            <a:r>
              <a:rPr lang="en-US" baseline="30000" dirty="0" err="1">
                <a:solidFill>
                  <a:srgbClr val="008000"/>
                </a:solidFill>
              </a:rPr>
              <a:t>i</a:t>
            </a:r>
            <a:r>
              <a:rPr lang="en-US" baseline="30000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= 1/(2m)*(0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+0</a:t>
            </a:r>
            <a:r>
              <a:rPr lang="en-US" baseline="30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)=0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750"/>
            <a:ext cx="3741419" cy="577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248150"/>
            <a:ext cx="1723212" cy="340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24150"/>
            <a:ext cx="835762" cy="208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2659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6600" y="2114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6400" y="2800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38400" y="2495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96200" y="20383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19106</TotalTime>
  <Words>1517</Words>
  <Application>Microsoft Macintosh PowerPoint</Application>
  <PresentationFormat>On-screen Show (16:9)</PresentationFormat>
  <Paragraphs>396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1_Lecture</vt:lpstr>
      <vt:lpstr>2_Office Theme</vt:lpstr>
      <vt:lpstr>3_Office Theme</vt:lpstr>
      <vt:lpstr>PowerPoint Presentation</vt:lpstr>
      <vt:lpstr>Linear Regression with 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subject/>
  <dc:creator>Jay Urbain</dc:creator>
  <cp:keywords/>
  <dc:description/>
  <cp:lastModifiedBy>Jay Urbain</cp:lastModifiedBy>
  <cp:revision>203</cp:revision>
  <cp:lastPrinted>2018-09-23T17:05:56Z</cp:lastPrinted>
  <dcterms:created xsi:type="dcterms:W3CDTF">2010-07-08T21:59:02Z</dcterms:created>
  <dcterms:modified xsi:type="dcterms:W3CDTF">2018-09-24T12:59:28Z</dcterms:modified>
  <cp:category/>
</cp:coreProperties>
</file>