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5" r:id="rId3"/>
    <p:sldId id="283" r:id="rId4"/>
    <p:sldId id="287" r:id="rId5"/>
    <p:sldId id="293" r:id="rId6"/>
    <p:sldId id="284" r:id="rId7"/>
    <p:sldId id="289" r:id="rId8"/>
    <p:sldId id="290" r:id="rId9"/>
    <p:sldId id="286" r:id="rId10"/>
    <p:sldId id="291" r:id="rId11"/>
    <p:sldId id="292" r:id="rId12"/>
    <p:sldId id="288" r:id="rId13"/>
    <p:sldId id="294" r:id="rId14"/>
    <p:sldId id="295" r:id="rId15"/>
    <p:sldId id="296" r:id="rId16"/>
    <p:sldId id="297" r:id="rId17"/>
    <p:sldId id="298" r:id="rId18"/>
    <p:sldId id="299"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94456"/>
  </p:normalViewPr>
  <p:slideViewPr>
    <p:cSldViewPr snapToGrid="0" snapToObjects="1">
      <p:cViewPr varScale="1">
        <p:scale>
          <a:sx n="102" d="100"/>
          <a:sy n="102" d="100"/>
        </p:scale>
        <p:origin x="144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F6CBF-61EF-7C48-892D-B7429524CEDA}" type="datetimeFigureOut">
              <a:rPr lang="en-US" smtClean="0"/>
              <a:t>9/4/18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8F025-0697-9747-BA7E-B9742CCE1975}" type="slidenum">
              <a:rPr lang="en-US" smtClean="0"/>
              <a:t>‹#›</a:t>
            </a:fld>
            <a:endParaRPr lang="en-US"/>
          </a:p>
        </p:txBody>
      </p:sp>
    </p:spTree>
    <p:extLst>
      <p:ext uri="{BB962C8B-B14F-4D97-AF65-F5344CB8AC3E}">
        <p14:creationId xmlns:p14="http://schemas.microsoft.com/office/powerpoint/2010/main" val="251923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5B1D-00D4-8A42-9134-B091CA92E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8D52D3-FBF5-D944-AD44-7F7E5C9D3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7B3531-AB1B-4F4D-9483-2D6FE2FDBAB8}"/>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133C6025-7CAC-6142-9C55-F11AF840F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0BE60-1B43-C543-97AB-9D38AC4EF497}"/>
              </a:ext>
            </a:extLst>
          </p:cNvPr>
          <p:cNvSpPr>
            <a:spLocks noGrp="1"/>
          </p:cNvSpPr>
          <p:nvPr>
            <p:ph type="sldNum" sz="quarter" idx="12"/>
          </p:nvPr>
        </p:nvSpPr>
        <p:spPr/>
        <p:txBody>
          <a:bodyPr/>
          <a:lstStyle/>
          <a:p>
            <a:fld id="{D6388BF3-CA5A-8746-A632-4F6F375008E2}" type="slidenum">
              <a:rPr lang="en-US" smtClean="0"/>
              <a:t>‹#›</a:t>
            </a:fld>
            <a:endParaRPr lang="en-US"/>
          </a:p>
        </p:txBody>
      </p:sp>
      <p:pic>
        <p:nvPicPr>
          <p:cNvPr id="7" name="Picture 6">
            <a:extLst>
              <a:ext uri="{FF2B5EF4-FFF2-40B4-BE49-F238E27FC236}">
                <a16:creationId xmlns:a16="http://schemas.microsoft.com/office/drawing/2014/main" id="{19B9162B-2322-1145-88CC-050CA1BD317A}"/>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423789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515A-7987-484D-B76F-05C10CEA6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BC23C-AD7B-0349-B608-6BE57196F9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2210C-4DA5-8E4C-A21E-B9EFE35A8559}"/>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7F7A2EBB-9FDC-3341-BC3E-ABDD6D533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7FF07-6A59-7A48-B3A2-9F945CB1E3F0}"/>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11971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8CD31-1143-BA4A-A579-EACEEAD21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730081-756A-9A48-9A28-7677C9B407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75D1F-7199-C74C-8A8E-4036C71E5833}"/>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2425642F-77DE-DF43-B490-B11D5F03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833AF-45B7-6D4F-9CD0-449097310816}"/>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1894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A989-4CB9-5645-B3CA-A83C0D1AA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120FF-0606-364D-A357-909ECD892E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D8556-FDA9-9E4F-965B-8A986B730EAB}"/>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273449AF-4B4E-9C43-B917-F2DA2A324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1CBBD-4B6F-C544-BDC3-2E2B5145E1DC}"/>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152360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BB0E-BF80-704A-9D66-E8B52F371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170C61-DED5-D946-BDBD-0330A701F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6DF79F-EE99-C249-809C-B1592EA1E3F0}"/>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A32792D1-D2B8-A64F-8FF9-335809A6D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D76A-2CB1-0A4E-9727-645FFD8213B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35750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480F-894F-C345-A8FB-22E4514FE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6BA03-47D2-6D44-BC65-BEC9439788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19AD1-299F-AE4E-B425-66D0ED69BB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B40D3-6B8C-F04C-ADB1-2087B3122D2A}"/>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6" name="Footer Placeholder 5">
            <a:extLst>
              <a:ext uri="{FF2B5EF4-FFF2-40B4-BE49-F238E27FC236}">
                <a16:creationId xmlns:a16="http://schemas.microsoft.com/office/drawing/2014/main" id="{AB14B023-6817-5140-8076-2C3A8F827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96C06-F165-9843-944D-4884CE729A3B}"/>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2816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1221-7E5E-7546-8EDC-F67C80AF3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FEA37-834F-1D4B-8273-77C3BE863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C7DF88-2ADB-2044-B2C3-AC5261A503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E82E4-34BE-0F4E-B741-7812A6D16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133862-96C6-0D49-AE80-D0B2970186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DBD5F4-C15E-654F-BD01-5164B965CF4A}"/>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8" name="Footer Placeholder 7">
            <a:extLst>
              <a:ext uri="{FF2B5EF4-FFF2-40B4-BE49-F238E27FC236}">
                <a16:creationId xmlns:a16="http://schemas.microsoft.com/office/drawing/2014/main" id="{889D3F82-5917-0C49-BC80-E1DA4B916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E160B-4BD9-3547-B0B3-88E03868AB92}"/>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71500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01A1-2727-D241-B1EB-D35C2A011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B9A663-AA08-8D4B-9A9A-DE6F4F9FD944}"/>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4" name="Footer Placeholder 3">
            <a:extLst>
              <a:ext uri="{FF2B5EF4-FFF2-40B4-BE49-F238E27FC236}">
                <a16:creationId xmlns:a16="http://schemas.microsoft.com/office/drawing/2014/main" id="{4AFFDAF6-D519-A64D-9C51-75A2128F7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AE9D6-2777-3B45-9E1B-0C0AAAE342FA}"/>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9333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3F6DC-53F6-FD48-9C97-78EE8DEDB91E}"/>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3" name="Footer Placeholder 2">
            <a:extLst>
              <a:ext uri="{FF2B5EF4-FFF2-40B4-BE49-F238E27FC236}">
                <a16:creationId xmlns:a16="http://schemas.microsoft.com/office/drawing/2014/main" id="{28EB60EA-D31A-944F-8449-FA1CF1EF0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1B0CC6-C964-D84D-9CF6-265E3ED52CA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01325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DAAA-80C4-3042-80E2-7EC5894ED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82388-45BB-4643-8360-34CF92D73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FF5BD-EEE2-3449-92BE-200D3330F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0166BD-612E-B64A-B706-8C159704EC5B}"/>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6" name="Footer Placeholder 5">
            <a:extLst>
              <a:ext uri="{FF2B5EF4-FFF2-40B4-BE49-F238E27FC236}">
                <a16:creationId xmlns:a16="http://schemas.microsoft.com/office/drawing/2014/main" id="{148120EA-9639-524C-BD10-307F30527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913FB-959B-B647-888C-61EAA384B8B7}"/>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33391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410A-13CD-CD4E-9052-8000F933D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CCCD3-9FBE-374B-867C-D28FDDCC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7F245-1E44-F042-9B6B-3B8E461B6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58E6A-0C09-2244-AF99-242DB2045029}"/>
              </a:ext>
            </a:extLst>
          </p:cNvPr>
          <p:cNvSpPr>
            <a:spLocks noGrp="1"/>
          </p:cNvSpPr>
          <p:nvPr>
            <p:ph type="dt" sz="half" idx="10"/>
          </p:nvPr>
        </p:nvSpPr>
        <p:spPr/>
        <p:txBody>
          <a:bodyPr/>
          <a:lstStyle/>
          <a:p>
            <a:fld id="{AE503295-A9A3-FF46-806B-89295F7B1623}" type="datetimeFigureOut">
              <a:rPr lang="en-US" smtClean="0"/>
              <a:t>9/4/18</a:t>
            </a:fld>
            <a:endParaRPr lang="en-US"/>
          </a:p>
        </p:txBody>
      </p:sp>
      <p:sp>
        <p:nvSpPr>
          <p:cNvPr id="6" name="Footer Placeholder 5">
            <a:extLst>
              <a:ext uri="{FF2B5EF4-FFF2-40B4-BE49-F238E27FC236}">
                <a16:creationId xmlns:a16="http://schemas.microsoft.com/office/drawing/2014/main" id="{4BBE270D-47E4-8046-8EA7-42DE89D7A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2BBDB-E044-7A48-82A3-74960DB853B6}"/>
              </a:ext>
            </a:extLst>
          </p:cNvPr>
          <p:cNvSpPr>
            <a:spLocks noGrp="1"/>
          </p:cNvSpPr>
          <p:nvPr>
            <p:ph type="sldNum" sz="quarter" idx="12"/>
          </p:nvPr>
        </p:nvSpPr>
        <p:spPr/>
        <p:txBody>
          <a:bodyPr/>
          <a:lstStyle/>
          <a:p>
            <a:fld id="{D6388BF3-CA5A-8746-A632-4F6F375008E2}" type="slidenum">
              <a:rPr lang="en-US" smtClean="0"/>
              <a:t>‹#›</a:t>
            </a:fld>
            <a:endParaRPr lang="en-US"/>
          </a:p>
        </p:txBody>
      </p:sp>
    </p:spTree>
    <p:extLst>
      <p:ext uri="{BB962C8B-B14F-4D97-AF65-F5344CB8AC3E}">
        <p14:creationId xmlns:p14="http://schemas.microsoft.com/office/powerpoint/2010/main" val="263586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14149-6A6F-6844-A7EA-F0FF265E3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4C8DA-0EA4-274C-BD9E-AF01C01A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313BE-48ED-1A4E-A686-B2F300EB3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03295-A9A3-FF46-806B-89295F7B1623}" type="datetimeFigureOut">
              <a:rPr lang="en-US" smtClean="0"/>
              <a:t>9/4/18</a:t>
            </a:fld>
            <a:endParaRPr lang="en-US"/>
          </a:p>
        </p:txBody>
      </p:sp>
      <p:sp>
        <p:nvSpPr>
          <p:cNvPr id="5" name="Footer Placeholder 4">
            <a:extLst>
              <a:ext uri="{FF2B5EF4-FFF2-40B4-BE49-F238E27FC236}">
                <a16:creationId xmlns:a16="http://schemas.microsoft.com/office/drawing/2014/main" id="{3400E5F3-91DD-1444-9DB9-8F23E1499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36D1D1-39E3-B44B-8A67-C5B90F2B1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88BF3-CA5A-8746-A632-4F6F375008E2}" type="slidenum">
              <a:rPr lang="en-US" smtClean="0"/>
              <a:t>‹#›</a:t>
            </a:fld>
            <a:endParaRPr lang="en-US"/>
          </a:p>
        </p:txBody>
      </p:sp>
    </p:spTree>
    <p:extLst>
      <p:ext uri="{BB962C8B-B14F-4D97-AF65-F5344CB8AC3E}">
        <p14:creationId xmlns:p14="http://schemas.microsoft.com/office/powerpoint/2010/main" val="261289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ython.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tatsmodels.org/stable/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ikit-learn.org/stable/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ayurbain/DataScienceIntro/blob/master/notebooks/3%20-%20Python%20Objects%20Map%20Lambda%20List%20Comprehensions.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cipy.org/doc/numpy-1.13.0/user/index.html" TargetMode="External"/><Relationship Id="rId2" Type="http://schemas.openxmlformats.org/officeDocument/2006/relationships/hyperlink" Target="https://docs.scipy.org/doc/numpy-1.13.0/contents.html" TargetMode="External"/><Relationship Id="rId1" Type="http://schemas.openxmlformats.org/officeDocument/2006/relationships/slideLayout" Target="../slideLayouts/slideLayout2.xml"/><Relationship Id="rId5" Type="http://schemas.openxmlformats.org/officeDocument/2006/relationships/hyperlink" Target="http://www.scipy-lectures.org/intro/numpy/index.html" TargetMode="External"/><Relationship Id="rId4" Type="http://schemas.openxmlformats.org/officeDocument/2006/relationships/hyperlink" Target="https://docs.scipy.org/doc/numpy-1.13.0/reference/index.html#refer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numpy.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3975-BC49-0D4A-AA9B-C4EBAD698AF2}"/>
              </a:ext>
            </a:extLst>
          </p:cNvPr>
          <p:cNvSpPr>
            <a:spLocks noGrp="1"/>
          </p:cNvSpPr>
          <p:nvPr>
            <p:ph type="ctrTitle"/>
          </p:nvPr>
        </p:nvSpPr>
        <p:spPr/>
        <p:txBody>
          <a:bodyPr/>
          <a:lstStyle/>
          <a:p>
            <a:r>
              <a:rPr lang="en-US" dirty="0"/>
              <a:t>Python for Data Science</a:t>
            </a:r>
          </a:p>
        </p:txBody>
      </p:sp>
      <p:sp>
        <p:nvSpPr>
          <p:cNvPr id="3" name="Subtitle 2">
            <a:extLst>
              <a:ext uri="{FF2B5EF4-FFF2-40B4-BE49-F238E27FC236}">
                <a16:creationId xmlns:a16="http://schemas.microsoft.com/office/drawing/2014/main" id="{9964D491-4EEE-EB45-AD89-A29A02CFC54E}"/>
              </a:ext>
            </a:extLst>
          </p:cNvPr>
          <p:cNvSpPr>
            <a:spLocks noGrp="1"/>
          </p:cNvSpPr>
          <p:nvPr>
            <p:ph type="subTitle" idx="1"/>
          </p:nvPr>
        </p:nvSpPr>
        <p:spPr/>
        <p:txBody>
          <a:bodyPr/>
          <a:lstStyle/>
          <a:p>
            <a:r>
              <a:rPr lang="en-US" dirty="0"/>
              <a:t>Jay Urbain, PhD</a:t>
            </a:r>
          </a:p>
        </p:txBody>
      </p:sp>
    </p:spTree>
    <p:extLst>
      <p:ext uri="{BB962C8B-B14F-4D97-AF65-F5344CB8AC3E}">
        <p14:creationId xmlns:p14="http://schemas.microsoft.com/office/powerpoint/2010/main" val="236240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3C9-13CA-D74D-A6C4-F33762E5BF38}"/>
              </a:ext>
            </a:extLst>
          </p:cNvPr>
          <p:cNvSpPr>
            <a:spLocks noGrp="1"/>
          </p:cNvSpPr>
          <p:nvPr>
            <p:ph type="title"/>
          </p:nvPr>
        </p:nvSpPr>
        <p:spPr/>
        <p:txBody>
          <a:bodyPr/>
          <a:lstStyle/>
          <a:p>
            <a:r>
              <a:rPr lang="en-US" dirty="0">
                <a:hlinkClick r:id="rId2"/>
              </a:rPr>
              <a:t>https://pandas.pydata.org/</a:t>
            </a:r>
            <a:r>
              <a:rPr lang="en-US" dirty="0"/>
              <a:t> </a:t>
            </a:r>
          </a:p>
        </p:txBody>
      </p:sp>
      <p:pic>
        <p:nvPicPr>
          <p:cNvPr id="4" name="Picture 3">
            <a:extLst>
              <a:ext uri="{FF2B5EF4-FFF2-40B4-BE49-F238E27FC236}">
                <a16:creationId xmlns:a16="http://schemas.microsoft.com/office/drawing/2014/main" id="{DD83EEAE-3B25-3841-8C51-688E6B7E500C}"/>
              </a:ext>
            </a:extLst>
          </p:cNvPr>
          <p:cNvPicPr>
            <a:picLocks noChangeAspect="1"/>
          </p:cNvPicPr>
          <p:nvPr/>
        </p:nvPicPr>
        <p:blipFill>
          <a:blip r:embed="rId3"/>
          <a:stretch>
            <a:fillRect/>
          </a:stretch>
        </p:blipFill>
        <p:spPr>
          <a:xfrm>
            <a:off x="2836436" y="1333467"/>
            <a:ext cx="6519127" cy="5311881"/>
          </a:xfrm>
          <a:prstGeom prst="rect">
            <a:avLst/>
          </a:prstGeom>
        </p:spPr>
      </p:pic>
    </p:spTree>
    <p:extLst>
      <p:ext uri="{BB962C8B-B14F-4D97-AF65-F5344CB8AC3E}">
        <p14:creationId xmlns:p14="http://schemas.microsoft.com/office/powerpoint/2010/main" val="127795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7CFD-7A44-8A45-B6D6-3176497E302E}"/>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7E0FE62B-FCA2-6C46-8E8E-57CB8650AA8D}"/>
              </a:ext>
            </a:extLst>
          </p:cNvPr>
          <p:cNvSpPr>
            <a:spLocks noGrp="1"/>
          </p:cNvSpPr>
          <p:nvPr>
            <p:ph idx="1"/>
          </p:nvPr>
        </p:nvSpPr>
        <p:spPr>
          <a:xfrm>
            <a:off x="274320" y="1690688"/>
            <a:ext cx="11594592" cy="4892992"/>
          </a:xfrm>
        </p:spPr>
        <p:txBody>
          <a:bodyPr>
            <a:normAutofit fontScale="92500" lnSpcReduction="10000"/>
          </a:bodyPr>
          <a:lstStyle/>
          <a:p>
            <a:r>
              <a:rPr lang="en-US" dirty="0"/>
              <a:t>A fast and efficient </a:t>
            </a:r>
            <a:r>
              <a:rPr lang="en-US" b="1" dirty="0" err="1"/>
              <a:t>DataFrame</a:t>
            </a:r>
            <a:r>
              <a:rPr lang="en-US" dirty="0"/>
              <a:t> object for data manipulation and indexing.</a:t>
            </a:r>
          </a:p>
          <a:p>
            <a:r>
              <a:rPr lang="en-US" dirty="0"/>
              <a:t>Tools for </a:t>
            </a:r>
            <a:r>
              <a:rPr lang="en-US" b="1" dirty="0"/>
              <a:t>reading and writing data</a:t>
            </a:r>
            <a:r>
              <a:rPr lang="en-US" dirty="0"/>
              <a:t> between in-memory data structures.</a:t>
            </a:r>
          </a:p>
          <a:p>
            <a:r>
              <a:rPr lang="en-US" dirty="0"/>
              <a:t>Handling of </a:t>
            </a:r>
            <a:r>
              <a:rPr lang="en-US" b="1" dirty="0"/>
              <a:t>missing data</a:t>
            </a:r>
            <a:r>
              <a:rPr lang="en-US" dirty="0"/>
              <a:t>.</a:t>
            </a:r>
          </a:p>
          <a:p>
            <a:r>
              <a:rPr lang="en-US" dirty="0"/>
              <a:t>Flexible </a:t>
            </a:r>
            <a:r>
              <a:rPr lang="en-US" b="1" dirty="0"/>
              <a:t>reshaping</a:t>
            </a:r>
            <a:r>
              <a:rPr lang="en-US" dirty="0"/>
              <a:t> and pivoting of data sets.</a:t>
            </a:r>
          </a:p>
          <a:p>
            <a:r>
              <a:rPr lang="en-US" dirty="0"/>
              <a:t>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Aggregating or transforming data with a powerful </a:t>
            </a:r>
            <a:r>
              <a:rPr lang="en-US" b="1" dirty="0"/>
              <a:t>group by</a:t>
            </a:r>
            <a:r>
              <a:rPr lang="en-US" dirty="0"/>
              <a:t> engine.</a:t>
            </a:r>
          </a:p>
          <a:p>
            <a:r>
              <a:rPr lang="en-US" dirty="0"/>
              <a:t>High performance </a:t>
            </a:r>
            <a:r>
              <a:rPr lang="en-US" b="1" dirty="0"/>
              <a:t>merging and joining</a:t>
            </a:r>
            <a:r>
              <a:rPr lang="en-US" dirty="0"/>
              <a:t> of data sets.</a:t>
            </a:r>
          </a:p>
          <a:p>
            <a:r>
              <a:rPr lang="en-US" b="1" dirty="0"/>
              <a:t>Hierarchical axis indexing</a:t>
            </a:r>
            <a:r>
              <a:rPr lang="en-US" dirty="0"/>
              <a:t> provides a way of working with high-dimensional data in a lower-dimensional data structure.</a:t>
            </a:r>
          </a:p>
          <a:p>
            <a:r>
              <a:rPr lang="en-US" b="1" dirty="0"/>
              <a:t>Time series</a:t>
            </a:r>
            <a:r>
              <a:rPr lang="en-US" dirty="0"/>
              <a:t>-functionality.</a:t>
            </a:r>
          </a:p>
          <a:p>
            <a:r>
              <a:rPr lang="en-US" dirty="0"/>
              <a:t>Highly </a:t>
            </a:r>
            <a:r>
              <a:rPr lang="en-US" b="1" dirty="0"/>
              <a:t>optimized for performance</a:t>
            </a:r>
            <a:r>
              <a:rPr lang="en-US" dirty="0"/>
              <a:t>, with critical code paths written in </a:t>
            </a:r>
            <a:r>
              <a:rPr lang="en-US" u="sng" dirty="0">
                <a:hlinkClick r:id="rId2"/>
              </a:rPr>
              <a:t>Cython</a:t>
            </a:r>
            <a:r>
              <a:rPr lang="en-US" u="sng" dirty="0"/>
              <a:t> </a:t>
            </a:r>
            <a:r>
              <a:rPr lang="en-US" dirty="0"/>
              <a:t>or C.</a:t>
            </a:r>
          </a:p>
          <a:p>
            <a:endParaRPr lang="en-US" dirty="0"/>
          </a:p>
        </p:txBody>
      </p:sp>
    </p:spTree>
    <p:extLst>
      <p:ext uri="{BB962C8B-B14F-4D97-AF65-F5344CB8AC3E}">
        <p14:creationId xmlns:p14="http://schemas.microsoft.com/office/powerpoint/2010/main" val="252343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err="1"/>
              <a:t>MatplotLib</a:t>
            </a:r>
            <a:endParaRPr lang="en-US" dirty="0"/>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dirty="0"/>
              <a:t>Python 2D plotting library.</a:t>
            </a:r>
          </a:p>
          <a:p>
            <a:r>
              <a:rPr lang="en-US" dirty="0"/>
              <a:t>Produces publication quality figures in a variety of hardcopy formats and interactive environments across platforms. </a:t>
            </a:r>
          </a:p>
          <a:p>
            <a:r>
              <a:rPr lang="en-US" dirty="0"/>
              <a:t>Matplotlib can be used in Python scripts, the Python and </a:t>
            </a:r>
            <a:r>
              <a:rPr lang="en-US" dirty="0">
                <a:hlinkClick r:id="rId2"/>
              </a:rPr>
              <a:t>IPython</a:t>
            </a:r>
            <a:r>
              <a:rPr lang="en-US" dirty="0"/>
              <a:t> shells, the </a:t>
            </a:r>
            <a:r>
              <a:rPr lang="en-US" dirty="0">
                <a:hlinkClick r:id="rId3"/>
              </a:rPr>
              <a:t>Jupyter</a:t>
            </a:r>
            <a:r>
              <a:rPr lang="en-US" dirty="0"/>
              <a:t> notebook, web application servers, and four graphical user interface toolkits.</a:t>
            </a:r>
          </a:p>
        </p:txBody>
      </p:sp>
    </p:spTree>
    <p:extLst>
      <p:ext uri="{BB962C8B-B14F-4D97-AF65-F5344CB8AC3E}">
        <p14:creationId xmlns:p14="http://schemas.microsoft.com/office/powerpoint/2010/main" val="33411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DD56-DE11-3345-B360-2D6C828D54BB}"/>
              </a:ext>
            </a:extLst>
          </p:cNvPr>
          <p:cNvSpPr>
            <a:spLocks noGrp="1"/>
          </p:cNvSpPr>
          <p:nvPr>
            <p:ph type="title"/>
          </p:nvPr>
        </p:nvSpPr>
        <p:spPr/>
        <p:txBody>
          <a:bodyPr/>
          <a:lstStyle/>
          <a:p>
            <a:r>
              <a:rPr lang="en-US" dirty="0"/>
              <a:t>https://</a:t>
            </a:r>
            <a:r>
              <a:rPr lang="en-US" dirty="0" err="1"/>
              <a:t>matplotlib.org</a:t>
            </a:r>
            <a:r>
              <a:rPr lang="en-US" dirty="0"/>
              <a:t>/</a:t>
            </a:r>
          </a:p>
        </p:txBody>
      </p:sp>
      <p:pic>
        <p:nvPicPr>
          <p:cNvPr id="4" name="Picture 3">
            <a:extLst>
              <a:ext uri="{FF2B5EF4-FFF2-40B4-BE49-F238E27FC236}">
                <a16:creationId xmlns:a16="http://schemas.microsoft.com/office/drawing/2014/main" id="{38CD1756-C403-BB45-9CF6-F12B165C99C5}"/>
              </a:ext>
            </a:extLst>
          </p:cNvPr>
          <p:cNvPicPr>
            <a:picLocks noChangeAspect="1"/>
          </p:cNvPicPr>
          <p:nvPr/>
        </p:nvPicPr>
        <p:blipFill>
          <a:blip r:embed="rId2"/>
          <a:stretch>
            <a:fillRect/>
          </a:stretch>
        </p:blipFill>
        <p:spPr>
          <a:xfrm>
            <a:off x="961317" y="1432873"/>
            <a:ext cx="8313479" cy="4956470"/>
          </a:xfrm>
          <a:prstGeom prst="rect">
            <a:avLst/>
          </a:prstGeom>
        </p:spPr>
      </p:pic>
    </p:spTree>
    <p:extLst>
      <p:ext uri="{BB962C8B-B14F-4D97-AF65-F5344CB8AC3E}">
        <p14:creationId xmlns:p14="http://schemas.microsoft.com/office/powerpoint/2010/main" val="283648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A2F5-A997-364B-B146-34FB640C8576}"/>
              </a:ext>
            </a:extLst>
          </p:cNvPr>
          <p:cNvSpPr>
            <a:spLocks noGrp="1"/>
          </p:cNvSpPr>
          <p:nvPr>
            <p:ph type="title"/>
          </p:nvPr>
        </p:nvSpPr>
        <p:spPr/>
        <p:txBody>
          <a:bodyPr/>
          <a:lstStyle/>
          <a:p>
            <a:r>
              <a:rPr lang="en-US" dirty="0" err="1"/>
              <a:t>StatsModels</a:t>
            </a:r>
            <a:endParaRPr lang="en-US" dirty="0"/>
          </a:p>
        </p:txBody>
      </p:sp>
      <p:sp>
        <p:nvSpPr>
          <p:cNvPr id="3" name="Content Placeholder 2">
            <a:extLst>
              <a:ext uri="{FF2B5EF4-FFF2-40B4-BE49-F238E27FC236}">
                <a16:creationId xmlns:a16="http://schemas.microsoft.com/office/drawing/2014/main" id="{B4782001-10C3-C149-B708-9E7887EAFB4F}"/>
              </a:ext>
            </a:extLst>
          </p:cNvPr>
          <p:cNvSpPr>
            <a:spLocks noGrp="1"/>
          </p:cNvSpPr>
          <p:nvPr>
            <p:ph idx="1"/>
          </p:nvPr>
        </p:nvSpPr>
        <p:spPr/>
        <p:txBody>
          <a:bodyPr/>
          <a:lstStyle/>
          <a:p>
            <a:r>
              <a:rPr lang="en-US" dirty="0"/>
              <a:t>Python module that provides classes and functions for the estimation of many different statistical models.</a:t>
            </a:r>
          </a:p>
          <a:p>
            <a:r>
              <a:rPr lang="en-US" dirty="0"/>
              <a:t>Conducting statistical tests, and statistical data exploration. </a:t>
            </a:r>
          </a:p>
          <a:p>
            <a:r>
              <a:rPr lang="en-US" dirty="0"/>
              <a:t>Provides result statistics for each estimator. </a:t>
            </a:r>
          </a:p>
        </p:txBody>
      </p:sp>
    </p:spTree>
    <p:extLst>
      <p:ext uri="{BB962C8B-B14F-4D97-AF65-F5344CB8AC3E}">
        <p14:creationId xmlns:p14="http://schemas.microsoft.com/office/powerpoint/2010/main" val="260059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A0A1-52EE-8C4D-AD5A-1AF41644090C}"/>
              </a:ext>
            </a:extLst>
          </p:cNvPr>
          <p:cNvSpPr>
            <a:spLocks noGrp="1"/>
          </p:cNvSpPr>
          <p:nvPr>
            <p:ph type="title"/>
          </p:nvPr>
        </p:nvSpPr>
        <p:spPr/>
        <p:txBody>
          <a:bodyPr>
            <a:normAutofit/>
          </a:bodyPr>
          <a:lstStyle/>
          <a:p>
            <a:r>
              <a:rPr lang="en-US" sz="4000" dirty="0">
                <a:hlinkClick r:id="rId2"/>
              </a:rPr>
              <a:t>https://www.statsmodels.org/stable/index.html</a:t>
            </a:r>
            <a:r>
              <a:rPr lang="en-US" sz="4000" dirty="0"/>
              <a:t> </a:t>
            </a:r>
          </a:p>
        </p:txBody>
      </p:sp>
      <p:pic>
        <p:nvPicPr>
          <p:cNvPr id="4" name="Picture 3">
            <a:extLst>
              <a:ext uri="{FF2B5EF4-FFF2-40B4-BE49-F238E27FC236}">
                <a16:creationId xmlns:a16="http://schemas.microsoft.com/office/drawing/2014/main" id="{D5672EC7-57E5-1942-84FF-56C3FB84CD9C}"/>
              </a:ext>
            </a:extLst>
          </p:cNvPr>
          <p:cNvPicPr>
            <a:picLocks noChangeAspect="1"/>
          </p:cNvPicPr>
          <p:nvPr/>
        </p:nvPicPr>
        <p:blipFill>
          <a:blip r:embed="rId3"/>
          <a:stretch>
            <a:fillRect/>
          </a:stretch>
        </p:blipFill>
        <p:spPr>
          <a:xfrm>
            <a:off x="1870748" y="1510106"/>
            <a:ext cx="7477769" cy="4913553"/>
          </a:xfrm>
          <a:prstGeom prst="rect">
            <a:avLst/>
          </a:prstGeom>
        </p:spPr>
      </p:pic>
    </p:spTree>
    <p:extLst>
      <p:ext uri="{BB962C8B-B14F-4D97-AF65-F5344CB8AC3E}">
        <p14:creationId xmlns:p14="http://schemas.microsoft.com/office/powerpoint/2010/main" val="263098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D587-228F-1247-B8D4-4813BD0CADF2}"/>
              </a:ext>
            </a:extLst>
          </p:cNvPr>
          <p:cNvSpPr>
            <a:spLocks noGrp="1"/>
          </p:cNvSpPr>
          <p:nvPr>
            <p:ph type="title"/>
          </p:nvPr>
        </p:nvSpPr>
        <p:spPr/>
        <p:txBody>
          <a:bodyPr/>
          <a:lstStyle/>
          <a:p>
            <a:r>
              <a:rPr lang="en-US" dirty="0" err="1"/>
              <a:t>scikit</a:t>
            </a:r>
            <a:r>
              <a:rPr lang="en-US" dirty="0"/>
              <a:t>-learn</a:t>
            </a:r>
          </a:p>
        </p:txBody>
      </p:sp>
      <p:sp>
        <p:nvSpPr>
          <p:cNvPr id="3" name="Content Placeholder 2">
            <a:extLst>
              <a:ext uri="{FF2B5EF4-FFF2-40B4-BE49-F238E27FC236}">
                <a16:creationId xmlns:a16="http://schemas.microsoft.com/office/drawing/2014/main" id="{92F0DA03-10A3-1A4F-8228-E1C7BD94436A}"/>
              </a:ext>
            </a:extLst>
          </p:cNvPr>
          <p:cNvSpPr>
            <a:spLocks noGrp="1"/>
          </p:cNvSpPr>
          <p:nvPr>
            <p:ph idx="1"/>
          </p:nvPr>
        </p:nvSpPr>
        <p:spPr/>
        <p:txBody>
          <a:bodyPr/>
          <a:lstStyle/>
          <a:p>
            <a:r>
              <a:rPr lang="en-US" dirty="0"/>
              <a:t>Machine learning in Python</a:t>
            </a:r>
          </a:p>
          <a:p>
            <a:r>
              <a:rPr lang="en-US" dirty="0"/>
              <a:t>Tools for data mining and data analysis.</a:t>
            </a:r>
          </a:p>
          <a:p>
            <a:r>
              <a:rPr lang="en-US" dirty="0"/>
              <a:t>Classification, regression, dimensionality reduction, model selection.</a:t>
            </a:r>
          </a:p>
          <a:p>
            <a:r>
              <a:rPr lang="en-US" dirty="0"/>
              <a:t>Relatively easy to use, and reusable in various contexts.</a:t>
            </a:r>
          </a:p>
          <a:p>
            <a:r>
              <a:rPr lang="en-US" dirty="0"/>
              <a:t>Built on NumPy, SciPy, and matplotlib.</a:t>
            </a:r>
          </a:p>
          <a:p>
            <a:r>
              <a:rPr lang="en-US" dirty="0"/>
              <a:t>Extensive examples and support.</a:t>
            </a:r>
          </a:p>
          <a:p>
            <a:r>
              <a:rPr lang="en-US" dirty="0"/>
              <a:t>Does not include deep learning.</a:t>
            </a:r>
          </a:p>
          <a:p>
            <a:endParaRPr lang="en-US" dirty="0"/>
          </a:p>
        </p:txBody>
      </p:sp>
    </p:spTree>
    <p:extLst>
      <p:ext uri="{BB962C8B-B14F-4D97-AF65-F5344CB8AC3E}">
        <p14:creationId xmlns:p14="http://schemas.microsoft.com/office/powerpoint/2010/main" val="104106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BD0-B7E7-8947-88C5-DBFFE16ACE6C}"/>
              </a:ext>
            </a:extLst>
          </p:cNvPr>
          <p:cNvSpPr>
            <a:spLocks noGrp="1"/>
          </p:cNvSpPr>
          <p:nvPr>
            <p:ph type="title"/>
          </p:nvPr>
        </p:nvSpPr>
        <p:spPr/>
        <p:txBody>
          <a:bodyPr/>
          <a:lstStyle/>
          <a:p>
            <a:r>
              <a:rPr lang="en-US" dirty="0">
                <a:hlinkClick r:id="rId2"/>
              </a:rPr>
              <a:t>http://scikit-learn.org/stable/index.html</a:t>
            </a:r>
            <a:r>
              <a:rPr lang="en-US" dirty="0"/>
              <a:t> </a:t>
            </a:r>
          </a:p>
        </p:txBody>
      </p:sp>
      <p:pic>
        <p:nvPicPr>
          <p:cNvPr id="4" name="Picture 3">
            <a:extLst>
              <a:ext uri="{FF2B5EF4-FFF2-40B4-BE49-F238E27FC236}">
                <a16:creationId xmlns:a16="http://schemas.microsoft.com/office/drawing/2014/main" id="{D1511466-74C6-6D40-8916-F4950E54834D}"/>
              </a:ext>
            </a:extLst>
          </p:cNvPr>
          <p:cNvPicPr>
            <a:picLocks noChangeAspect="1"/>
          </p:cNvPicPr>
          <p:nvPr/>
        </p:nvPicPr>
        <p:blipFill>
          <a:blip r:embed="rId3"/>
          <a:stretch>
            <a:fillRect/>
          </a:stretch>
        </p:blipFill>
        <p:spPr>
          <a:xfrm>
            <a:off x="2469822" y="1302937"/>
            <a:ext cx="6439330" cy="5404233"/>
          </a:xfrm>
          <a:prstGeom prst="rect">
            <a:avLst/>
          </a:prstGeom>
        </p:spPr>
      </p:pic>
    </p:spTree>
    <p:extLst>
      <p:ext uri="{BB962C8B-B14F-4D97-AF65-F5344CB8AC3E}">
        <p14:creationId xmlns:p14="http://schemas.microsoft.com/office/powerpoint/2010/main" val="140497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126D-4B20-804F-8A53-3999D0D1BB1F}"/>
              </a:ext>
            </a:extLst>
          </p:cNvPr>
          <p:cNvSpPr>
            <a:spLocks noGrp="1"/>
          </p:cNvSpPr>
          <p:nvPr>
            <p:ph type="title"/>
          </p:nvPr>
        </p:nvSpPr>
        <p:spPr/>
        <p:txBody>
          <a:bodyPr/>
          <a:lstStyle/>
          <a:p>
            <a:r>
              <a:rPr lang="en-US" dirty="0"/>
              <a:t>Anaconda</a:t>
            </a:r>
          </a:p>
        </p:txBody>
      </p:sp>
      <p:sp>
        <p:nvSpPr>
          <p:cNvPr id="3" name="Content Placeholder 2">
            <a:extLst>
              <a:ext uri="{FF2B5EF4-FFF2-40B4-BE49-F238E27FC236}">
                <a16:creationId xmlns:a16="http://schemas.microsoft.com/office/drawing/2014/main" id="{C75C0A61-B851-714C-AA89-C1754D602DF4}"/>
              </a:ext>
            </a:extLst>
          </p:cNvPr>
          <p:cNvSpPr>
            <a:spLocks noGrp="1"/>
          </p:cNvSpPr>
          <p:nvPr>
            <p:ph idx="1"/>
          </p:nvPr>
        </p:nvSpPr>
        <p:spPr>
          <a:xfrm>
            <a:off x="838200" y="1825625"/>
            <a:ext cx="5110113" cy="4351338"/>
          </a:xfrm>
        </p:spPr>
        <p:txBody>
          <a:bodyPr/>
          <a:lstStyle/>
          <a:p>
            <a:r>
              <a:rPr lang="en-US" dirty="0"/>
              <a:t>Most popular Python distribution for data science</a:t>
            </a:r>
          </a:p>
          <a:p>
            <a:r>
              <a:rPr lang="en-US" dirty="0"/>
              <a:t>Includes most packages already discussed</a:t>
            </a:r>
          </a:p>
          <a:p>
            <a:r>
              <a:rPr lang="en-US" dirty="0"/>
              <a:t>Very efficient and flexible package management</a:t>
            </a:r>
          </a:p>
          <a:p>
            <a:r>
              <a:rPr lang="en-US" dirty="0">
                <a:hlinkClick r:id="rId2"/>
              </a:rPr>
              <a:t>https://www.anaconda.com/distribution/</a:t>
            </a:r>
            <a:r>
              <a:rPr lang="en-US" dirty="0"/>
              <a:t> </a:t>
            </a:r>
          </a:p>
        </p:txBody>
      </p:sp>
      <p:pic>
        <p:nvPicPr>
          <p:cNvPr id="4" name="Picture 3">
            <a:extLst>
              <a:ext uri="{FF2B5EF4-FFF2-40B4-BE49-F238E27FC236}">
                <a16:creationId xmlns:a16="http://schemas.microsoft.com/office/drawing/2014/main" id="{6A1DDDFB-A888-FB4E-87EE-891D431B4886}"/>
              </a:ext>
            </a:extLst>
          </p:cNvPr>
          <p:cNvPicPr>
            <a:picLocks noChangeAspect="1"/>
          </p:cNvPicPr>
          <p:nvPr/>
        </p:nvPicPr>
        <p:blipFill>
          <a:blip r:embed="rId3"/>
          <a:stretch>
            <a:fillRect/>
          </a:stretch>
        </p:blipFill>
        <p:spPr>
          <a:xfrm>
            <a:off x="6096000" y="1690688"/>
            <a:ext cx="6031648" cy="3894330"/>
          </a:xfrm>
          <a:prstGeom prst="rect">
            <a:avLst/>
          </a:prstGeom>
        </p:spPr>
      </p:pic>
    </p:spTree>
    <p:extLst>
      <p:ext uri="{BB962C8B-B14F-4D97-AF65-F5344CB8AC3E}">
        <p14:creationId xmlns:p14="http://schemas.microsoft.com/office/powerpoint/2010/main" val="410192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47B8-F4FB-F846-AA1C-10799B307BE0}"/>
              </a:ext>
            </a:extLst>
          </p:cNvPr>
          <p:cNvSpPr>
            <a:spLocks noGrp="1"/>
          </p:cNvSpPr>
          <p:nvPr>
            <p:ph type="title"/>
          </p:nvPr>
        </p:nvSpPr>
        <p:spPr/>
        <p:txBody>
          <a:bodyPr/>
          <a:lstStyle/>
          <a:p>
            <a:r>
              <a:rPr lang="en-US" dirty="0">
                <a:solidFill>
                  <a:srgbClr val="FF0000"/>
                </a:solidFill>
              </a:rPr>
              <a:t>Students TODO: </a:t>
            </a:r>
          </a:p>
        </p:txBody>
      </p:sp>
      <p:sp>
        <p:nvSpPr>
          <p:cNvPr id="3" name="Content Placeholder 2">
            <a:extLst>
              <a:ext uri="{FF2B5EF4-FFF2-40B4-BE49-F238E27FC236}">
                <a16:creationId xmlns:a16="http://schemas.microsoft.com/office/drawing/2014/main" id="{DEDA0504-A5F6-934A-A69E-9DAAE699F8C4}"/>
              </a:ext>
            </a:extLst>
          </p:cNvPr>
          <p:cNvSpPr>
            <a:spLocks noGrp="1"/>
          </p:cNvSpPr>
          <p:nvPr>
            <p:ph idx="1"/>
          </p:nvPr>
        </p:nvSpPr>
        <p:spPr/>
        <p:txBody>
          <a:bodyPr/>
          <a:lstStyle/>
          <a:p>
            <a:r>
              <a:rPr lang="en-US">
                <a:solidFill>
                  <a:srgbClr val="FF0000"/>
                </a:solidFill>
              </a:rPr>
              <a:t>Start </a:t>
            </a:r>
            <a:r>
              <a:rPr lang="en-US" dirty="0" err="1">
                <a:solidFill>
                  <a:srgbClr val="FF0000"/>
                </a:solidFill>
              </a:rPr>
              <a:t>numpy</a:t>
            </a:r>
            <a:r>
              <a:rPr lang="en-US" dirty="0">
                <a:solidFill>
                  <a:srgbClr val="FF0000"/>
                </a:solidFill>
              </a:rPr>
              <a:t> notebooks.</a:t>
            </a:r>
            <a:endParaRPr lang="en-US" dirty="0"/>
          </a:p>
        </p:txBody>
      </p:sp>
      <p:sp>
        <p:nvSpPr>
          <p:cNvPr id="4" name="Rectangle 3">
            <a:extLst>
              <a:ext uri="{FF2B5EF4-FFF2-40B4-BE49-F238E27FC236}">
                <a16:creationId xmlns:a16="http://schemas.microsoft.com/office/drawing/2014/main" id="{0D91C9EF-B6BA-AD49-B694-9AE04FB3C322}"/>
              </a:ext>
            </a:extLst>
          </p:cNvPr>
          <p:cNvSpPr/>
          <p:nvPr/>
        </p:nvSpPr>
        <p:spPr>
          <a:xfrm>
            <a:off x="-1938054" y="6152634"/>
            <a:ext cx="5476307" cy="369332"/>
          </a:xfrm>
          <a:prstGeom prst="rect">
            <a:avLst/>
          </a:prstGeom>
        </p:spPr>
        <p:txBody>
          <a:bodyPr wrap="none">
            <a:spAutoFit/>
          </a:bodyPr>
          <a:lstStyle/>
          <a:p>
            <a:r>
              <a:rPr lang="en-US">
                <a:solidFill>
                  <a:srgbClr val="0366D6"/>
                </a:solidFill>
                <a:latin typeface="-apple-system"/>
                <a:hlinkClick r:id="rId2"/>
              </a:rPr>
              <a:t>Python Objects, Map, Lambda, and List Comprehensions</a:t>
            </a:r>
            <a:endParaRPr lang="en-US"/>
          </a:p>
        </p:txBody>
      </p:sp>
    </p:spTree>
    <p:extLst>
      <p:ext uri="{BB962C8B-B14F-4D97-AF65-F5344CB8AC3E}">
        <p14:creationId xmlns:p14="http://schemas.microsoft.com/office/powerpoint/2010/main" val="2761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53AF-30BD-B54F-AEA8-16B727F448E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EA5CDC49-5D86-CE4E-8809-25E262EA4803}"/>
              </a:ext>
            </a:extLst>
          </p:cNvPr>
          <p:cNvSpPr>
            <a:spLocks noGrp="1"/>
          </p:cNvSpPr>
          <p:nvPr>
            <p:ph idx="1"/>
          </p:nvPr>
        </p:nvSpPr>
        <p:spPr/>
        <p:txBody>
          <a:bodyPr>
            <a:normAutofit/>
          </a:bodyPr>
          <a:lstStyle/>
          <a:p>
            <a:r>
              <a:rPr lang="en-US" dirty="0"/>
              <a:t>Rationale for Python</a:t>
            </a:r>
          </a:p>
          <a:p>
            <a:r>
              <a:rPr lang="en-US" dirty="0"/>
              <a:t>Python packages for data science</a:t>
            </a:r>
          </a:p>
          <a:p>
            <a:r>
              <a:rPr lang="en-US" dirty="0"/>
              <a:t>Hands-on tutorials</a:t>
            </a:r>
          </a:p>
        </p:txBody>
      </p:sp>
    </p:spTree>
    <p:extLst>
      <p:ext uri="{BB962C8B-B14F-4D97-AF65-F5344CB8AC3E}">
        <p14:creationId xmlns:p14="http://schemas.microsoft.com/office/powerpoint/2010/main" val="17702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825625"/>
            <a:ext cx="6601691" cy="4850748"/>
          </a:xfrm>
        </p:spPr>
        <p:txBody>
          <a:bodyPr>
            <a:normAutofit fontScale="77500" lnSpcReduction="20000"/>
          </a:bodyPr>
          <a:lstStyle/>
          <a:p>
            <a:r>
              <a:rPr lang="en-US" dirty="0"/>
              <a:t>Lots of momentum in data science and machine learning.</a:t>
            </a:r>
          </a:p>
          <a:p>
            <a:r>
              <a:rPr lang="en-US" dirty="0"/>
              <a:t>Easy to learn</a:t>
            </a:r>
          </a:p>
          <a:p>
            <a:pPr lvl="1"/>
            <a:r>
              <a:rPr lang="en-US" dirty="0"/>
              <a:t>Language of choice for 8 of 10 top US computer science programs (Philip Guo, CACM).</a:t>
            </a:r>
          </a:p>
          <a:p>
            <a:r>
              <a:rPr lang="en-US" dirty="0"/>
              <a:t>Full featured</a:t>
            </a:r>
          </a:p>
          <a:p>
            <a:pPr lvl="1"/>
            <a:r>
              <a:rPr lang="en-US" dirty="0"/>
              <a:t>Not just a statistics language. Has full capabilities for data acquisition, cleaning, databases, high performance computing, etc.</a:t>
            </a:r>
          </a:p>
          <a:p>
            <a:r>
              <a:rPr lang="en-US" dirty="0"/>
              <a:t>Powerful and efficient libraries: </a:t>
            </a:r>
          </a:p>
          <a:p>
            <a:pPr lvl="1"/>
            <a:r>
              <a:rPr lang="en-US" dirty="0"/>
              <a:t>NumPy, Pandas for data manipulation, processing, and analysis.</a:t>
            </a:r>
          </a:p>
          <a:p>
            <a:pPr lvl="1"/>
            <a:r>
              <a:rPr lang="en-US" dirty="0"/>
              <a:t>SciPy, </a:t>
            </a:r>
            <a:r>
              <a:rPr lang="en-US" dirty="0" err="1"/>
              <a:t>StatsModels</a:t>
            </a:r>
            <a:r>
              <a:rPr lang="en-US" dirty="0"/>
              <a:t> for statistics.</a:t>
            </a:r>
          </a:p>
          <a:p>
            <a:pPr lvl="1"/>
            <a:r>
              <a:rPr lang="en-US" dirty="0"/>
              <a:t>State of the art machine learning: </a:t>
            </a:r>
            <a:r>
              <a:rPr lang="en-US" dirty="0" err="1"/>
              <a:t>SciKit</a:t>
            </a:r>
            <a:r>
              <a:rPr lang="en-US" dirty="0"/>
              <a:t>-learn, TensorFlow, </a:t>
            </a:r>
            <a:r>
              <a:rPr lang="en-US" dirty="0" err="1"/>
              <a:t>Keras</a:t>
            </a:r>
            <a:r>
              <a:rPr lang="en-US" dirty="0"/>
              <a:t>, </a:t>
            </a:r>
            <a:r>
              <a:rPr lang="en-US" dirty="0" err="1"/>
              <a:t>PyTorch</a:t>
            </a:r>
            <a:r>
              <a:rPr lang="en-US" dirty="0"/>
              <a:t>.</a:t>
            </a:r>
          </a:p>
          <a:p>
            <a:r>
              <a:rPr lang="en-US" dirty="0"/>
              <a:t>Can be used for end-to-end development</a:t>
            </a:r>
          </a:p>
          <a:p>
            <a:pPr lvl="1"/>
            <a:r>
              <a:rPr lang="en-US" dirty="0"/>
              <a:t>Data exploration, analysis, modeling, and deployment.</a:t>
            </a:r>
          </a:p>
          <a:p>
            <a:endParaRPr lang="en-US" dirty="0"/>
          </a:p>
        </p:txBody>
      </p:sp>
      <p:pic>
        <p:nvPicPr>
          <p:cNvPr id="4" name="Picture 3">
            <a:extLst>
              <a:ext uri="{FF2B5EF4-FFF2-40B4-BE49-F238E27FC236}">
                <a16:creationId xmlns:a16="http://schemas.microsoft.com/office/drawing/2014/main" id="{828CBC21-F850-3E44-B7DB-8B2B70EAFA3A}"/>
              </a:ext>
            </a:extLst>
          </p:cNvPr>
          <p:cNvPicPr>
            <a:picLocks noChangeAspect="1"/>
          </p:cNvPicPr>
          <p:nvPr/>
        </p:nvPicPr>
        <p:blipFill>
          <a:blip r:embed="rId2"/>
          <a:stretch>
            <a:fillRect/>
          </a:stretch>
        </p:blipFill>
        <p:spPr>
          <a:xfrm>
            <a:off x="7688705" y="1825625"/>
            <a:ext cx="4323949" cy="2582074"/>
          </a:xfrm>
          <a:prstGeom prst="rect">
            <a:avLst/>
          </a:prstGeom>
        </p:spPr>
      </p:pic>
    </p:spTree>
    <p:extLst>
      <p:ext uri="{BB962C8B-B14F-4D97-AF65-F5344CB8AC3E}">
        <p14:creationId xmlns:p14="http://schemas.microsoft.com/office/powerpoint/2010/main" val="47497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SciPy</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b="1" dirty="0"/>
              <a:t>Scientific Programming for </a:t>
            </a:r>
            <a:r>
              <a:rPr lang="en-US" i="1" dirty="0"/>
              <a:t>Python.</a:t>
            </a:r>
          </a:p>
          <a:p>
            <a:r>
              <a:rPr lang="en-US" dirty="0"/>
              <a:t>Python-based ecosystem of open-source software for mathematics, science, and engineering. In particular, these are some of the core packages:</a:t>
            </a:r>
          </a:p>
          <a:p>
            <a:pPr lvl="1"/>
            <a:r>
              <a:rPr lang="en-US" dirty="0"/>
              <a:t>NumPy – base N-dimensional array package</a:t>
            </a:r>
          </a:p>
          <a:p>
            <a:pPr lvl="1"/>
            <a:r>
              <a:rPr lang="en-US" dirty="0"/>
              <a:t>SciPy library – library for scientific computing</a:t>
            </a:r>
          </a:p>
          <a:p>
            <a:pPr lvl="1"/>
            <a:r>
              <a:rPr lang="en-US" dirty="0"/>
              <a:t>Matplotlib - plotting</a:t>
            </a:r>
          </a:p>
          <a:p>
            <a:pPr lvl="1"/>
            <a:r>
              <a:rPr lang="en-US" dirty="0" err="1"/>
              <a:t>iPython</a:t>
            </a:r>
            <a:r>
              <a:rPr lang="en-US" dirty="0"/>
              <a:t> – enhanced interactive console</a:t>
            </a:r>
          </a:p>
          <a:p>
            <a:pPr lvl="1"/>
            <a:r>
              <a:rPr lang="en-US" dirty="0" err="1"/>
              <a:t>Sympy</a:t>
            </a:r>
            <a:r>
              <a:rPr lang="en-US" dirty="0"/>
              <a:t> – symbolic mathematics</a:t>
            </a:r>
          </a:p>
          <a:p>
            <a:pPr lvl="1"/>
            <a:r>
              <a:rPr lang="en-US" dirty="0"/>
              <a:t>Pandas – data structures &amp; analysis</a:t>
            </a:r>
          </a:p>
          <a:p>
            <a:pPr lvl="1"/>
            <a:r>
              <a:rPr lang="en-US" dirty="0" err="1"/>
              <a:t>StatsModels</a:t>
            </a:r>
            <a:r>
              <a:rPr lang="en-US" dirty="0"/>
              <a:t> – statistics, like R syntax</a:t>
            </a:r>
          </a:p>
        </p:txBody>
      </p:sp>
    </p:spTree>
    <p:extLst>
      <p:ext uri="{BB962C8B-B14F-4D97-AF65-F5344CB8AC3E}">
        <p14:creationId xmlns:p14="http://schemas.microsoft.com/office/powerpoint/2010/main" val="29022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5899-2FBF-BD44-93D7-8E15D44C4C69}"/>
              </a:ext>
            </a:extLst>
          </p:cNvPr>
          <p:cNvSpPr>
            <a:spLocks noGrp="1"/>
          </p:cNvSpPr>
          <p:nvPr>
            <p:ph type="title"/>
          </p:nvPr>
        </p:nvSpPr>
        <p:spPr/>
        <p:txBody>
          <a:bodyPr/>
          <a:lstStyle/>
          <a:p>
            <a:r>
              <a:rPr lang="en-US" dirty="0"/>
              <a:t>https://</a:t>
            </a:r>
            <a:r>
              <a:rPr lang="en-US" dirty="0" err="1"/>
              <a:t>www.scipy.org</a:t>
            </a:r>
            <a:r>
              <a:rPr lang="en-US" dirty="0"/>
              <a:t>/</a:t>
            </a:r>
          </a:p>
        </p:txBody>
      </p:sp>
      <p:pic>
        <p:nvPicPr>
          <p:cNvPr id="4" name="Picture 3">
            <a:extLst>
              <a:ext uri="{FF2B5EF4-FFF2-40B4-BE49-F238E27FC236}">
                <a16:creationId xmlns:a16="http://schemas.microsoft.com/office/drawing/2014/main" id="{E1DE087D-BA2C-444A-85E0-7A32E1313AB1}"/>
              </a:ext>
            </a:extLst>
          </p:cNvPr>
          <p:cNvPicPr>
            <a:picLocks noChangeAspect="1"/>
          </p:cNvPicPr>
          <p:nvPr/>
        </p:nvPicPr>
        <p:blipFill>
          <a:blip r:embed="rId2"/>
          <a:stretch>
            <a:fillRect/>
          </a:stretch>
        </p:blipFill>
        <p:spPr>
          <a:xfrm>
            <a:off x="2633120" y="1424192"/>
            <a:ext cx="6925759" cy="5226418"/>
          </a:xfrm>
          <a:prstGeom prst="rect">
            <a:avLst/>
          </a:prstGeom>
        </p:spPr>
      </p:pic>
    </p:spTree>
    <p:extLst>
      <p:ext uri="{BB962C8B-B14F-4D97-AF65-F5344CB8AC3E}">
        <p14:creationId xmlns:p14="http://schemas.microsoft.com/office/powerpoint/2010/main" val="273720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NumPy</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lnSpcReduction="10000"/>
          </a:bodyPr>
          <a:lstStyle/>
          <a:p>
            <a:r>
              <a:rPr lang="en-US" b="1" dirty="0"/>
              <a:t>NumPy</a:t>
            </a:r>
            <a:r>
              <a:rPr lang="en-US" dirty="0"/>
              <a:t> stands for </a:t>
            </a:r>
            <a:r>
              <a:rPr lang="en-US" b="1" i="1" dirty="0"/>
              <a:t>Num</a:t>
            </a:r>
            <a:r>
              <a:rPr lang="en-US" i="1" dirty="0"/>
              <a:t>erical </a:t>
            </a:r>
            <a:r>
              <a:rPr lang="en-US" b="1" i="1" dirty="0"/>
              <a:t>Py</a:t>
            </a:r>
            <a:r>
              <a:rPr lang="en-US" i="1" dirty="0"/>
              <a:t>thon.</a:t>
            </a:r>
          </a:p>
          <a:p>
            <a:r>
              <a:rPr lang="en-US" dirty="0"/>
              <a:t>Fundamental package for scientific computing in Python. </a:t>
            </a:r>
          </a:p>
          <a:p>
            <a:r>
              <a:rPr lang="en-US" dirty="0"/>
              <a:t>Provides Python with an extensive math library capable of performing numerical computations effectively and efficiently. </a:t>
            </a:r>
          </a:p>
          <a:p>
            <a:r>
              <a:rPr lang="en-US" dirty="0"/>
              <a:t>Underpins Pandas and many machine learning libraries.</a:t>
            </a:r>
          </a:p>
          <a:p>
            <a:r>
              <a:rPr lang="en-US" dirty="0"/>
              <a:t>Vector based versus iterative processing</a:t>
            </a:r>
          </a:p>
          <a:p>
            <a:endParaRPr lang="en-US" dirty="0"/>
          </a:p>
          <a:p>
            <a:r>
              <a:rPr lang="en-US" b="1" dirty="0">
                <a:hlinkClick r:id="rId2"/>
              </a:rPr>
              <a:t>NumPy Manual</a:t>
            </a:r>
            <a:endParaRPr lang="en-US" b="1" dirty="0"/>
          </a:p>
          <a:p>
            <a:r>
              <a:rPr lang="en-US" b="1" dirty="0">
                <a:hlinkClick r:id="rId3"/>
              </a:rPr>
              <a:t>NumPy User Guide</a:t>
            </a:r>
            <a:endParaRPr lang="en-US" b="1" dirty="0"/>
          </a:p>
          <a:p>
            <a:r>
              <a:rPr lang="en-US" b="1" dirty="0">
                <a:hlinkClick r:id="rId4"/>
              </a:rPr>
              <a:t>NumPy Reference</a:t>
            </a:r>
            <a:endParaRPr lang="en-US" b="1" dirty="0"/>
          </a:p>
          <a:p>
            <a:r>
              <a:rPr lang="en-US" b="1" dirty="0">
                <a:hlinkClick r:id="rId5"/>
              </a:rPr>
              <a:t>Scipy Lectures</a:t>
            </a:r>
            <a:endParaRPr lang="en-US" dirty="0"/>
          </a:p>
        </p:txBody>
      </p:sp>
    </p:spTree>
    <p:extLst>
      <p:ext uri="{BB962C8B-B14F-4D97-AF65-F5344CB8AC3E}">
        <p14:creationId xmlns:p14="http://schemas.microsoft.com/office/powerpoint/2010/main" val="240302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0EE-BAE6-484E-9C15-1E8ECB1CA273}"/>
              </a:ext>
            </a:extLst>
          </p:cNvPr>
          <p:cNvSpPr>
            <a:spLocks noGrp="1"/>
          </p:cNvSpPr>
          <p:nvPr>
            <p:ph type="title"/>
          </p:nvPr>
        </p:nvSpPr>
        <p:spPr/>
        <p:txBody>
          <a:bodyPr/>
          <a:lstStyle/>
          <a:p>
            <a:r>
              <a:rPr lang="en-US" dirty="0"/>
              <a:t>Why NumPy</a:t>
            </a:r>
          </a:p>
        </p:txBody>
      </p:sp>
      <p:sp>
        <p:nvSpPr>
          <p:cNvPr id="3" name="Content Placeholder 2">
            <a:extLst>
              <a:ext uri="{FF2B5EF4-FFF2-40B4-BE49-F238E27FC236}">
                <a16:creationId xmlns:a16="http://schemas.microsoft.com/office/drawing/2014/main" id="{45C806B0-E6E8-5549-993A-BE3F00FC3E2B}"/>
              </a:ext>
            </a:extLst>
          </p:cNvPr>
          <p:cNvSpPr>
            <a:spLocks noGrp="1"/>
          </p:cNvSpPr>
          <p:nvPr>
            <p:ph idx="1"/>
          </p:nvPr>
        </p:nvSpPr>
        <p:spPr/>
        <p:txBody>
          <a:bodyPr>
            <a:normAutofit fontScale="77500" lnSpcReduction="20000"/>
          </a:bodyPr>
          <a:lstStyle/>
          <a:p>
            <a:r>
              <a:rPr lang="en-US" dirty="0"/>
              <a:t>NumPy has a number of key features that give it great advantages over Python lists. </a:t>
            </a:r>
          </a:p>
          <a:p>
            <a:r>
              <a:rPr lang="en-US" dirty="0"/>
              <a:t>One such feature is speed. When performing operations on large arrays NumPy can often perform several orders of magnitude faster than Python lists. </a:t>
            </a:r>
          </a:p>
          <a:p>
            <a:r>
              <a:rPr lang="en-US" dirty="0"/>
              <a:t>This speed comes from the nature of NumPy arrays being memory-efficient and from optimized algorithms used by NumPy for doing arithmetic, statistical, and linear algebra operations.</a:t>
            </a:r>
          </a:p>
          <a:p>
            <a:r>
              <a:rPr lang="en-US" dirty="0"/>
              <a:t>NumPy is that it has multidimensional array data structures that can represent vectors and matrices. </a:t>
            </a:r>
          </a:p>
          <a:p>
            <a:r>
              <a:rPr lang="en-US" dirty="0"/>
              <a:t>Machine learning algorithms rely on matrix operations. </a:t>
            </a:r>
          </a:p>
          <a:p>
            <a:pPr lvl="1"/>
            <a:r>
              <a:rPr lang="en-US" dirty="0"/>
              <a:t>For example, when training a Neural Network, you often have to carry out many matrix multiplications. NumPy is optimized for matrix operations and it allows us to do Linear Algebra operations effectively and efficiently, making it very suitable for solving machine learning problems.</a:t>
            </a:r>
          </a:p>
          <a:p>
            <a:r>
              <a:rPr lang="en-US" dirty="0"/>
              <a:t>NumPy has become so popular that a lot of Python packages, such as Pandas, are built on top of NumPy.</a:t>
            </a:r>
          </a:p>
        </p:txBody>
      </p:sp>
    </p:spTree>
    <p:extLst>
      <p:ext uri="{BB962C8B-B14F-4D97-AF65-F5344CB8AC3E}">
        <p14:creationId xmlns:p14="http://schemas.microsoft.com/office/powerpoint/2010/main" val="40132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454-6023-174D-8D9A-4E33A801482A}"/>
              </a:ext>
            </a:extLst>
          </p:cNvPr>
          <p:cNvSpPr>
            <a:spLocks noGrp="1"/>
          </p:cNvSpPr>
          <p:nvPr>
            <p:ph type="title"/>
          </p:nvPr>
        </p:nvSpPr>
        <p:spPr/>
        <p:txBody>
          <a:bodyPr/>
          <a:lstStyle/>
          <a:p>
            <a:r>
              <a:rPr lang="en-US" dirty="0">
                <a:hlinkClick r:id="rId2"/>
              </a:rPr>
              <a:t>http://www.numpy.org/</a:t>
            </a:r>
            <a:r>
              <a:rPr lang="en-US" dirty="0"/>
              <a:t> </a:t>
            </a:r>
          </a:p>
        </p:txBody>
      </p:sp>
      <p:pic>
        <p:nvPicPr>
          <p:cNvPr id="4" name="Picture 3">
            <a:extLst>
              <a:ext uri="{FF2B5EF4-FFF2-40B4-BE49-F238E27FC236}">
                <a16:creationId xmlns:a16="http://schemas.microsoft.com/office/drawing/2014/main" id="{DFCCAC97-9E87-AA46-984F-00C503B7A46C}"/>
              </a:ext>
            </a:extLst>
          </p:cNvPr>
          <p:cNvPicPr>
            <a:picLocks noChangeAspect="1"/>
          </p:cNvPicPr>
          <p:nvPr/>
        </p:nvPicPr>
        <p:blipFill>
          <a:blip r:embed="rId3"/>
          <a:stretch>
            <a:fillRect/>
          </a:stretch>
        </p:blipFill>
        <p:spPr>
          <a:xfrm>
            <a:off x="2396535" y="1444973"/>
            <a:ext cx="7398930" cy="5136580"/>
          </a:xfrm>
          <a:prstGeom prst="rect">
            <a:avLst/>
          </a:prstGeom>
        </p:spPr>
      </p:pic>
    </p:spTree>
    <p:extLst>
      <p:ext uri="{BB962C8B-B14F-4D97-AF65-F5344CB8AC3E}">
        <p14:creationId xmlns:p14="http://schemas.microsoft.com/office/powerpoint/2010/main" val="205785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6910-ED55-FB47-A536-45F9167B3775}"/>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1477B31-70BC-7E48-A73F-21B65E59403D}"/>
              </a:ext>
            </a:extLst>
          </p:cNvPr>
          <p:cNvSpPr>
            <a:spLocks noGrp="1"/>
          </p:cNvSpPr>
          <p:nvPr>
            <p:ph idx="1"/>
          </p:nvPr>
        </p:nvSpPr>
        <p:spPr>
          <a:xfrm>
            <a:off x="838200" y="1501254"/>
            <a:ext cx="10515600" cy="5172501"/>
          </a:xfrm>
        </p:spPr>
        <p:txBody>
          <a:bodyPr>
            <a:normAutofit/>
          </a:bodyPr>
          <a:lstStyle/>
          <a:p>
            <a:r>
              <a:rPr lang="en-US" b="1" dirty="0"/>
              <a:t>pandas </a:t>
            </a:r>
            <a:r>
              <a:rPr lang="en-US" dirty="0"/>
              <a:t>- Python Data Analysis Library</a:t>
            </a:r>
          </a:p>
          <a:p>
            <a:r>
              <a:rPr lang="en-US" dirty="0"/>
              <a:t>Open-source data structures and data analysis tools tools for Python</a:t>
            </a:r>
          </a:p>
          <a:p>
            <a:r>
              <a:rPr lang="en-US" dirty="0"/>
              <a:t>Key data structures:</a:t>
            </a:r>
          </a:p>
          <a:p>
            <a:pPr lvl="1"/>
            <a:r>
              <a:rPr lang="en-US" dirty="0"/>
              <a:t>Series</a:t>
            </a:r>
          </a:p>
          <a:p>
            <a:pPr lvl="1"/>
            <a:r>
              <a:rPr lang="en-US" dirty="0" err="1"/>
              <a:t>Dataframe</a:t>
            </a:r>
            <a:r>
              <a:rPr lang="en-US" dirty="0"/>
              <a:t> (similar to R </a:t>
            </a:r>
            <a:r>
              <a:rPr lang="en-US" dirty="0" err="1"/>
              <a:t>dataframe</a:t>
            </a:r>
            <a:r>
              <a:rPr lang="en-US" dirty="0"/>
              <a:t> abstraction)</a:t>
            </a:r>
          </a:p>
          <a:p>
            <a:r>
              <a:rPr lang="en-US" dirty="0"/>
              <a:t>Uses NumPy, </a:t>
            </a:r>
            <a:r>
              <a:rPr lang="en-US" dirty="0" err="1"/>
              <a:t>MatplotLib</a:t>
            </a:r>
            <a:endParaRPr lang="en-US" dirty="0"/>
          </a:p>
          <a:p>
            <a:r>
              <a:rPr lang="en-US" dirty="0"/>
              <a:t>Developed by Wes McKinney</a:t>
            </a:r>
          </a:p>
        </p:txBody>
      </p:sp>
      <p:pic>
        <p:nvPicPr>
          <p:cNvPr id="4" name="Picture 3">
            <a:extLst>
              <a:ext uri="{FF2B5EF4-FFF2-40B4-BE49-F238E27FC236}">
                <a16:creationId xmlns:a16="http://schemas.microsoft.com/office/drawing/2014/main" id="{2D668B00-7B6D-B64C-963D-315DCEC5CE7D}"/>
              </a:ext>
            </a:extLst>
          </p:cNvPr>
          <p:cNvPicPr>
            <a:picLocks noChangeAspect="1"/>
          </p:cNvPicPr>
          <p:nvPr/>
        </p:nvPicPr>
        <p:blipFill>
          <a:blip r:embed="rId2"/>
          <a:stretch>
            <a:fillRect/>
          </a:stretch>
        </p:blipFill>
        <p:spPr>
          <a:xfrm>
            <a:off x="8782375" y="2826817"/>
            <a:ext cx="2925574" cy="3838353"/>
          </a:xfrm>
          <a:prstGeom prst="rect">
            <a:avLst/>
          </a:prstGeom>
        </p:spPr>
      </p:pic>
    </p:spTree>
    <p:extLst>
      <p:ext uri="{BB962C8B-B14F-4D97-AF65-F5344CB8AC3E}">
        <p14:creationId xmlns:p14="http://schemas.microsoft.com/office/powerpoint/2010/main" val="358125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632</Words>
  <Application>Microsoft Macintosh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Python for Data Science</vt:lpstr>
      <vt:lpstr>Topics</vt:lpstr>
      <vt:lpstr>Why Python?</vt:lpstr>
      <vt:lpstr>SciPy</vt:lpstr>
      <vt:lpstr>https://www.scipy.org/</vt:lpstr>
      <vt:lpstr>NumPy</vt:lpstr>
      <vt:lpstr>Why NumPy</vt:lpstr>
      <vt:lpstr>http://www.numpy.org/ </vt:lpstr>
      <vt:lpstr>Pandas</vt:lpstr>
      <vt:lpstr>https://pandas.pydata.org/ </vt:lpstr>
      <vt:lpstr>Pandas</vt:lpstr>
      <vt:lpstr>MatplotLib</vt:lpstr>
      <vt:lpstr>https://matplotlib.org/</vt:lpstr>
      <vt:lpstr>StatsModels</vt:lpstr>
      <vt:lpstr>https://www.statsmodels.org/stable/index.html </vt:lpstr>
      <vt:lpstr>scikit-learn</vt:lpstr>
      <vt:lpstr>http://scikit-learn.org/stable/index.html </vt:lpstr>
      <vt:lpstr>Anaconda</vt:lpstr>
      <vt:lpstr>Students TODO: </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subject/>
  <dc:creator>Jay Urbain</dc:creator>
  <cp:keywords/>
  <dc:description/>
  <cp:lastModifiedBy>Jay Urbain</cp:lastModifiedBy>
  <cp:revision>40</cp:revision>
  <cp:lastPrinted>2018-09-04T09:37:53Z</cp:lastPrinted>
  <dcterms:created xsi:type="dcterms:W3CDTF">2018-06-20T15:32:12Z</dcterms:created>
  <dcterms:modified xsi:type="dcterms:W3CDTF">2018-09-04T16:10:51Z</dcterms:modified>
  <cp:category/>
</cp:coreProperties>
</file>