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431" r:id="rId6"/>
    <p:sldId id="259" r:id="rId7"/>
    <p:sldId id="262" r:id="rId8"/>
    <p:sldId id="267" r:id="rId9"/>
    <p:sldId id="261" r:id="rId10"/>
    <p:sldId id="263" r:id="rId11"/>
    <p:sldId id="268" r:id="rId12"/>
    <p:sldId id="265" r:id="rId13"/>
    <p:sldId id="277" r:id="rId14"/>
    <p:sldId id="278" r:id="rId15"/>
    <p:sldId id="279" r:id="rId16"/>
    <p:sldId id="280" r:id="rId17"/>
    <p:sldId id="281" r:id="rId18"/>
    <p:sldId id="272" r:id="rId19"/>
    <p:sldId id="271" r:id="rId20"/>
    <p:sldId id="274" r:id="rId21"/>
    <p:sldId id="275" r:id="rId22"/>
    <p:sldId id="276" r:id="rId23"/>
    <p:sldId id="269" r:id="rId24"/>
    <p:sldId id="266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2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E13A-16EF-D748-9EFC-CC0F27FA8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6CD7D-04BB-7D41-B559-CE78DFD38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C66E-3051-9B4D-8223-24BFA1BB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30B5-C85F-F24A-931F-D1DD88AB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F85A-9FD3-2244-9930-D678FD34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CE530-39CD-FE47-9815-A1B0A2E3F3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6869-2987-1D4E-BDAE-0BD20DB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EA92C-CD0A-424A-945B-2530BAB4E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5B6A-5637-B741-8EA5-4FD732DE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475C-20AA-9346-A8C7-AF6D156A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EBE3-027F-7045-BB8C-B7D23BE3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E7CFB-F7F2-7647-A0AF-D05E6EF1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CCB42-1D6D-6641-813B-6802234E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3591-3BC1-1148-9249-C8E20CF6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F75D-5B4B-AD48-9CBB-9702D5B4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7FFB-F4EC-6549-BACB-07E1474D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856C-A5B1-0843-AF16-3C00892B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86D3-DA82-E240-84EE-5FFA0D9B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F8C0-0601-2943-ABE5-CD6A7E82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4597-A804-DD4F-811D-34556F6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319F8-C4A0-5445-99D7-E2020869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5E15-141F-414D-853B-46C17A33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0B29-34BB-8F44-83BC-A369C175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BE9A0-C8E5-BA47-B1DC-EF2612CA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ACDCA-C568-B143-AD81-067FE593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50A51-21F7-9A46-A928-63D5850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1EE-58A5-714E-9C5E-AAEFDCF6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F7BD-D11D-894D-9E3B-3323B441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FD6-AC99-9B4C-A433-C9C5E944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E3402-26AE-CF4C-9C13-63954311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B3E87-080F-D544-B176-271ACA6D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0F007-5692-564A-88C3-CE562133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D681-1EF6-7642-9AD9-99A19474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8F9E-25A0-A04E-8E88-B0F590DE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966CC-EE32-A34D-BAB5-9640D4C5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EA3DB-A2AF-534C-9C29-6910932D4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982EC-05D1-C343-B389-62DE96DA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DA271-0547-9E49-88CD-A535A49F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FA5A2-CC1C-414D-9E3B-09319CA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44352-BC91-4244-AF91-6C75EA9D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5CCD-CE67-834F-A386-D5F8DD76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03D11-5DFB-A641-8850-B9AC1734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14FA8-D5F3-1E4B-B877-FDB1780C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9AF97-4991-954C-93E5-99A7E0E8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79680-A064-5F41-91FA-5561EC54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64D65-8811-704D-AE58-441ACB41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3C13D-2296-BC41-A4F2-94574257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E041-1468-E848-84F4-337AE2D7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D8B9-976A-FE46-BE01-5C001069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BFF19-C32E-C74E-A1EB-C92E5169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5BE2-9C87-3445-B308-ECFE5552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9771-C027-F548-816F-611500FD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F31E-9BC0-A543-9EE7-73FBFE1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18A6-A4A2-2545-9700-2A4A438C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2D7E6-C469-764B-AC9E-8449BC3F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5CB9-01D3-FA4A-966E-5DC2BAEB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4ECC-2D13-9F42-AA3F-1BD82F9A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E343-777E-474A-91A3-7E5EFA3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954D6-42D5-B147-A8D7-B1590F29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1CAEB-D6FD-5943-A409-CA827C83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B1C3-E33B-DF49-AE6B-C4D328DF5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0FF9-DAFB-064A-AE9F-F0FB7AF3B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11C6-247B-0242-8651-D958C13D6FF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95A0-B4EE-6546-9F35-DE999D9E0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D659-93D7-F845-90EE-FB126942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forbeginners.com/api/list-of-python-ap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AA15-5771-3340-B28E-24136A35F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  <a:r>
              <a:rPr lang="en-US" sz="4000" dirty="0"/>
              <a:t>Pandas </a:t>
            </a:r>
            <a:r>
              <a:rPr lang="en-US" sz="4000" dirty="0" err="1"/>
              <a:t>DataFrame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88F69-E0CC-444F-B816-25650A99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Urbain, PhD</a:t>
            </a:r>
          </a:p>
        </p:txBody>
      </p:sp>
    </p:spTree>
    <p:extLst>
      <p:ext uri="{BB962C8B-B14F-4D97-AF65-F5344CB8AC3E}">
        <p14:creationId xmlns:p14="http://schemas.microsoft.com/office/powerpoint/2010/main" val="32737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9B-3825-E740-94C5-95193A12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0068-72AA-6C44-8E72-DD9AA567D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Typically work with tabular data, often need to put data into tabular form.</a:t>
            </a:r>
          </a:p>
          <a:p>
            <a:r>
              <a:rPr lang="en-US" sz="2400" dirty="0"/>
              <a:t>Each record is a single object or event, and has measurements.</a:t>
            </a:r>
          </a:p>
          <a:p>
            <a:r>
              <a:rPr lang="en-US" sz="2400" dirty="0"/>
              <a:t>Each measurement is an attribute or value of the data</a:t>
            </a:r>
          </a:p>
          <a:p>
            <a:r>
              <a:rPr lang="en-US" sz="2400" dirty="0"/>
              <a:t>The number of attributes is the dimension.</a:t>
            </a:r>
          </a:p>
          <a:p>
            <a:r>
              <a:rPr lang="en-US" sz="2400" dirty="0"/>
              <a:t>Assume each record has the same kind of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0CC99-209D-3C4B-9DA0-F29BC2688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25576"/>
            <a:ext cx="11582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0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DCBB-E1D0-1041-A7F1-21D4F222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95AD7-CDE4-A848-A6B7-1FA187B97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597"/>
            <a:ext cx="10515600" cy="523677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Ratio scale </a:t>
            </a:r>
            <a:r>
              <a:rPr lang="en-US" dirty="0"/>
              <a:t>(numerical):</a:t>
            </a:r>
          </a:p>
          <a:p>
            <a:pPr lvl="1"/>
            <a:r>
              <a:rPr lang="en-US" dirty="0"/>
              <a:t>Units are equally spaced</a:t>
            </a:r>
          </a:p>
          <a:p>
            <a:pPr lvl="1"/>
            <a:r>
              <a:rPr lang="en-US" dirty="0"/>
              <a:t>True zero</a:t>
            </a:r>
          </a:p>
          <a:p>
            <a:pPr lvl="1"/>
            <a:r>
              <a:rPr lang="en-US" dirty="0"/>
              <a:t>Mathematical operations of +, -, /, * are valid</a:t>
            </a:r>
          </a:p>
          <a:p>
            <a:pPr lvl="1"/>
            <a:r>
              <a:rPr lang="en-US" dirty="0"/>
              <a:t>E.g., height, weight</a:t>
            </a:r>
          </a:p>
          <a:p>
            <a:r>
              <a:rPr lang="en-US" b="1" dirty="0"/>
              <a:t>Interval scale </a:t>
            </a:r>
            <a:r>
              <a:rPr lang="en-US" dirty="0"/>
              <a:t>(numerical):</a:t>
            </a:r>
          </a:p>
          <a:p>
            <a:pPr lvl="1"/>
            <a:r>
              <a:rPr lang="en-US" dirty="0"/>
              <a:t>Units are equally spaced, but there is no true zero.</a:t>
            </a:r>
          </a:p>
          <a:p>
            <a:pPr lvl="1"/>
            <a:r>
              <a:rPr lang="en-US" dirty="0"/>
              <a:t>Mathematical operations of +, -, /, * are </a:t>
            </a:r>
            <a:r>
              <a:rPr lang="en-US" b="1" i="1" dirty="0"/>
              <a:t>not</a:t>
            </a:r>
            <a:r>
              <a:rPr lang="en-US" dirty="0"/>
              <a:t>  valid</a:t>
            </a:r>
          </a:p>
          <a:p>
            <a:pPr lvl="1"/>
            <a:r>
              <a:rPr lang="en-US" dirty="0"/>
              <a:t>E.g., temperatures measured in Celsius or Fahrenheit, 0 degrees on a compass. </a:t>
            </a:r>
          </a:p>
          <a:p>
            <a:pPr lvl="1"/>
            <a:r>
              <a:rPr lang="en-US" dirty="0"/>
              <a:t>Never an absence of value. 0 degrees F is a meaningful value and is a temperature. 0 degrees on a compass is a direction.</a:t>
            </a:r>
          </a:p>
          <a:p>
            <a:r>
              <a:rPr lang="en-US" b="1" dirty="0"/>
              <a:t>Ordinal scale </a:t>
            </a:r>
            <a:r>
              <a:rPr lang="en-US" dirty="0"/>
              <a:t>(categorical)</a:t>
            </a:r>
          </a:p>
          <a:p>
            <a:pPr lvl="1"/>
            <a:r>
              <a:rPr lang="en-US" dirty="0"/>
              <a:t>The order of the units/categories is important.</a:t>
            </a:r>
          </a:p>
          <a:p>
            <a:pPr lvl="1"/>
            <a:r>
              <a:rPr lang="en-US" dirty="0"/>
              <a:t>E.g., grades: A, B, C, …</a:t>
            </a:r>
          </a:p>
          <a:p>
            <a:r>
              <a:rPr lang="en-US" b="1" dirty="0"/>
              <a:t>Nominal scale </a:t>
            </a:r>
            <a:r>
              <a:rPr lang="en-US" dirty="0"/>
              <a:t>(categorical, ordered=True):</a:t>
            </a:r>
          </a:p>
          <a:p>
            <a:pPr lvl="1"/>
            <a:r>
              <a:rPr lang="en-US" dirty="0"/>
              <a:t>Categories have no order with respect to another</a:t>
            </a:r>
          </a:p>
          <a:p>
            <a:pPr lvl="1"/>
            <a:r>
              <a:rPr lang="en-US" dirty="0"/>
              <a:t>E.g., major: SE, CS, ME, BE, EE, CE</a:t>
            </a:r>
          </a:p>
        </p:txBody>
      </p:sp>
    </p:spTree>
    <p:extLst>
      <p:ext uri="{BB962C8B-B14F-4D97-AF65-F5344CB8AC3E}">
        <p14:creationId xmlns:p14="http://schemas.microsoft.com/office/powerpoint/2010/main" val="361753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2EB0-651A-434B-9900-93606E13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BF38-B5E2-E44E-A3A6-B0C7E9443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Missing values</a:t>
            </a:r>
          </a:p>
          <a:p>
            <a:pPr lvl="1"/>
            <a:r>
              <a:rPr lang="en-US" dirty="0"/>
              <a:t>How to fill in?, delete?</a:t>
            </a:r>
          </a:p>
          <a:p>
            <a:r>
              <a:rPr lang="en-US" dirty="0"/>
              <a:t>Wrong values</a:t>
            </a:r>
          </a:p>
          <a:p>
            <a:pPr lvl="1"/>
            <a:r>
              <a:rPr lang="en-US" dirty="0"/>
              <a:t>How to identify, how to correct?</a:t>
            </a:r>
          </a:p>
          <a:p>
            <a:r>
              <a:rPr lang="en-US" dirty="0"/>
              <a:t>Inconsistent values</a:t>
            </a:r>
          </a:p>
          <a:p>
            <a:pPr lvl="1"/>
            <a:r>
              <a:rPr lang="en-US" dirty="0"/>
              <a:t>Date formats, naming conventions</a:t>
            </a:r>
          </a:p>
          <a:p>
            <a:r>
              <a:rPr lang="en-US" dirty="0"/>
              <a:t>Data integration</a:t>
            </a:r>
          </a:p>
          <a:p>
            <a:pPr lvl="1"/>
            <a:r>
              <a:rPr lang="en-US" dirty="0"/>
              <a:t>How to join data?</a:t>
            </a:r>
          </a:p>
          <a:p>
            <a:r>
              <a:rPr lang="en-US" dirty="0"/>
              <a:t>Data not in a properly formatted table</a:t>
            </a:r>
          </a:p>
          <a:p>
            <a:pPr lvl="1"/>
            <a:r>
              <a:rPr lang="en-US" dirty="0"/>
              <a:t>Convert cross-tabulation to table</a:t>
            </a:r>
          </a:p>
          <a:p>
            <a:r>
              <a:rPr lang="en-US" dirty="0"/>
              <a:t>Not applicable</a:t>
            </a:r>
          </a:p>
          <a:p>
            <a:pPr lvl="1"/>
            <a:r>
              <a:rPr lang="en-US" dirty="0"/>
              <a:t>Data can not answer our hypothesis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F76C7-5F0C-6D45-BFC5-43F86747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621" y="1690688"/>
            <a:ext cx="5675496" cy="29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7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3BC6-7348-6E4B-B0FE-5C58A53A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2538-F07A-5B46-8A14-C3CF0D22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Measuring individual deliveries; the variables are Time, Day, and Number of Produce.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Problem: each column header represents a single value rather than a variable. </a:t>
            </a:r>
          </a:p>
          <a:p>
            <a:r>
              <a:rPr lang="en-US" dirty="0"/>
              <a:t>Row headers are “hiding” the Day variable. </a:t>
            </a:r>
          </a:p>
          <a:p>
            <a:r>
              <a:rPr lang="en-US" dirty="0"/>
              <a:t>The values of the variable, “Number of Produce”, is not recorded in a single column. 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How to fix?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6FA63-4084-3B4B-B8D8-607446CA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76" y="2304789"/>
            <a:ext cx="4700209" cy="155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0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A4AB-159E-8E43-8195-DD071E29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2493-E3A9-B346-984F-C13D0038D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reorganize the information to make explicit the event were observing and the variables associated to this event.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73058-0820-8E44-9DB3-0E9ACECB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740" y="2832646"/>
            <a:ext cx="4542865" cy="389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9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849A-C8D9-B543-9FAB-62367343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EB74-9BCF-274E-B9EC-C1CB0CEA2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object or event are we measuring? What are the variables in this dataset?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How to fix?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41144-5CE6-CC4B-93A0-D8C8D1F9A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2229675"/>
            <a:ext cx="2348006" cy="450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2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849A-C8D9-B543-9FAB-62367343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EB74-9BCF-274E-B9EC-C1CB0CEA2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individual deliveries; the variables are Time, Day, Number of Produce: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3457F-26DF-E741-A55F-7CF5BC72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315" y="2498908"/>
            <a:ext cx="3249332" cy="40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1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C8EE-EDB1-C04D-9919-A222BEA7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causes of messiness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4ADC-6D59-064F-B389-7C22441D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Column headers are values, not variable name</a:t>
            </a:r>
          </a:p>
          <a:p>
            <a:r>
              <a:rPr lang="en-US" dirty="0"/>
              <a:t>Variables are stored in rows or columns</a:t>
            </a:r>
          </a:p>
          <a:p>
            <a:r>
              <a:rPr lang="en-US" dirty="0"/>
              <a:t>Multiple (different) variables are stored in one column</a:t>
            </a:r>
          </a:p>
          <a:p>
            <a:r>
              <a:rPr lang="en-US" dirty="0"/>
              <a:t>Multiple types of experimental units stored in same table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r>
              <a:rPr lang="en-US" dirty="0"/>
              <a:t>We want each file to correspond to a dataset, each column to represent a single variable, and each row to represent a single observation. </a:t>
            </a:r>
          </a:p>
          <a:p>
            <a:r>
              <a:rPr lang="en-US" dirty="0"/>
              <a:t>We want to tabularize the data. This makes Python happy, makes us happy.</a:t>
            </a:r>
          </a:p>
          <a:p>
            <a:r>
              <a:rPr lang="en-US" dirty="0">
                <a:solidFill>
                  <a:srgbClr val="FF0000"/>
                </a:solidFill>
              </a:rPr>
              <a:t>Take the database course!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89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C839-551D-9D4B-8212-7D463ED0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CC41D-F381-274D-B43F-94EBBDD19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(1 dimensional) </a:t>
            </a:r>
          </a:p>
          <a:p>
            <a:r>
              <a:rPr lang="en-US" dirty="0" err="1"/>
              <a:t>DataFrame</a:t>
            </a:r>
            <a:r>
              <a:rPr lang="en-US" dirty="0"/>
              <a:t> (2 dimensional, a table) </a:t>
            </a:r>
          </a:p>
          <a:p>
            <a:r>
              <a:rPr lang="en-US" dirty="0"/>
              <a:t>Querying</a:t>
            </a:r>
          </a:p>
          <a:p>
            <a:pPr lvl="1"/>
            <a:r>
              <a:rPr lang="en-US" i="1" dirty="0" err="1"/>
              <a:t>iloc</a:t>
            </a:r>
            <a:r>
              <a:rPr lang="en-US" i="1" dirty="0"/>
              <a:t>[], for querying based on position (integer)</a:t>
            </a:r>
            <a:endParaRPr lang="en-US" dirty="0"/>
          </a:p>
          <a:p>
            <a:pPr lvl="1"/>
            <a:r>
              <a:rPr lang="en-US" i="1" dirty="0" err="1"/>
              <a:t>loc</a:t>
            </a:r>
            <a:r>
              <a:rPr lang="en-US" i="1" dirty="0"/>
              <a:t>[], for querying rows based on label </a:t>
            </a:r>
          </a:p>
          <a:p>
            <a:pPr lvl="1"/>
            <a:r>
              <a:rPr lang="en-US" i="1" dirty="0"/>
              <a:t>Querying the </a:t>
            </a:r>
            <a:r>
              <a:rPr lang="en-US" i="1" dirty="0" err="1"/>
              <a:t>DataFrame</a:t>
            </a:r>
            <a:r>
              <a:rPr lang="en-US" i="1" dirty="0"/>
              <a:t> directly </a:t>
            </a:r>
            <a:endParaRPr lang="en-US" dirty="0"/>
          </a:p>
          <a:p>
            <a:pPr lvl="1"/>
            <a:r>
              <a:rPr lang="en-US" i="1" dirty="0"/>
              <a:t>Projecting a subset of columns</a:t>
            </a:r>
            <a:br>
              <a:rPr lang="en-US" i="1" dirty="0"/>
            </a:br>
            <a:r>
              <a:rPr lang="en-US" dirty="0"/>
              <a:t>• </a:t>
            </a:r>
            <a:r>
              <a:rPr lang="en-US" i="1" dirty="0"/>
              <a:t>Use a Boolean mask to filter data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48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604A-2D54-CC4B-9E48-F03371E0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Data 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8334-14AB-274F-A9AE-768E92E9E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new data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[column] = [a, b, c] # assumes pandas col. is broadcast compatible with list</a:t>
            </a:r>
          </a:p>
          <a:p>
            <a:r>
              <a:rPr lang="en-US" dirty="0"/>
              <a:t>To set default data (or overwrite all data): </a:t>
            </a:r>
          </a:p>
          <a:p>
            <a:pPr lvl="1"/>
            <a:r>
              <a:rPr lang="en-US" i="1" dirty="0" err="1"/>
              <a:t>df</a:t>
            </a:r>
            <a:r>
              <a:rPr lang="en-US" i="1" dirty="0"/>
              <a:t>[column]=2 # all values in column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5E13-80FA-914C-9186-E1F1A98E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DBCF-9E8F-6F4B-B28E-152F058D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  <a:p>
            <a:r>
              <a:rPr lang="en-US" dirty="0"/>
              <a:t>Getting data</a:t>
            </a:r>
          </a:p>
          <a:p>
            <a:r>
              <a:rPr lang="en-US" dirty="0"/>
              <a:t>Data - defined</a:t>
            </a:r>
          </a:p>
          <a:p>
            <a:r>
              <a:rPr lang="en-US" dirty="0"/>
              <a:t>Descriptive statistics</a:t>
            </a:r>
          </a:p>
          <a:p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70135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8DC8-444C-5D40-8A11-571C8A10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 for </a:t>
            </a:r>
            <a:r>
              <a:rPr lang="en-US" dirty="0" err="1"/>
              <a:t>DataFrames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98F9C-DC55-2942-AD2D-83DD38FBF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54" y="1859107"/>
            <a:ext cx="7234891" cy="40994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D4C714-0E01-BD45-96D0-C78A7C66814A}"/>
              </a:ext>
            </a:extLst>
          </p:cNvPr>
          <p:cNvSpPr txBox="1"/>
          <p:nvPr/>
        </p:nvSpPr>
        <p:spPr>
          <a:xfrm>
            <a:off x="4321479" y="6126959"/>
            <a:ext cx="28169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Details in hands-on tutorials</a:t>
            </a:r>
          </a:p>
        </p:txBody>
      </p:sp>
    </p:spTree>
    <p:extLst>
      <p:ext uri="{BB962C8B-B14F-4D97-AF65-F5344CB8AC3E}">
        <p14:creationId xmlns:p14="http://schemas.microsoft.com/office/powerpoint/2010/main" val="4434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8DC8-444C-5D40-8A11-571C8A10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 (union)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AF5CA-8059-3041-89CE-4F564AE75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12" y="2263791"/>
            <a:ext cx="5938744" cy="3889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0973E3-F4DA-7240-A156-61ADDC73BF8F}"/>
              </a:ext>
            </a:extLst>
          </p:cNvPr>
          <p:cNvSpPr txBox="1"/>
          <p:nvPr/>
        </p:nvSpPr>
        <p:spPr>
          <a:xfrm>
            <a:off x="4321479" y="6126959"/>
            <a:ext cx="28169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Details in hands-on tutorials</a:t>
            </a:r>
          </a:p>
        </p:txBody>
      </p:sp>
    </p:spTree>
    <p:extLst>
      <p:ext uri="{BB962C8B-B14F-4D97-AF65-F5344CB8AC3E}">
        <p14:creationId xmlns:p14="http://schemas.microsoft.com/office/powerpoint/2010/main" val="3541843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8DC8-444C-5D40-8A11-571C8A10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(intersection)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B090D-1FA6-734E-A59E-0F84F050C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119" y="2221318"/>
            <a:ext cx="5489762" cy="3802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520976-3231-3844-B0AE-F762E1543C12}"/>
              </a:ext>
            </a:extLst>
          </p:cNvPr>
          <p:cNvSpPr txBox="1"/>
          <p:nvPr/>
        </p:nvSpPr>
        <p:spPr>
          <a:xfrm>
            <a:off x="4321479" y="6126959"/>
            <a:ext cx="28169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Details in hands-on tutorials</a:t>
            </a:r>
          </a:p>
        </p:txBody>
      </p:sp>
    </p:spTree>
    <p:extLst>
      <p:ext uri="{BB962C8B-B14F-4D97-AF65-F5344CB8AC3E}">
        <p14:creationId xmlns:p14="http://schemas.microsoft.com/office/powerpoint/2010/main" val="4053034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C37-8DCA-0646-8BB5-5021A9E4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7584-70D2-F34A-895E-CCC8951E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summarize aggregate statistics</a:t>
            </a:r>
          </a:p>
        </p:txBody>
      </p:sp>
      <p:pic>
        <p:nvPicPr>
          <p:cNvPr id="2050" name="Picture 2" descr="https://lh3.googleusercontent.com/dHVRq278P6iZ0UcMXUJdqoH3mFIWEp7tUBkr5EFqSXhZAvFvpb97b4sWUalpdytCiHHqL2JmMobuYfrvZge3Y7STCvQnnii841Mj_mZO0NJp_fJnY7XfMEJXdli70hco6vJK4ekz">
            <a:extLst>
              <a:ext uri="{FF2B5EF4-FFF2-40B4-BE49-F238E27FC236}">
                <a16:creationId xmlns:a16="http://schemas.microsoft.com/office/drawing/2014/main" id="{1234FDA0-AD5C-0D4D-BD35-FCDFB84D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154" y="2737644"/>
            <a:ext cx="792480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967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2B3E-0DF4-EB42-9C89-70C79C64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5994-92D5-5E4E-A50D-01C3DA009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1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Summarizing data in </a:t>
            </a:r>
            <a:r>
              <a:rPr lang="en-US" sz="2400" dirty="0" err="1"/>
              <a:t>dataframe</a:t>
            </a:r>
            <a:endParaRPr lang="en-US" sz="2400" dirty="0"/>
          </a:p>
          <a:p>
            <a:r>
              <a:rPr lang="en-US" sz="2400" dirty="0"/>
              <a:t>Rows represent one value, the columns are another value. </a:t>
            </a:r>
          </a:p>
          <a:p>
            <a:r>
              <a:rPr lang="en-US" sz="2400" dirty="0"/>
              <a:t>Aggregates in cells. Allows you to see relationships between variables.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026" name="Picture 2" descr="https://lh4.googleusercontent.com/aa1shMqW395J-Kynr40RUgQ4Ejq4jSksXA7TQnKtE-zg3oXyrKTDX5CVV-gUfprXtDYDlCbtcMTRU1OnMAikP5ZEMeWp2GOKYZLZwAl0TmKXai52ZOX-IWDV8Mygkw7ekn2jQzGF">
            <a:extLst>
              <a:ext uri="{FF2B5EF4-FFF2-40B4-BE49-F238E27FC236}">
                <a16:creationId xmlns:a16="http://schemas.microsoft.com/office/drawing/2014/main" id="{61D74318-54F7-454C-B031-4BF05055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96" y="2668817"/>
            <a:ext cx="6872025" cy="404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951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10FC-853A-2545-A191-4992153D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A826-DA2F-EC45-A796-972981860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>
                <a:solidFill>
                  <a:srgbClr val="FF0000"/>
                </a:solidFill>
              </a:rPr>
              <a:t>Pandas notebook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2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F6A3-A20A-4C46-AB9E-FBECD8AB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20177-AB06-674D-AAA3-30646082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problem/ask questions – hypothesize</a:t>
            </a:r>
          </a:p>
          <a:p>
            <a:r>
              <a:rPr lang="en-US" b="1" dirty="0"/>
              <a:t>Data collection</a:t>
            </a:r>
          </a:p>
          <a:p>
            <a:r>
              <a:rPr lang="en-US" b="1" dirty="0"/>
              <a:t>Data exploration</a:t>
            </a:r>
          </a:p>
          <a:p>
            <a:r>
              <a:rPr lang="en-US" dirty="0"/>
              <a:t>Data modeling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Visualization and communication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167645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5FB1-5D82-EC40-B4C5-6CFC5621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909A-5099-774C-A0FB-0AB7726E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sources</a:t>
            </a:r>
          </a:p>
          <a:p>
            <a:pPr lvl="1"/>
            <a:r>
              <a:rPr lang="en-US" dirty="0"/>
              <a:t>Already collected by an organization</a:t>
            </a:r>
          </a:p>
          <a:p>
            <a:pPr lvl="1"/>
            <a:r>
              <a:rPr lang="en-US" dirty="0"/>
              <a:t>E.g., transaction data, click-stream data, survey data, text, images</a:t>
            </a:r>
          </a:p>
          <a:p>
            <a:r>
              <a:rPr lang="en-US" dirty="0"/>
              <a:t>External sources</a:t>
            </a:r>
          </a:p>
          <a:p>
            <a:pPr lvl="1"/>
            <a:r>
              <a:rPr lang="en-US" dirty="0"/>
              <a:t>Outside source through download or API</a:t>
            </a:r>
          </a:p>
          <a:p>
            <a:pPr lvl="2"/>
            <a:r>
              <a:rPr lang="en-US" dirty="0"/>
              <a:t>Web service, RDF (Resource Description Framework), RSS (Rich Site Summary) web feed, data download (UCI Machine Learning repository), web scraping.</a:t>
            </a:r>
          </a:p>
          <a:p>
            <a:pPr lvl="2"/>
            <a:r>
              <a:rPr lang="en-US" dirty="0"/>
              <a:t>E.g., Census, Medicaid, Google trends, Twitter API, Google Maps, stock market data, research datasets</a:t>
            </a:r>
          </a:p>
          <a:p>
            <a:pPr lvl="1"/>
            <a:r>
              <a:rPr lang="en-US" dirty="0"/>
              <a:t>Outside source where acquisition requires special processing</a:t>
            </a:r>
          </a:p>
          <a:p>
            <a:pPr lvl="2"/>
            <a:r>
              <a:rPr lang="en-US" dirty="0"/>
              <a:t>E.g., data on websites/web scraping, pictures, printed form, i.e., pdf.</a:t>
            </a:r>
          </a:p>
        </p:txBody>
      </p:sp>
    </p:spTree>
    <p:extLst>
      <p:ext uri="{BB962C8B-B14F-4D97-AF65-F5344CB8AC3E}">
        <p14:creationId xmlns:p14="http://schemas.microsoft.com/office/powerpoint/2010/main" val="342078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74DA-BCFC-9845-93DF-44A7131C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APIs, wrappers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5E13-EF7A-EB47-B4F1-67AC23BE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591"/>
          </a:xfrm>
        </p:spPr>
        <p:txBody>
          <a:bodyPr>
            <a:normAutofit/>
          </a:bodyPr>
          <a:lstStyle/>
          <a:p>
            <a:r>
              <a:rPr lang="en-US" dirty="0"/>
              <a:t>HTML Parsing </a:t>
            </a:r>
          </a:p>
          <a:p>
            <a:pPr lvl="1"/>
            <a:r>
              <a:rPr lang="en-US" dirty="0"/>
              <a:t>curl requests and </a:t>
            </a:r>
            <a:r>
              <a:rPr lang="en-US" dirty="0" err="1"/>
              <a:t>BeautifulSoup</a:t>
            </a:r>
            <a:r>
              <a:rPr lang="en-US" dirty="0"/>
              <a:t> </a:t>
            </a:r>
          </a:p>
          <a:p>
            <a:r>
              <a:rPr lang="en-US" dirty="0"/>
              <a:t>APIs</a:t>
            </a:r>
          </a:p>
          <a:p>
            <a:pPr lvl="1"/>
            <a:r>
              <a:rPr lang="en-US" dirty="0"/>
              <a:t>Makes the call for us (the author is “allowing us” to access the data)</a:t>
            </a:r>
          </a:p>
          <a:p>
            <a:pPr lvl="1"/>
            <a:r>
              <a:rPr lang="en-US" dirty="0">
                <a:hlinkClick r:id="rId2"/>
              </a:rPr>
              <a:t>http://www.pythonforbeginners.com/api/list-of-python-apis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Google</a:t>
            </a:r>
          </a:p>
          <a:p>
            <a:pPr lvl="2"/>
            <a:r>
              <a:rPr lang="en-US" dirty="0"/>
              <a:t>Amazon (price data)</a:t>
            </a:r>
          </a:p>
          <a:p>
            <a:pPr lvl="2"/>
            <a:r>
              <a:rPr lang="en-US" dirty="0"/>
              <a:t>Twitter (tweets)</a:t>
            </a:r>
          </a:p>
          <a:p>
            <a:pPr lvl="2"/>
            <a:r>
              <a:rPr lang="en-US" dirty="0"/>
              <a:t>Facebook (social network)</a:t>
            </a:r>
          </a:p>
          <a:p>
            <a:pPr lvl="2"/>
            <a:r>
              <a:rPr lang="en-US" dirty="0"/>
              <a:t>Web services that we author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4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49C6-99B4-D14B-896C-946AF5E8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A9CC-62FC-8C45-B56D-B00BBA49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Datum</a:t>
            </a:r>
          </a:p>
          <a:p>
            <a:pPr lvl="1"/>
            <a:r>
              <a:rPr lang="en-US" dirty="0"/>
              <a:t>A qualitative or quantitative value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Set of such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EFD23-F018-EF46-ACCE-B29024D98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47" y="1027906"/>
            <a:ext cx="3810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9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6387-5B58-D443-9E08-F8AF6352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3EA16-C2CC-3D4D-A656-0BC01ABA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Simple:</a:t>
            </a:r>
          </a:p>
          <a:p>
            <a:pPr lvl="1"/>
            <a:r>
              <a:rPr lang="en-US" dirty="0"/>
              <a:t>Numeric: integers, floats</a:t>
            </a:r>
          </a:p>
          <a:p>
            <a:pPr lvl="1"/>
            <a:r>
              <a:rPr lang="en-US" dirty="0"/>
              <a:t>Boolean: binary or true false values</a:t>
            </a:r>
          </a:p>
          <a:p>
            <a:pPr lvl="1"/>
            <a:r>
              <a:rPr lang="en-US" dirty="0"/>
              <a:t>Strings: sequence of symbols </a:t>
            </a:r>
          </a:p>
          <a:p>
            <a:endParaRPr lang="en-US" dirty="0"/>
          </a:p>
          <a:p>
            <a:r>
              <a:rPr lang="en-US" dirty="0"/>
              <a:t>Complex:</a:t>
            </a:r>
          </a:p>
          <a:p>
            <a:pPr lvl="1"/>
            <a:r>
              <a:rPr lang="en-US" dirty="0"/>
              <a:t>Tuples, sets, lists, dictionaries, arrays, records</a:t>
            </a:r>
          </a:p>
          <a:p>
            <a:pPr lvl="1"/>
            <a:r>
              <a:rPr lang="en-US" dirty="0"/>
              <a:t>Date and time</a:t>
            </a:r>
          </a:p>
          <a:p>
            <a:pPr lvl="1"/>
            <a:r>
              <a:rPr lang="en-US" dirty="0"/>
              <a:t>Time series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Geolocation</a:t>
            </a:r>
          </a:p>
        </p:txBody>
      </p:sp>
    </p:spTree>
    <p:extLst>
      <p:ext uri="{BB962C8B-B14F-4D97-AF65-F5344CB8AC3E}">
        <p14:creationId xmlns:p14="http://schemas.microsoft.com/office/powerpoint/2010/main" val="424325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55CA-2174-4F44-863A-85CF6E82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6863-4CF6-194E-ACC0-8E1BF61F6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Quantitative variable</a:t>
            </a:r>
            <a:r>
              <a:rPr lang="en-US" dirty="0"/>
              <a:t>: is numerical and can be either: </a:t>
            </a:r>
          </a:p>
          <a:p>
            <a:pPr lvl="1"/>
            <a:r>
              <a:rPr lang="en-US" dirty="0"/>
              <a:t>discrete - a finite number of values are possible in any bounded interval. </a:t>
            </a:r>
          </a:p>
          <a:p>
            <a:pPr lvl="2"/>
            <a:r>
              <a:rPr lang="en-US" dirty="0"/>
              <a:t>For example: number of students is a discrete variable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• continuous - an infinite number of values are possible in any bounded interval</a:t>
            </a:r>
          </a:p>
          <a:p>
            <a:pPr lvl="2"/>
            <a:r>
              <a:rPr lang="en-US" dirty="0"/>
              <a:t>For example: Height and weight are a continuous variables 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b="1" dirty="0"/>
              <a:t>Categorical variable</a:t>
            </a:r>
            <a:r>
              <a:rPr lang="en-US" dirty="0"/>
              <a:t>: no inherent ordering among the values </a:t>
            </a:r>
          </a:p>
          <a:p>
            <a:pPr lvl="1"/>
            <a:r>
              <a:rPr lang="en-US" dirty="0"/>
              <a:t>For example: {SE, CS BE, CE, EE}</a:t>
            </a:r>
          </a:p>
          <a:p>
            <a:pPr lvl="1"/>
            <a:endParaRPr lang="en-US" dirty="0"/>
          </a:p>
          <a:p>
            <a:r>
              <a:rPr lang="en-US" b="1" dirty="0"/>
              <a:t>Ordinal variable</a:t>
            </a:r>
            <a:r>
              <a:rPr lang="en-US" dirty="0"/>
              <a:t>: ordering among the values </a:t>
            </a:r>
          </a:p>
          <a:p>
            <a:pPr lvl="1"/>
            <a:r>
              <a:rPr lang="en-US" dirty="0"/>
              <a:t>For example: {assistant professor, associate professor, professor}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8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6387-5B58-D443-9E08-F8AF6352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3EA16-C2CC-3D4D-A656-0BC01ABA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Structured data</a:t>
            </a:r>
          </a:p>
          <a:p>
            <a:pPr lvl="1"/>
            <a:r>
              <a:rPr lang="en-US" dirty="0"/>
              <a:t>Each data record represented in a potentially complex form: dictionary, graph, relational data, tabular data.</a:t>
            </a:r>
          </a:p>
          <a:p>
            <a:pPr lvl="1"/>
            <a:r>
              <a:rPr lang="en-US" dirty="0"/>
              <a:t>Data has type</a:t>
            </a:r>
          </a:p>
          <a:p>
            <a:r>
              <a:rPr lang="en-US" b="1" dirty="0"/>
              <a:t>Tabular data</a:t>
            </a:r>
          </a:p>
          <a:p>
            <a:pPr lvl="1"/>
            <a:r>
              <a:rPr lang="en-US" dirty="0"/>
              <a:t>Structured data where each row represents a single record or sample</a:t>
            </a:r>
          </a:p>
          <a:p>
            <a:pPr lvl="1"/>
            <a:r>
              <a:rPr lang="en-US" dirty="0"/>
              <a:t>Each column represents a single feature or measurement</a:t>
            </a:r>
          </a:p>
          <a:p>
            <a:pPr lvl="1"/>
            <a:r>
              <a:rPr lang="en-US" dirty="0"/>
              <a:t>Example: database, csv, </a:t>
            </a:r>
            <a:r>
              <a:rPr lang="en-US" dirty="0" err="1"/>
              <a:t>tsv</a:t>
            </a:r>
            <a:r>
              <a:rPr lang="en-US" dirty="0"/>
              <a:t>, </a:t>
            </a:r>
            <a:r>
              <a:rPr lang="en-US" dirty="0" err="1"/>
              <a:t>xlsx</a:t>
            </a:r>
            <a:r>
              <a:rPr lang="en-US" dirty="0"/>
              <a:t>, etc.</a:t>
            </a:r>
          </a:p>
          <a:p>
            <a:r>
              <a:rPr lang="en-US" b="1" dirty="0"/>
              <a:t>Unstructured data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Images</a:t>
            </a:r>
          </a:p>
          <a:p>
            <a:r>
              <a:rPr lang="en-US" b="1" dirty="0"/>
              <a:t>Semi-structured data</a:t>
            </a:r>
          </a:p>
          <a:p>
            <a:pPr lvl="1"/>
            <a:r>
              <a:rPr lang="en-US" dirty="0"/>
              <a:t>Mix of structured and unstructured data. E.g., XML, JSON, etc.</a:t>
            </a:r>
          </a:p>
        </p:txBody>
      </p:sp>
    </p:spTree>
    <p:extLst>
      <p:ext uri="{BB962C8B-B14F-4D97-AF65-F5344CB8AC3E}">
        <p14:creationId xmlns:p14="http://schemas.microsoft.com/office/powerpoint/2010/main" val="93508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1043</Words>
  <Application>Microsoft Macintosh PowerPoint</Application>
  <PresentationFormat>Widescreen</PresentationFormat>
  <Paragraphs>185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Exploratory Data Analysis Pandas DataFrame</vt:lpstr>
      <vt:lpstr>Topics </vt:lpstr>
      <vt:lpstr>Data Science Process</vt:lpstr>
      <vt:lpstr>Collecting data</vt:lpstr>
      <vt:lpstr>APIs, wrappers</vt:lpstr>
      <vt:lpstr>Data</vt:lpstr>
      <vt:lpstr>Data types</vt:lpstr>
      <vt:lpstr>Types of data values</vt:lpstr>
      <vt:lpstr>Data formats</vt:lpstr>
      <vt:lpstr>Tabular data</vt:lpstr>
      <vt:lpstr>Scale </vt:lpstr>
      <vt:lpstr>Common data problems</vt:lpstr>
      <vt:lpstr>Messy data</vt:lpstr>
      <vt:lpstr>Messy data</vt:lpstr>
      <vt:lpstr>Messiness</vt:lpstr>
      <vt:lpstr>Messiness</vt:lpstr>
      <vt:lpstr>Common causes of messiness</vt:lpstr>
      <vt:lpstr>Pandas Data Structures</vt:lpstr>
      <vt:lpstr>Setting Data in Pandas</vt:lpstr>
      <vt:lpstr>Venn Diagram for DataFrames</vt:lpstr>
      <vt:lpstr>Full Outer join (union)</vt:lpstr>
      <vt:lpstr>Inner join (intersection)</vt:lpstr>
      <vt:lpstr>Aggregate statistics</vt:lpstr>
      <vt:lpstr>Pivot tables</vt:lpstr>
      <vt:lpstr>Next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Exploration</dc:title>
  <dc:subject/>
  <dc:creator>Jay Urbain</dc:creator>
  <cp:keywords/>
  <dc:description/>
  <cp:lastModifiedBy>Jay Urbain</cp:lastModifiedBy>
  <cp:revision>33</cp:revision>
  <cp:lastPrinted>2018-09-11T10:03:58Z</cp:lastPrinted>
  <dcterms:created xsi:type="dcterms:W3CDTF">2018-06-20T21:37:19Z</dcterms:created>
  <dcterms:modified xsi:type="dcterms:W3CDTF">2018-09-11T10:04:57Z</dcterms:modified>
  <cp:category/>
</cp:coreProperties>
</file>