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4" r:id="rId10"/>
    <p:sldId id="266" r:id="rId11"/>
    <p:sldId id="267" r:id="rId12"/>
    <p:sldId id="269" r:id="rId13"/>
    <p:sldId id="298" r:id="rId14"/>
    <p:sldId id="288" r:id="rId15"/>
    <p:sldId id="265" r:id="rId16"/>
    <p:sldId id="299" r:id="rId17"/>
    <p:sldId id="300" r:id="rId18"/>
    <p:sldId id="301" r:id="rId19"/>
    <p:sldId id="302" r:id="rId20"/>
    <p:sldId id="303" r:id="rId21"/>
    <p:sldId id="270" r:id="rId22"/>
    <p:sldId id="304" r:id="rId23"/>
    <p:sldId id="273" r:id="rId24"/>
    <p:sldId id="305" r:id="rId25"/>
    <p:sldId id="274" r:id="rId26"/>
    <p:sldId id="306" r:id="rId27"/>
    <p:sldId id="307" r:id="rId28"/>
    <p:sldId id="275" r:id="rId29"/>
    <p:sldId id="308" r:id="rId30"/>
    <p:sldId id="309" r:id="rId31"/>
    <p:sldId id="285" r:id="rId32"/>
    <p:sldId id="272" r:id="rId33"/>
    <p:sldId id="276" r:id="rId34"/>
    <p:sldId id="277" r:id="rId35"/>
    <p:sldId id="268" r:id="rId36"/>
    <p:sldId id="311" r:id="rId37"/>
    <p:sldId id="282" r:id="rId38"/>
    <p:sldId id="294" r:id="rId39"/>
    <p:sldId id="295" r:id="rId40"/>
    <p:sldId id="296" r:id="rId41"/>
    <p:sldId id="297" r:id="rId42"/>
    <p:sldId id="28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0"/>
    <p:restoredTop sz="94729"/>
  </p:normalViewPr>
  <p:slideViewPr>
    <p:cSldViewPr>
      <p:cViewPr varScale="1">
        <p:scale>
          <a:sx n="112" d="100"/>
          <a:sy n="112" d="100"/>
        </p:scale>
        <p:origin x="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6227-62C3-D143-8FB1-7F591E1F6EC7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AD40-8D87-4042-A1E6-F2038F1D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2AD40-8D87-4042-A1E6-F2038F1D5B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1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2AD40-8D87-4042-A1E6-F2038F1D5B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49B18-1E7C-904C-9C1F-DBAE46C01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urbain/DataScienceIntr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install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acksmoodring/datascienceint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Jay </a:t>
            </a:r>
            <a:r>
              <a:rPr lang="en-US" dirty="0"/>
              <a:t>Urbain, PhD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Example repo: </a:t>
            </a:r>
            <a:r>
              <a:rPr lang="en-US" sz="2400" dirty="0">
                <a:hlinkClick r:id="rId2"/>
              </a:rPr>
              <a:t>https://github.com/jayurbain/DataScienceIntro</a:t>
            </a:r>
            <a:r>
              <a:rPr lang="en-US" sz="2400" dirty="0"/>
              <a:t> </a:t>
            </a:r>
          </a:p>
          <a:p>
            <a:r>
              <a:rPr lang="en-US" sz="2400" dirty="0"/>
              <a:t>Account name, repo name, description</a:t>
            </a:r>
          </a:p>
          <a:p>
            <a:r>
              <a:rPr lang="en-US" sz="2400" dirty="0"/>
              <a:t>Folder structure</a:t>
            </a:r>
          </a:p>
          <a:p>
            <a:r>
              <a:rPr lang="en-US" sz="2400" dirty="0"/>
              <a:t>Viewing files:</a:t>
            </a:r>
          </a:p>
          <a:p>
            <a:pPr lvl="1"/>
            <a:r>
              <a:rPr lang="en-US" sz="2400" dirty="0"/>
              <a:t>Rendered view (with syntax highlighting)</a:t>
            </a:r>
          </a:p>
          <a:p>
            <a:pPr lvl="1"/>
            <a:r>
              <a:rPr lang="en-US" sz="2400" dirty="0"/>
              <a:t>Raw view</a:t>
            </a:r>
          </a:p>
          <a:p>
            <a:r>
              <a:rPr lang="en-US" sz="2400" dirty="0" err="1"/>
              <a:t>README.md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Describes a repo</a:t>
            </a:r>
          </a:p>
          <a:p>
            <a:pPr lvl="1"/>
            <a:r>
              <a:rPr lang="en-US" sz="2400" dirty="0"/>
              <a:t>Automatically displayed</a:t>
            </a:r>
          </a:p>
          <a:p>
            <a:pPr lvl="1"/>
            <a:r>
              <a:rPr lang="en-US" sz="2400" dirty="0"/>
              <a:t>Written in Markdown</a:t>
            </a:r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Commits:</a:t>
            </a:r>
          </a:p>
          <a:p>
            <a:pPr lvl="1"/>
            <a:r>
              <a:rPr lang="en-US" sz="2400" dirty="0"/>
              <a:t>One or more changes to one or more files</a:t>
            </a:r>
          </a:p>
          <a:p>
            <a:pPr lvl="1"/>
            <a:r>
              <a:rPr lang="en-US" sz="2400" dirty="0"/>
              <a:t>Revision highlighting</a:t>
            </a:r>
          </a:p>
          <a:p>
            <a:pPr lvl="1"/>
            <a:r>
              <a:rPr lang="en-US" sz="2400" dirty="0"/>
              <a:t>Commit comments are required</a:t>
            </a:r>
          </a:p>
          <a:p>
            <a:pPr lvl="1"/>
            <a:r>
              <a:rPr lang="en-US" sz="2400" dirty="0"/>
              <a:t>Most recent commit comment shown by filename</a:t>
            </a:r>
          </a:p>
          <a:p>
            <a:r>
              <a:rPr lang="en-US" sz="2400" dirty="0"/>
              <a:t>Profile page</a:t>
            </a:r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Click “Create New” (plus sign):</a:t>
            </a:r>
          </a:p>
          <a:p>
            <a:pPr lvl="1"/>
            <a:r>
              <a:rPr lang="en-US" sz="2400" dirty="0"/>
              <a:t>Define name, description, public or private</a:t>
            </a:r>
          </a:p>
          <a:p>
            <a:pPr lvl="1"/>
            <a:r>
              <a:rPr lang="en-US" sz="2400" dirty="0"/>
              <a:t>Initialize with README (if you’re going to clone)</a:t>
            </a:r>
          </a:p>
          <a:p>
            <a:r>
              <a:rPr lang="en-US" sz="2400" dirty="0"/>
              <a:t>Notes:</a:t>
            </a:r>
          </a:p>
          <a:p>
            <a:pPr lvl="1"/>
            <a:r>
              <a:rPr lang="en-US" sz="2400" dirty="0"/>
              <a:t>Nothing has happened to your local computer</a:t>
            </a:r>
          </a:p>
          <a:p>
            <a:pPr lvl="1"/>
            <a:r>
              <a:rPr lang="en-US" sz="2400" dirty="0"/>
              <a:t>This was done on GitHub, but GitHub used Git to add the </a:t>
            </a:r>
            <a:r>
              <a:rPr lang="en-US" sz="2400" dirty="0" err="1"/>
              <a:t>README.md</a:t>
            </a:r>
            <a:r>
              <a:rPr lang="en-US" sz="2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r>
              <a:rPr lang="en-US" sz="2400" dirty="0"/>
              <a:t>Easy-to-read, easy-to-write markup language</a:t>
            </a:r>
          </a:p>
          <a:p>
            <a:r>
              <a:rPr lang="en-US" sz="2400" dirty="0"/>
              <a:t>Usually (always?) rendered as HTML</a:t>
            </a:r>
          </a:p>
          <a:p>
            <a:r>
              <a:rPr lang="en-US" sz="2400" dirty="0"/>
              <a:t>Many implementations (aka “flavors”)</a:t>
            </a:r>
          </a:p>
          <a:p>
            <a:r>
              <a:rPr lang="en-US" sz="2400" dirty="0"/>
              <a:t>Let’s edit </a:t>
            </a:r>
            <a:r>
              <a:rPr lang="en-US" sz="2400" dirty="0" err="1"/>
              <a:t>README.md</a:t>
            </a:r>
            <a:r>
              <a:rPr lang="en-US" sz="2400" dirty="0"/>
              <a:t> using GitHub!</a:t>
            </a:r>
          </a:p>
          <a:p>
            <a:r>
              <a:rPr lang="en-US" sz="2400" dirty="0"/>
              <a:t>Common syntax:</a:t>
            </a:r>
          </a:p>
          <a:p>
            <a:pPr lvl="1"/>
            <a:r>
              <a:rPr lang="en-US" sz="2400" dirty="0"/>
              <a:t>## Header size 2</a:t>
            </a:r>
          </a:p>
          <a:p>
            <a:pPr lvl="1"/>
            <a:r>
              <a:rPr lang="en-US" sz="2400" dirty="0"/>
              <a:t>*italics* and **bold**</a:t>
            </a:r>
          </a:p>
          <a:p>
            <a:pPr lvl="1"/>
            <a:r>
              <a:rPr lang="en-US" sz="2400" dirty="0"/>
              <a:t>[link to GitHub](https://</a:t>
            </a:r>
            <a:r>
              <a:rPr lang="en-US" sz="2400" dirty="0" err="1"/>
              <a:t>github.com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* bullet</a:t>
            </a:r>
          </a:p>
          <a:p>
            <a:pPr lvl="1"/>
            <a:r>
              <a:rPr lang="en-US" sz="2400" dirty="0"/>
              <a:t>`inline code` and ```code blocks```</a:t>
            </a:r>
          </a:p>
          <a:p>
            <a:r>
              <a:rPr lang="en-US" sz="2400" dirty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III. Using Git with GitHub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Installation: </a:t>
            </a:r>
            <a:r>
              <a:rPr lang="en-US" sz="2400" dirty="0">
                <a:hlinkClick r:id="rId2"/>
              </a:rPr>
              <a:t>tiny.cc/installgit</a:t>
            </a:r>
            <a:endParaRPr lang="en-US" sz="2400" dirty="0"/>
          </a:p>
          <a:p>
            <a:r>
              <a:rPr lang="en-US" sz="2400" dirty="0"/>
              <a:t>Open Git Bash or Power Shell (Windows) or Terminal (Mac/Linux):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config --global </a:t>
            </a:r>
            <a:r>
              <a:rPr lang="en-US" sz="2400" dirty="0" err="1">
                <a:solidFill>
                  <a:srgbClr val="C00000"/>
                </a:solidFill>
              </a:rPr>
              <a:t>user.name</a:t>
            </a:r>
            <a:r>
              <a:rPr lang="en-US" sz="2400" dirty="0">
                <a:solidFill>
                  <a:srgbClr val="C00000"/>
                </a:solidFill>
              </a:rPr>
              <a:t> “YOUR FULL NAME”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config --global </a:t>
            </a:r>
            <a:r>
              <a:rPr lang="en-US" sz="2400" dirty="0" err="1">
                <a:solidFill>
                  <a:srgbClr val="C00000"/>
                </a:solidFill>
              </a:rPr>
              <a:t>user.email</a:t>
            </a:r>
            <a:r>
              <a:rPr lang="en-US" sz="2400" dirty="0">
                <a:solidFill>
                  <a:srgbClr val="C00000"/>
                </a:solidFill>
              </a:rPr>
              <a:t> “YOUR EMAIL”</a:t>
            </a:r>
          </a:p>
          <a:p>
            <a:r>
              <a:rPr lang="en-US" sz="2400" dirty="0"/>
              <a:t>Use the same email address you used with your GitHub account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Preview of what you’re about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Copy your new GitHub repo to your computer</a:t>
            </a:r>
          </a:p>
          <a:p>
            <a:r>
              <a:rPr lang="en-US" sz="2400" dirty="0"/>
              <a:t>Make some file changes locally</a:t>
            </a:r>
          </a:p>
          <a:p>
            <a:r>
              <a:rPr lang="en-US" sz="2400" dirty="0"/>
              <a:t>Save those changes locally (“commit” them)</a:t>
            </a:r>
          </a:p>
          <a:p>
            <a:r>
              <a:rPr lang="en-US" sz="2400" dirty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1F44-A243-A649-ABD0-1F672BF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A04CC-2ECC-D345-98BD-345654D6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45" y="1417638"/>
            <a:ext cx="6766309" cy="51785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4CC20-0E93-F241-B213-8AD65ED715C0}"/>
              </a:ext>
            </a:extLst>
          </p:cNvPr>
          <p:cNvCxnSpPr/>
          <p:nvPr/>
        </p:nvCxnSpPr>
        <p:spPr>
          <a:xfrm flipH="1" flipV="1">
            <a:off x="7543800" y="2667000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6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1F44-A243-A649-ABD0-1F672BF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2E254-B938-A14F-B327-BF995619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80" y="1295400"/>
            <a:ext cx="7279020" cy="54084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4CC20-0E93-F241-B213-8AD65ED715C0}"/>
              </a:ext>
            </a:extLst>
          </p:cNvPr>
          <p:cNvCxnSpPr>
            <a:cxnSpLocks/>
          </p:cNvCxnSpPr>
          <p:nvPr/>
        </p:nvCxnSpPr>
        <p:spPr>
          <a:xfrm flipH="1">
            <a:off x="3276600" y="6400800"/>
            <a:ext cx="52177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6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1F44-A243-A649-ABD0-1F672BF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0558A-671F-8745-95A5-EA2941C2EECC}"/>
              </a:ext>
            </a:extLst>
          </p:cNvPr>
          <p:cNvSpPr txBox="1"/>
          <p:nvPr/>
        </p:nvSpPr>
        <p:spPr>
          <a:xfrm>
            <a:off x="7778666" y="3010903"/>
            <a:ext cx="118942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Copy </a:t>
            </a:r>
          </a:p>
          <a:p>
            <a:r>
              <a:rPr lang="en-US" dirty="0"/>
              <a:t>Repository</a:t>
            </a:r>
          </a:p>
          <a:p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01BF6-9822-A446-B5CD-91F5748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3" y="1219200"/>
            <a:ext cx="6413333" cy="52316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4CC20-0E93-F241-B213-8AD65ED715C0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2926289"/>
            <a:ext cx="2508220" cy="1493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5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1F44-A243-A649-ABD0-1F672BF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0558A-671F-8745-95A5-EA2941C2EECC}"/>
              </a:ext>
            </a:extLst>
          </p:cNvPr>
          <p:cNvSpPr txBox="1"/>
          <p:nvPr/>
        </p:nvSpPr>
        <p:spPr>
          <a:xfrm>
            <a:off x="7778666" y="3010903"/>
            <a:ext cx="118942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Copy </a:t>
            </a:r>
          </a:p>
          <a:p>
            <a:r>
              <a:rPr lang="en-US" dirty="0"/>
              <a:t>Repository</a:t>
            </a:r>
          </a:p>
          <a:p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01BF6-9822-A446-B5CD-91F5748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3" y="1219200"/>
            <a:ext cx="6413333" cy="52316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4CC20-0E93-F241-B213-8AD65ED715C0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2926289"/>
            <a:ext cx="2508220" cy="1493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81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Cloning a GitHub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sz="2000" dirty="0"/>
              <a:t>Cloning = copying to your local computer</a:t>
            </a:r>
          </a:p>
          <a:p>
            <a:pPr lvl="1"/>
            <a:r>
              <a:rPr lang="en-US" sz="2000" dirty="0"/>
              <a:t>Like copying your Dropbox files to a new machine</a:t>
            </a:r>
          </a:p>
          <a:p>
            <a:r>
              <a:rPr lang="en-US" sz="2000" dirty="0"/>
              <a:t>First, change your working directory to where you want the repo you created to be stored: </a:t>
            </a:r>
            <a:r>
              <a:rPr lang="en-US" sz="2000" dirty="0">
                <a:solidFill>
                  <a:srgbClr val="C00000"/>
                </a:solidFill>
              </a:rPr>
              <a:t>cd</a:t>
            </a:r>
          </a:p>
          <a:p>
            <a:r>
              <a:rPr lang="en-US" sz="2000" dirty="0"/>
              <a:t>Then, clone the repo: </a:t>
            </a:r>
            <a:r>
              <a:rPr lang="en-US" sz="2000" dirty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z="2000" dirty="0"/>
              <a:t>Get HTTPS or SSH URL from GitHub (ends in .git)</a:t>
            </a:r>
          </a:p>
          <a:p>
            <a:pPr lvl="1"/>
            <a:r>
              <a:rPr lang="en-US" sz="2000" dirty="0"/>
              <a:t>Clones to a subdirectory of the working directory</a:t>
            </a:r>
          </a:p>
          <a:p>
            <a:pPr lvl="1"/>
            <a:r>
              <a:rPr lang="en-US" sz="2000" dirty="0"/>
              <a:t>No visual feedback when you type your password</a:t>
            </a:r>
          </a:p>
          <a:p>
            <a:r>
              <a:rPr lang="en-US" sz="2000" dirty="0"/>
              <a:t>Navigate to the repo (</a:t>
            </a:r>
            <a:r>
              <a:rPr lang="en-US" sz="2000" dirty="0">
                <a:solidFill>
                  <a:srgbClr val="C00000"/>
                </a:solidFill>
              </a:rPr>
              <a:t>cd</a:t>
            </a:r>
            <a:r>
              <a:rPr lang="en-US" sz="2000" dirty="0"/>
              <a:t>) then list the files (</a:t>
            </a:r>
            <a:r>
              <a:rPr lang="en-US" sz="2000" dirty="0">
                <a:solidFill>
                  <a:srgbClr val="C00000"/>
                </a:solidFill>
              </a:rPr>
              <a:t>ls</a:t>
            </a:r>
            <a:r>
              <a:rPr lang="en-US" sz="20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2F1E4-4941-3B4A-B3FC-4D8F2A2B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791200"/>
            <a:ext cx="9144000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FC70-ACE7-024D-AE12-3608129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08B7-9F5F-E849-813F-E2138037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Change directories into your cloned repository.</a:t>
            </a:r>
          </a:p>
          <a:p>
            <a:r>
              <a:rPr lang="en-US" sz="2400" dirty="0"/>
              <a:t>Create and add something to </a:t>
            </a:r>
            <a:r>
              <a:rPr lang="en-US" sz="2400" dirty="0" err="1"/>
              <a:t>README.md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91E02-C55A-E047-B9EE-E139F7D3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971800"/>
            <a:ext cx="4267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6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changes, checking your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Making changes:</a:t>
            </a:r>
          </a:p>
          <a:p>
            <a:pPr lvl="1"/>
            <a:r>
              <a:rPr lang="en-US" sz="2400" dirty="0"/>
              <a:t>Modify </a:t>
            </a:r>
            <a:r>
              <a:rPr lang="en-US" sz="2400" dirty="0" err="1"/>
              <a:t>README.md</a:t>
            </a:r>
            <a:r>
              <a:rPr lang="en-US" sz="2400" dirty="0"/>
              <a:t> in any text editor</a:t>
            </a:r>
          </a:p>
          <a:p>
            <a:pPr lvl="1"/>
            <a:r>
              <a:rPr lang="en-US" sz="2400" dirty="0"/>
              <a:t>Create a new file: </a:t>
            </a:r>
            <a:r>
              <a:rPr lang="en-US" sz="2400" dirty="0">
                <a:solidFill>
                  <a:srgbClr val="C00000"/>
                </a:solidFill>
              </a:rPr>
              <a:t>touch &lt;filename&gt;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EA1A6-3AE0-F744-9666-29159347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30" y="3863181"/>
            <a:ext cx="3838096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changes, checking your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Check your status: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status</a:t>
            </a:r>
          </a:p>
          <a:p>
            <a:r>
              <a:rPr lang="en-US" sz="2400" dirty="0"/>
              <a:t>File statuses (possibly color-coded):</a:t>
            </a:r>
          </a:p>
          <a:p>
            <a:pPr lvl="1"/>
            <a:r>
              <a:rPr lang="en-US" sz="2400" dirty="0"/>
              <a:t>Untracked (red)</a:t>
            </a:r>
          </a:p>
          <a:p>
            <a:pPr lvl="1"/>
            <a:r>
              <a:rPr lang="en-US" sz="2400" dirty="0"/>
              <a:t>Tracked and modified (red)</a:t>
            </a:r>
          </a:p>
          <a:p>
            <a:pPr lvl="1"/>
            <a:r>
              <a:rPr lang="en-US" sz="2400" dirty="0"/>
              <a:t>Staged for committing (green)</a:t>
            </a:r>
          </a:p>
          <a:p>
            <a:pPr lvl="1"/>
            <a:r>
              <a:rPr lang="en-US" sz="2400" dirty="0"/>
              <a:t>Committed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3C76A-4AD2-A84D-AB8E-AB497542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572000"/>
            <a:ext cx="6946900" cy="1993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84747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Stage changes for committing:</a:t>
            </a:r>
          </a:p>
          <a:p>
            <a:pPr lvl="1"/>
            <a:r>
              <a:rPr lang="en-US" sz="2400" dirty="0"/>
              <a:t>Add a single file: </a:t>
            </a:r>
            <a:r>
              <a:rPr lang="en-US" sz="2400" dirty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z="2400" dirty="0"/>
              <a:t>Add all “red” files: </a:t>
            </a:r>
            <a:r>
              <a:rPr lang="en-US" sz="2400" dirty="0">
                <a:solidFill>
                  <a:srgbClr val="C00000"/>
                </a:solidFill>
              </a:rPr>
              <a:t>git add . # stages all but not deleted</a:t>
            </a:r>
          </a:p>
          <a:p>
            <a:pPr lvl="1"/>
            <a:r>
              <a:rPr lang="en-US" sz="2400" dirty="0"/>
              <a:t>Add all “red” files: </a:t>
            </a:r>
            <a:r>
              <a:rPr lang="en-US" sz="2400" dirty="0">
                <a:solidFill>
                  <a:srgbClr val="C00000"/>
                </a:solidFill>
              </a:rPr>
              <a:t>git add –A # stages all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Check your status:</a:t>
            </a:r>
          </a:p>
          <a:p>
            <a:pPr lvl="1"/>
            <a:r>
              <a:rPr lang="en-US" sz="2400" dirty="0"/>
              <a:t>Red files have turned green</a:t>
            </a:r>
          </a:p>
          <a:p>
            <a:r>
              <a:rPr lang="en-US" sz="2400" dirty="0"/>
              <a:t>Commit changes: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z="2400" dirty="0"/>
              <a:t>Check your status again!</a:t>
            </a:r>
          </a:p>
          <a:p>
            <a:r>
              <a:rPr lang="en-US" sz="2400" dirty="0"/>
              <a:t>Check the log: </a:t>
            </a:r>
            <a:r>
              <a:rPr lang="en-US" sz="2400" dirty="0">
                <a:solidFill>
                  <a:srgbClr val="C00000"/>
                </a:solidFill>
              </a:rPr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Stage changes for committing:</a:t>
            </a:r>
          </a:p>
          <a:p>
            <a:pPr lvl="1"/>
            <a:r>
              <a:rPr lang="en-US" sz="2000" dirty="0"/>
              <a:t>Add a single file: </a:t>
            </a:r>
            <a:r>
              <a:rPr lang="en-US" sz="2000" dirty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z="2000" dirty="0"/>
              <a:t>Add all “red” files: </a:t>
            </a:r>
            <a:r>
              <a:rPr lang="en-US" sz="2000" dirty="0">
                <a:solidFill>
                  <a:srgbClr val="C00000"/>
                </a:solidFill>
              </a:rPr>
              <a:t>git add . # stages all but not deleted</a:t>
            </a:r>
          </a:p>
          <a:p>
            <a:pPr lvl="1"/>
            <a:r>
              <a:rPr lang="en-US" sz="2000" dirty="0"/>
              <a:t>Add all “red” files: </a:t>
            </a:r>
            <a:r>
              <a:rPr lang="en-US" sz="2000" dirty="0">
                <a:solidFill>
                  <a:srgbClr val="C00000"/>
                </a:solidFill>
              </a:rPr>
              <a:t>git add –A # stages all</a:t>
            </a:r>
          </a:p>
          <a:p>
            <a:pPr lvl="1"/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Check your status:</a:t>
            </a:r>
          </a:p>
          <a:p>
            <a:pPr lvl="1"/>
            <a:r>
              <a:rPr lang="en-US" sz="2000" dirty="0"/>
              <a:t>Red files have turned green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E4110-4364-3C4B-B4BA-96746039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62145"/>
            <a:ext cx="6400800" cy="18161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9067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Commit changes: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z="2400" dirty="0"/>
              <a:t>Check your status again!</a:t>
            </a:r>
          </a:p>
          <a:p>
            <a:r>
              <a:rPr lang="en-US" sz="2400" dirty="0"/>
              <a:t>Check the log: </a:t>
            </a:r>
            <a:r>
              <a:rPr lang="en-US" sz="2400" dirty="0">
                <a:solidFill>
                  <a:srgbClr val="C00000"/>
                </a:solidFill>
              </a:rPr>
              <a:t>git 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59ACC-1D3C-DD4D-9A45-4C723185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3505200"/>
            <a:ext cx="7924800" cy="2908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8698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Pushing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Everything you’ve done to your cloned repo (so far) has been local</a:t>
            </a:r>
          </a:p>
          <a:p>
            <a:r>
              <a:rPr lang="en-US" sz="2400" dirty="0"/>
              <a:t>You’ve been working in the “master” branch</a:t>
            </a:r>
          </a:p>
          <a:p>
            <a:r>
              <a:rPr lang="en-US" sz="2400" dirty="0"/>
              <a:t>Push committed changes to GitHub:</a:t>
            </a:r>
          </a:p>
          <a:p>
            <a:pPr lvl="1"/>
            <a:r>
              <a:rPr lang="en-US" sz="2400" dirty="0"/>
              <a:t>Like syncing local file changes to Dropbox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z="2400" dirty="0"/>
              <a:t>Often: </a:t>
            </a:r>
            <a:r>
              <a:rPr lang="en-US" sz="2400" dirty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z="2400" dirty="0"/>
              <a:t>Refresh your GitHub repo to check!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462FB-28A9-6E4B-9374-4DDDF17D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876800"/>
            <a:ext cx="6616700" cy="1638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Pushing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Everything you’ve done to your cloned repo (so far) has been local</a:t>
            </a:r>
          </a:p>
          <a:p>
            <a:r>
              <a:rPr lang="en-US" sz="2400" dirty="0"/>
              <a:t>You’ve been working in the “master” branch</a:t>
            </a:r>
          </a:p>
          <a:p>
            <a:r>
              <a:rPr lang="en-US" sz="2400" dirty="0"/>
              <a:t>Push committed changes to GitHub:</a:t>
            </a:r>
          </a:p>
          <a:p>
            <a:pPr lvl="1"/>
            <a:r>
              <a:rPr lang="en-US" sz="2400" dirty="0"/>
              <a:t>Like syncing local file changes to Dropbox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z="2400" dirty="0"/>
              <a:t>Often: </a:t>
            </a:r>
            <a:r>
              <a:rPr lang="en-US" sz="2400" dirty="0">
                <a:solidFill>
                  <a:srgbClr val="C00000"/>
                </a:solidFill>
              </a:rPr>
              <a:t>git push origin master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462FB-28A9-6E4B-9374-4DDDF17D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876800"/>
            <a:ext cx="6616700" cy="1638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5381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I. 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Pushing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Refresh repository on </a:t>
            </a:r>
            <a:r>
              <a:rPr lang="en-US" sz="2400" dirty="0" err="1"/>
              <a:t>github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483AE-659A-D44D-A088-BAC23A74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55825"/>
            <a:ext cx="664464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0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 of what you’ve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Created a repo on GitHub</a:t>
            </a:r>
          </a:p>
          <a:p>
            <a:r>
              <a:rPr lang="en-US" sz="2400" dirty="0"/>
              <a:t>Cloned repo to your local computer (</a:t>
            </a:r>
            <a:r>
              <a:rPr lang="en-US" sz="2400" dirty="0">
                <a:solidFill>
                  <a:srgbClr val="C00000"/>
                </a:solidFill>
              </a:rPr>
              <a:t>git clone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Automatically sets up your “origin” remote</a:t>
            </a:r>
          </a:p>
          <a:p>
            <a:r>
              <a:rPr lang="en-US" sz="2400" dirty="0"/>
              <a:t>Made file changes</a:t>
            </a:r>
          </a:p>
          <a:p>
            <a:r>
              <a:rPr lang="en-US" sz="2400" dirty="0"/>
              <a:t>Staged changes for committing (</a:t>
            </a:r>
            <a:r>
              <a:rPr lang="en-US" sz="2400" dirty="0">
                <a:solidFill>
                  <a:srgbClr val="C00000"/>
                </a:solidFill>
              </a:rPr>
              <a:t>git add</a:t>
            </a:r>
            <a:r>
              <a:rPr lang="en-US" sz="2400" dirty="0"/>
              <a:t>)</a:t>
            </a:r>
          </a:p>
          <a:p>
            <a:r>
              <a:rPr lang="en-US" sz="2400" dirty="0"/>
              <a:t>Committed changes (</a:t>
            </a:r>
            <a:r>
              <a:rPr lang="en-US" sz="2400" dirty="0">
                <a:solidFill>
                  <a:srgbClr val="C00000"/>
                </a:solidFill>
              </a:rPr>
              <a:t>git commit</a:t>
            </a:r>
            <a:r>
              <a:rPr lang="en-US" sz="2400" dirty="0"/>
              <a:t>)</a:t>
            </a:r>
          </a:p>
          <a:p>
            <a:r>
              <a:rPr lang="en-US" sz="2400" dirty="0"/>
              <a:t>Pushed changes to GitHub (</a:t>
            </a:r>
            <a:r>
              <a:rPr lang="en-US" sz="2400" dirty="0">
                <a:solidFill>
                  <a:srgbClr val="C00000"/>
                </a:solidFill>
              </a:rPr>
              <a:t>git push</a:t>
            </a:r>
            <a:r>
              <a:rPr lang="en-US" sz="2400" dirty="0"/>
              <a:t>)</a:t>
            </a:r>
          </a:p>
          <a:p>
            <a:r>
              <a:rPr lang="en-US" sz="2400" dirty="0"/>
              <a:t>Inspected along the way (</a:t>
            </a:r>
            <a:r>
              <a:rPr lang="en-US" sz="2400" dirty="0">
                <a:solidFill>
                  <a:srgbClr val="C00000"/>
                </a:solidFill>
              </a:rPr>
              <a:t>git remote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git status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git log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Checking your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“remote alias” is a reference to a repo not on your local computer</a:t>
            </a:r>
          </a:p>
          <a:p>
            <a:pPr lvl="1"/>
            <a:r>
              <a:rPr lang="en-US" sz="2400" dirty="0"/>
              <a:t>Like a connection to your Dropbox account</a:t>
            </a:r>
          </a:p>
          <a:p>
            <a:r>
              <a:rPr lang="en-US" sz="2400" dirty="0"/>
              <a:t>View remotes: </a:t>
            </a:r>
            <a:r>
              <a:rPr lang="en-US" sz="2400" dirty="0">
                <a:solidFill>
                  <a:srgbClr val="C00000"/>
                </a:solidFill>
              </a:rPr>
              <a:t>git remote -v</a:t>
            </a:r>
            <a:endParaRPr lang="en-US" sz="2400" dirty="0"/>
          </a:p>
          <a:p>
            <a:r>
              <a:rPr lang="en-US" sz="2400" dirty="0"/>
              <a:t>“origin” remote was set up by “git clone”</a:t>
            </a:r>
          </a:p>
          <a:p>
            <a:r>
              <a:rPr lang="en-US" sz="2400" dirty="0"/>
              <a:t>Note: Remotes are repo-specific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9CEBA-95EC-A148-B870-C0FF58E2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43400"/>
            <a:ext cx="6515100" cy="774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flow for contributing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96200" cy="48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2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flow for syncing a fork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7220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61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a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What is forking?</a:t>
            </a:r>
          </a:p>
          <a:p>
            <a:pPr lvl="1"/>
            <a:r>
              <a:rPr lang="en-US" sz="2000" dirty="0"/>
              <a:t>Copy a repo to your account (including history)</a:t>
            </a:r>
          </a:p>
          <a:p>
            <a:pPr lvl="1"/>
            <a:r>
              <a:rPr lang="en-US" sz="2000" dirty="0"/>
              <a:t>Does not stay in sync with the “upstream”</a:t>
            </a:r>
          </a:p>
          <a:p>
            <a:r>
              <a:rPr lang="en-US" sz="2000" dirty="0"/>
              <a:t>Why fork?</a:t>
            </a:r>
          </a:p>
          <a:p>
            <a:pPr lvl="1"/>
            <a:r>
              <a:rPr lang="en-US" sz="2000" dirty="0"/>
              <a:t>You want to make modifications</a:t>
            </a:r>
          </a:p>
          <a:p>
            <a:pPr lvl="1"/>
            <a:r>
              <a:rPr lang="en-US" sz="2000" dirty="0"/>
              <a:t>You want to contribute to the upstream</a:t>
            </a:r>
          </a:p>
          <a:p>
            <a:pPr lvl="1"/>
            <a:r>
              <a:rPr lang="en-US" sz="2000" dirty="0"/>
              <a:t>You want to submit homework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3127E-D2C2-B340-9EDF-5BF1D4C2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893820"/>
            <a:ext cx="4876800" cy="27236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6F3E19-00E3-9E48-B315-57770DBEC745}"/>
              </a:ext>
            </a:extLst>
          </p:cNvPr>
          <p:cNvCxnSpPr>
            <a:cxnSpLocks/>
          </p:cNvCxnSpPr>
          <p:nvPr/>
        </p:nvCxnSpPr>
        <p:spPr>
          <a:xfrm flipH="1">
            <a:off x="6629400" y="2971800"/>
            <a:ext cx="685800" cy="139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855436-DA61-2A4A-82AB-5BF5D2F7F5BC}"/>
              </a:ext>
            </a:extLst>
          </p:cNvPr>
          <p:cNvSpPr txBox="1"/>
          <p:nvPr/>
        </p:nvSpPr>
        <p:spPr>
          <a:xfrm>
            <a:off x="6892290" y="2228850"/>
            <a:ext cx="126727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Fork course</a:t>
            </a:r>
          </a:p>
          <a:p>
            <a:r>
              <a:rPr lang="en-US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148923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a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Clone </a:t>
            </a:r>
            <a:r>
              <a:rPr lang="en-US" sz="2000" b="1" dirty="0"/>
              <a:t>your</a:t>
            </a:r>
            <a:r>
              <a:rPr lang="en-US" sz="2000" dirty="0"/>
              <a:t> fork: </a:t>
            </a:r>
            <a:r>
              <a:rPr lang="en-US" sz="2000" dirty="0">
                <a:solidFill>
                  <a:srgbClr val="C00000"/>
                </a:solidFill>
              </a:rPr>
              <a:t>git clone &lt;your URL&gt;</a:t>
            </a:r>
          </a:p>
          <a:p>
            <a:pPr marL="0" indent="0">
              <a:buNone/>
            </a:pPr>
            <a:r>
              <a:rPr lang="en-US" sz="2000" dirty="0"/>
              <a:t>$ git clone </a:t>
            </a:r>
            <a:r>
              <a:rPr lang="en-US" sz="2000" dirty="0">
                <a:hlinkClick r:id="rId3"/>
              </a:rPr>
              <a:t>https://github.com/slacksmoodring/datascienceintro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Note: Don’t clone inside your other local repo</a:t>
            </a:r>
          </a:p>
        </p:txBody>
      </p:sp>
    </p:spTree>
    <p:extLst>
      <p:ext uri="{BB962C8B-B14F-4D97-AF65-F5344CB8AC3E}">
        <p14:creationId xmlns:p14="http://schemas.microsoft.com/office/powerpoint/2010/main" val="3884487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Recipe for submitting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Navigate to </a:t>
            </a:r>
            <a:r>
              <a:rPr lang="en-US" sz="2000" dirty="0" err="1"/>
              <a:t>DataScienceIntro</a:t>
            </a:r>
            <a:r>
              <a:rPr lang="en-US" sz="2000" dirty="0"/>
              <a:t> (locally)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pull upstream master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Copy your homework file(s) to your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add .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C00000"/>
                </a:solidFill>
              </a:rPr>
              <a:t>git add &lt;filename&gt;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commit -m “message”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push origin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Submit </a:t>
            </a:r>
            <a:r>
              <a:rPr lang="en-US" sz="2000" dirty="0" err="1">
                <a:solidFill>
                  <a:srgbClr val="C00000"/>
                </a:solidFill>
              </a:rPr>
              <a:t>url</a:t>
            </a:r>
            <a:r>
              <a:rPr lang="en-US" sz="2000" dirty="0">
                <a:solidFill>
                  <a:srgbClr val="C00000"/>
                </a:solidFill>
              </a:rPr>
              <a:t> to your homework with feedback on Blackboard!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Note: If you would like to suggest a change to the course repository:</a:t>
            </a:r>
          </a:p>
          <a:p>
            <a:r>
              <a:rPr lang="en-US" sz="2000" dirty="0"/>
              <a:t>Create GitHub pull request (from your fork)</a:t>
            </a:r>
          </a:p>
        </p:txBody>
      </p:sp>
    </p:spTree>
    <p:extLst>
      <p:ext uri="{BB962C8B-B14F-4D97-AF65-F5344CB8AC3E}">
        <p14:creationId xmlns:p14="http://schemas.microsoft.com/office/powerpoint/2010/main" val="1158024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initialize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Initialize on GitHub:</a:t>
            </a:r>
          </a:p>
          <a:p>
            <a:pPr lvl="1"/>
            <a:r>
              <a:rPr lang="en-US" sz="2400" dirty="0"/>
              <a:t>Create a repo on GitHub (with README)</a:t>
            </a:r>
          </a:p>
          <a:p>
            <a:pPr lvl="1"/>
            <a:r>
              <a:rPr lang="en-US" sz="2400" dirty="0"/>
              <a:t>Clone to your local machine</a:t>
            </a:r>
          </a:p>
          <a:p>
            <a:r>
              <a:rPr lang="en-US" sz="2400" dirty="0"/>
              <a:t>Initialize locally:</a:t>
            </a:r>
          </a:p>
          <a:p>
            <a:pPr lvl="1"/>
            <a:r>
              <a:rPr lang="en-US" sz="2400" dirty="0"/>
              <a:t>Initialize Git in existing local directory: </a:t>
            </a:r>
            <a:r>
              <a:rPr lang="en-US" sz="2400" dirty="0">
                <a:solidFill>
                  <a:srgbClr val="C00000"/>
                </a:solidFill>
              </a:rPr>
              <a:t>git </a:t>
            </a:r>
            <a:r>
              <a:rPr lang="en-US" sz="2400" dirty="0" err="1">
                <a:solidFill>
                  <a:srgbClr val="C00000"/>
                </a:solidFill>
              </a:rPr>
              <a:t>init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Create a repo on GitHub (without README)</a:t>
            </a:r>
          </a:p>
          <a:p>
            <a:pPr lvl="1"/>
            <a:r>
              <a:rPr lang="en-US" sz="2400" dirty="0"/>
              <a:t>Add remote: </a:t>
            </a:r>
            <a:r>
              <a:rPr lang="en-US" sz="2400" dirty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or moving a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Deleting a GitHub repo:</a:t>
            </a:r>
          </a:p>
          <a:p>
            <a:pPr lvl="1"/>
            <a:r>
              <a:rPr lang="en-US" sz="2400" dirty="0"/>
              <a:t>Settings, then Delete</a:t>
            </a:r>
          </a:p>
          <a:p>
            <a:r>
              <a:rPr lang="en-US" sz="2400" dirty="0"/>
              <a:t>Deleting a local repo:</a:t>
            </a:r>
          </a:p>
          <a:p>
            <a:pPr lvl="1"/>
            <a:r>
              <a:rPr lang="en-US" sz="2400" dirty="0"/>
              <a:t>Just delete the folder!</a:t>
            </a:r>
          </a:p>
          <a:p>
            <a:r>
              <a:rPr lang="en-US" sz="2400" dirty="0"/>
              <a:t>Moving a local repo:</a:t>
            </a:r>
          </a:p>
          <a:p>
            <a:pPr lvl="1"/>
            <a:r>
              <a:rPr lang="en-US" sz="2400" dirty="0"/>
              <a:t>Just move the folder!</a:t>
            </a:r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Version control is useful when you write code, and data scientists write code</a:t>
            </a:r>
          </a:p>
          <a:p>
            <a:r>
              <a:rPr lang="en-US" sz="2400" dirty="0"/>
              <a:t>Enables teams to easily collaborate on the same codebase</a:t>
            </a:r>
          </a:p>
          <a:p>
            <a:r>
              <a:rPr lang="en-US" sz="2400" dirty="0"/>
              <a:t>Enables you to contribute to open source projects</a:t>
            </a:r>
          </a:p>
          <a:p>
            <a:r>
              <a:rPr lang="en-US" sz="2400" dirty="0"/>
              <a:t>Attractive skill for employment</a:t>
            </a:r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Excluding files from a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“.</a:t>
            </a:r>
            <a:r>
              <a:rPr lang="en-US" sz="2400" dirty="0" err="1"/>
              <a:t>gitignore</a:t>
            </a:r>
            <a:r>
              <a:rPr lang="en-US" sz="2400" dirty="0"/>
              <a:t>” file in your repo: </a:t>
            </a:r>
            <a:r>
              <a:rPr lang="en-US" sz="2400" dirty="0">
                <a:solidFill>
                  <a:srgbClr val="C00000"/>
                </a:solidFill>
              </a:rPr>
              <a:t>touch .</a:t>
            </a:r>
            <a:r>
              <a:rPr lang="en-US" sz="2400" dirty="0" err="1">
                <a:solidFill>
                  <a:srgbClr val="C00000"/>
                </a:solidFill>
              </a:rPr>
              <a:t>gitignore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Specify exclusions, one per line:</a:t>
            </a:r>
          </a:p>
          <a:p>
            <a:pPr lvl="1"/>
            <a:r>
              <a:rPr lang="en-US" sz="2400" dirty="0"/>
              <a:t>Single files: pip-</a:t>
            </a:r>
            <a:r>
              <a:rPr lang="en-US" sz="2400" dirty="0" err="1"/>
              <a:t>log.txt</a:t>
            </a:r>
            <a:endParaRPr lang="en-US" sz="2400" dirty="0"/>
          </a:p>
          <a:p>
            <a:pPr lvl="1"/>
            <a:r>
              <a:rPr lang="en-US" sz="2400" dirty="0"/>
              <a:t>All files with a matching extension: *.</a:t>
            </a:r>
            <a:r>
              <a:rPr lang="en-US" sz="2400" dirty="0" err="1"/>
              <a:t>pyc</a:t>
            </a:r>
            <a:endParaRPr lang="en-US" sz="2400" dirty="0"/>
          </a:p>
          <a:p>
            <a:pPr lvl="1"/>
            <a:r>
              <a:rPr lang="en-US" sz="2400" dirty="0"/>
              <a:t>Directories: </a:t>
            </a:r>
            <a:r>
              <a:rPr lang="en-US" sz="2400" dirty="0" err="1"/>
              <a:t>env</a:t>
            </a:r>
            <a:r>
              <a:rPr lang="en-US" sz="2400" dirty="0"/>
              <a:t>/</a:t>
            </a:r>
          </a:p>
          <a:p>
            <a:r>
              <a:rPr lang="en-US" sz="2400" dirty="0"/>
              <a:t>Templates: </a:t>
            </a:r>
            <a:r>
              <a:rPr lang="en-US" sz="2400" dirty="0">
                <a:hlinkClick r:id="rId2"/>
              </a:rPr>
              <a:t>github.com/github/gitignore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Gists</a:t>
            </a:r>
            <a:r>
              <a:rPr lang="en-US"/>
              <a:t>: lightweight repos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have access to Gist: </a:t>
            </a:r>
            <a:r>
              <a:rPr lang="en-US" sz="2400" dirty="0">
                <a:hlinkClick r:id="rId2"/>
              </a:rPr>
              <a:t>gist.github.com</a:t>
            </a:r>
            <a:endParaRPr lang="en-US" sz="2400" dirty="0"/>
          </a:p>
          <a:p>
            <a:r>
              <a:rPr lang="en-US" sz="2400" dirty="0"/>
              <a:t>Add one or more files</a:t>
            </a:r>
          </a:p>
          <a:p>
            <a:r>
              <a:rPr lang="en-US" sz="2400" dirty="0"/>
              <a:t>Supports cloning, forking, commenting, committing</a:t>
            </a:r>
          </a:p>
          <a:p>
            <a:r>
              <a:rPr lang="en-US" sz="2400" dirty="0"/>
              <a:t>Can be public or secret (not private)</a:t>
            </a:r>
          </a:p>
          <a:p>
            <a:r>
              <a:rPr lang="en-US" sz="2400" dirty="0"/>
              <a:t>Useful for snippets, embedding, </a:t>
            </a:r>
            <a:r>
              <a:rPr lang="en-US" sz="2400" dirty="0" err="1"/>
              <a:t>IPython</a:t>
            </a:r>
            <a:r>
              <a:rPr lang="en-US" sz="2400" dirty="0"/>
              <a:t> </a:t>
            </a:r>
            <a:r>
              <a:rPr lang="en-US" sz="2400" dirty="0" err="1"/>
              <a:t>nbviewer</a:t>
            </a:r>
            <a:r>
              <a:rPr lang="en-US" sz="24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Useful to learn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Working with branches</a:t>
            </a:r>
          </a:p>
          <a:p>
            <a:r>
              <a:rPr lang="en-US" sz="2400" dirty="0"/>
              <a:t>Rolling back changes</a:t>
            </a:r>
          </a:p>
          <a:p>
            <a:r>
              <a:rPr lang="en-US" sz="2400" dirty="0"/>
              <a:t>Resolving merge conflicts</a:t>
            </a:r>
          </a:p>
          <a:p>
            <a:r>
              <a:rPr lang="en-US" sz="2400" dirty="0"/>
              <a:t>Fixing LF/CRLF issues</a:t>
            </a:r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Version control system that allows you to track files and file changes in a repository (“repo”)</a:t>
            </a:r>
          </a:p>
          <a:p>
            <a:r>
              <a:rPr lang="en-US" sz="2400" dirty="0"/>
              <a:t>Primarily used by software developers</a:t>
            </a:r>
          </a:p>
          <a:p>
            <a:r>
              <a:rPr lang="en-US" sz="2400" dirty="0"/>
              <a:t>Most widely used version control system</a:t>
            </a:r>
          </a:p>
          <a:p>
            <a:pPr lvl="1"/>
            <a:r>
              <a:rPr lang="en-US" sz="2400" dirty="0"/>
              <a:t>Alternatives: Mercurial, Subversion, CVS</a:t>
            </a:r>
          </a:p>
          <a:p>
            <a:r>
              <a:rPr lang="en-US" sz="2400" dirty="0"/>
              <a:t>Runs from the command line (usually), </a:t>
            </a:r>
            <a:r>
              <a:rPr lang="en-US" sz="2400" dirty="0" err="1"/>
              <a:t>gui’s</a:t>
            </a:r>
            <a:r>
              <a:rPr lang="en-US" sz="2400" dirty="0"/>
              <a:t> available</a:t>
            </a:r>
          </a:p>
          <a:p>
            <a:r>
              <a:rPr lang="en-US" sz="2400" dirty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A website, not a version control system</a:t>
            </a:r>
          </a:p>
          <a:p>
            <a:r>
              <a:rPr lang="en-US" sz="2400" dirty="0"/>
              <a:t>Allows you to put your Git repos online</a:t>
            </a:r>
          </a:p>
          <a:p>
            <a:pPr lvl="1"/>
            <a:r>
              <a:rPr lang="en-US" sz="2400" dirty="0"/>
              <a:t>Largest code host in the world</a:t>
            </a:r>
          </a:p>
          <a:p>
            <a:pPr lvl="1"/>
            <a:r>
              <a:rPr lang="en-US" sz="2400" dirty="0"/>
              <a:t>Alternative: Bitbucket</a:t>
            </a:r>
          </a:p>
          <a:p>
            <a:r>
              <a:rPr lang="en-US" sz="2400" dirty="0"/>
              <a:t>Benefits of GitHub:</a:t>
            </a:r>
          </a:p>
          <a:p>
            <a:pPr lvl="1"/>
            <a:r>
              <a:rPr lang="en-US" sz="2400" dirty="0"/>
              <a:t>Backup of files</a:t>
            </a:r>
          </a:p>
          <a:p>
            <a:pPr lvl="1"/>
            <a:r>
              <a:rPr lang="en-US" sz="2400" dirty="0"/>
              <a:t>Visual interface for navigating repos</a:t>
            </a:r>
          </a:p>
          <a:p>
            <a:pPr lvl="1"/>
            <a:r>
              <a:rPr lang="en-US" sz="2400" dirty="0"/>
              <a:t>Makes repo collaboration easy</a:t>
            </a:r>
          </a:p>
          <a:p>
            <a:r>
              <a:rPr lang="en-US" sz="2400" dirty="0"/>
              <a:t>“GitHub like a Dropbox for Git”</a:t>
            </a:r>
          </a:p>
          <a:p>
            <a:r>
              <a:rPr lang="en-US" sz="2400" i="1" dirty="0"/>
              <a:t>Note: Git does not require GitHub</a:t>
            </a:r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can be challenging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Designed (by programmers) for power and flexibility over simplicity</a:t>
            </a:r>
          </a:p>
          <a:p>
            <a:r>
              <a:rPr lang="en-US" sz="2400" dirty="0"/>
              <a:t>Hard to know if what you did was right</a:t>
            </a:r>
          </a:p>
          <a:p>
            <a:r>
              <a:rPr lang="en-US" sz="2400" dirty="0"/>
              <a:t>Hard to explore since most actions are “permanent” (in a sense) and can have serious consequences</a:t>
            </a:r>
          </a:p>
          <a:p>
            <a:r>
              <a:rPr lang="en-US" sz="2400" dirty="0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II. Exploring GitHub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 account at </a:t>
            </a:r>
            <a:r>
              <a:rPr lang="en-US" sz="2400" dirty="0">
                <a:hlinkClick r:id="rId2"/>
              </a:rPr>
              <a:t>github.com</a:t>
            </a:r>
            <a:endParaRPr lang="en-US" sz="2400" dirty="0"/>
          </a:p>
          <a:p>
            <a:r>
              <a:rPr lang="en-US" sz="2400" dirty="0"/>
              <a:t>There’s nothing to install</a:t>
            </a:r>
          </a:p>
          <a:p>
            <a:pPr lvl="1"/>
            <a:r>
              <a:rPr lang="en-US" sz="2400" dirty="0"/>
              <a:t>“GitHub for Windows” &amp; “GitHub for Mac” are GUI clients (alternatives to command line)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1591</Words>
  <Application>Microsoft Macintosh PowerPoint</Application>
  <PresentationFormat>On-screen Show (4:3)</PresentationFormat>
  <Paragraphs>245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Git installation and setup</vt:lpstr>
      <vt:lpstr>Preview of what you’re about to do</vt:lpstr>
      <vt:lpstr>Create repo on github</vt:lpstr>
      <vt:lpstr>Create repo on github</vt:lpstr>
      <vt:lpstr>Create repo on github</vt:lpstr>
      <vt:lpstr>Create repo on github</vt:lpstr>
      <vt:lpstr>Cloning a GitHub repo</vt:lpstr>
      <vt:lpstr>Making changes</vt:lpstr>
      <vt:lpstr>Making changes, checking your status</vt:lpstr>
      <vt:lpstr>Making changes, checking your status</vt:lpstr>
      <vt:lpstr>Committing changes</vt:lpstr>
      <vt:lpstr>Committing changes</vt:lpstr>
      <vt:lpstr>Committing changes</vt:lpstr>
      <vt:lpstr>Pushing to GitHub</vt:lpstr>
      <vt:lpstr>Pushing to GitHub</vt:lpstr>
      <vt:lpstr>Pushing to GitHub</vt:lpstr>
      <vt:lpstr>Quick recap of what you’ve done</vt:lpstr>
      <vt:lpstr>Note: Checking your remotes</vt:lpstr>
      <vt:lpstr>GitHub flow for contributing</vt:lpstr>
      <vt:lpstr>GitHub flow for syncing a fork</vt:lpstr>
      <vt:lpstr>Forking a repo on GitHub</vt:lpstr>
      <vt:lpstr>Forking a repo on GitHub</vt:lpstr>
      <vt:lpstr>Recipe for submitting homework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subject/>
  <dc:creator>Jay Urbain</dc:creator>
  <cp:keywords/>
  <dc:description/>
  <cp:lastModifiedBy>Jay Urbain</cp:lastModifiedBy>
  <cp:revision>161</cp:revision>
  <cp:lastPrinted>2018-08-02T15:09:55Z</cp:lastPrinted>
  <dcterms:created xsi:type="dcterms:W3CDTF">2006-08-16T00:00:00Z</dcterms:created>
  <dcterms:modified xsi:type="dcterms:W3CDTF">2018-08-05T10:09:55Z</dcterms:modified>
  <cp:category/>
</cp:coreProperties>
</file>