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4"/>
  </p:notesMasterIdLst>
  <p:handoutMasterIdLst>
    <p:handoutMasterId r:id="rId175"/>
  </p:handoutMasterIdLst>
  <p:sldIdLst>
    <p:sldId id="1460" r:id="rId2"/>
    <p:sldId id="1515" r:id="rId3"/>
    <p:sldId id="912" r:id="rId4"/>
    <p:sldId id="1545" r:id="rId5"/>
    <p:sldId id="1546" r:id="rId6"/>
    <p:sldId id="1547" r:id="rId7"/>
    <p:sldId id="1548" r:id="rId8"/>
    <p:sldId id="1549" r:id="rId9"/>
    <p:sldId id="1573" r:id="rId10"/>
    <p:sldId id="1550" r:id="rId11"/>
    <p:sldId id="1551" r:id="rId12"/>
    <p:sldId id="1552" r:id="rId13"/>
    <p:sldId id="1553" r:id="rId14"/>
    <p:sldId id="1554" r:id="rId15"/>
    <p:sldId id="1555" r:id="rId16"/>
    <p:sldId id="1556" r:id="rId17"/>
    <p:sldId id="1557" r:id="rId18"/>
    <p:sldId id="1559" r:id="rId19"/>
    <p:sldId id="1560" r:id="rId20"/>
    <p:sldId id="1561" r:id="rId21"/>
    <p:sldId id="1562" r:id="rId22"/>
    <p:sldId id="1563" r:id="rId23"/>
    <p:sldId id="1564" r:id="rId24"/>
    <p:sldId id="1565" r:id="rId25"/>
    <p:sldId id="1566" r:id="rId26"/>
    <p:sldId id="1567" r:id="rId27"/>
    <p:sldId id="1568" r:id="rId28"/>
    <p:sldId id="1569" r:id="rId29"/>
    <p:sldId id="1570" r:id="rId30"/>
    <p:sldId id="1571" r:id="rId31"/>
    <p:sldId id="1572" r:id="rId32"/>
    <p:sldId id="1574" r:id="rId33"/>
    <p:sldId id="1575" r:id="rId34"/>
    <p:sldId id="1576" r:id="rId35"/>
    <p:sldId id="1578" r:id="rId36"/>
    <p:sldId id="1579" r:id="rId37"/>
    <p:sldId id="1580" r:id="rId38"/>
    <p:sldId id="1581" r:id="rId39"/>
    <p:sldId id="1582" r:id="rId40"/>
    <p:sldId id="1583" r:id="rId41"/>
    <p:sldId id="1584" r:id="rId42"/>
    <p:sldId id="1585" r:id="rId43"/>
    <p:sldId id="1586" r:id="rId44"/>
    <p:sldId id="1587" r:id="rId45"/>
    <p:sldId id="1588" r:id="rId46"/>
    <p:sldId id="1590" r:id="rId47"/>
    <p:sldId id="1591" r:id="rId48"/>
    <p:sldId id="1592" r:id="rId49"/>
    <p:sldId id="1544" r:id="rId50"/>
    <p:sldId id="907" r:id="rId51"/>
    <p:sldId id="908" r:id="rId52"/>
    <p:sldId id="909" r:id="rId53"/>
    <p:sldId id="910" r:id="rId54"/>
    <p:sldId id="1443" r:id="rId55"/>
    <p:sldId id="1461" r:id="rId56"/>
    <p:sldId id="1464" r:id="rId57"/>
    <p:sldId id="1465" r:id="rId58"/>
    <p:sldId id="1466" r:id="rId59"/>
    <p:sldId id="1467" r:id="rId60"/>
    <p:sldId id="1468" r:id="rId61"/>
    <p:sldId id="1469" r:id="rId62"/>
    <p:sldId id="1470" r:id="rId63"/>
    <p:sldId id="1471" r:id="rId64"/>
    <p:sldId id="1472" r:id="rId65"/>
    <p:sldId id="1473" r:id="rId66"/>
    <p:sldId id="1475" r:id="rId67"/>
    <p:sldId id="1476" r:id="rId68"/>
    <p:sldId id="1477" r:id="rId69"/>
    <p:sldId id="1478" r:id="rId70"/>
    <p:sldId id="1479" r:id="rId71"/>
    <p:sldId id="1494" r:id="rId72"/>
    <p:sldId id="1481" r:id="rId73"/>
    <p:sldId id="1482" r:id="rId74"/>
    <p:sldId id="1483" r:id="rId75"/>
    <p:sldId id="1484" r:id="rId76"/>
    <p:sldId id="1485" r:id="rId77"/>
    <p:sldId id="1486" r:id="rId78"/>
    <p:sldId id="1487" r:id="rId79"/>
    <p:sldId id="1488" r:id="rId80"/>
    <p:sldId id="1489" r:id="rId81"/>
    <p:sldId id="1490" r:id="rId82"/>
    <p:sldId id="1542" r:id="rId83"/>
    <p:sldId id="1492" r:id="rId84"/>
    <p:sldId id="1541" r:id="rId85"/>
    <p:sldId id="1493" r:id="rId86"/>
    <p:sldId id="1444" r:id="rId87"/>
    <p:sldId id="1516" r:id="rId88"/>
    <p:sldId id="1517" r:id="rId89"/>
    <p:sldId id="1518" r:id="rId90"/>
    <p:sldId id="1519" r:id="rId91"/>
    <p:sldId id="1520" r:id="rId92"/>
    <p:sldId id="1521" r:id="rId93"/>
    <p:sldId id="1522" r:id="rId94"/>
    <p:sldId id="1523" r:id="rId95"/>
    <p:sldId id="1524" r:id="rId96"/>
    <p:sldId id="1525" r:id="rId97"/>
    <p:sldId id="1526" r:id="rId98"/>
    <p:sldId id="1527" r:id="rId99"/>
    <p:sldId id="1528" r:id="rId100"/>
    <p:sldId id="1529" r:id="rId101"/>
    <p:sldId id="1530" r:id="rId102"/>
    <p:sldId id="1531" r:id="rId103"/>
    <p:sldId id="1445" r:id="rId104"/>
    <p:sldId id="1017" r:id="rId105"/>
    <p:sldId id="1349" r:id="rId106"/>
    <p:sldId id="1350" r:id="rId107"/>
    <p:sldId id="1375" r:id="rId108"/>
    <p:sldId id="1376" r:id="rId109"/>
    <p:sldId id="1351" r:id="rId110"/>
    <p:sldId id="1446" r:id="rId111"/>
    <p:sldId id="1423" r:id="rId112"/>
    <p:sldId id="1415" r:id="rId113"/>
    <p:sldId id="1418" r:id="rId114"/>
    <p:sldId id="1419" r:id="rId115"/>
    <p:sldId id="1422" r:id="rId116"/>
    <p:sldId id="1365" r:id="rId117"/>
    <p:sldId id="1366" r:id="rId118"/>
    <p:sldId id="1433" r:id="rId119"/>
    <p:sldId id="1434" r:id="rId120"/>
    <p:sldId id="1435" r:id="rId121"/>
    <p:sldId id="1436" r:id="rId122"/>
    <p:sldId id="1437" r:id="rId123"/>
    <p:sldId id="1412" r:id="rId124"/>
    <p:sldId id="1430" r:id="rId125"/>
    <p:sldId id="1447" r:id="rId126"/>
    <p:sldId id="1368" r:id="rId127"/>
    <p:sldId id="1188" r:id="rId128"/>
    <p:sldId id="1189" r:id="rId129"/>
    <p:sldId id="1370" r:id="rId130"/>
    <p:sldId id="1452" r:id="rId131"/>
    <p:sldId id="1453" r:id="rId132"/>
    <p:sldId id="1448" r:id="rId133"/>
    <p:sldId id="993" r:id="rId134"/>
    <p:sldId id="1372" r:id="rId135"/>
    <p:sldId id="994" r:id="rId136"/>
    <p:sldId id="995" r:id="rId137"/>
    <p:sldId id="1192" r:id="rId138"/>
    <p:sldId id="1374" r:id="rId139"/>
    <p:sldId id="1442" r:id="rId140"/>
    <p:sldId id="1495" r:id="rId141"/>
    <p:sldId id="1496" r:id="rId142"/>
    <p:sldId id="1497" r:id="rId143"/>
    <p:sldId id="1498" r:id="rId144"/>
    <p:sldId id="1499" r:id="rId145"/>
    <p:sldId id="1500" r:id="rId146"/>
    <p:sldId id="1501" r:id="rId147"/>
    <p:sldId id="1502" r:id="rId148"/>
    <p:sldId id="1503" r:id="rId149"/>
    <p:sldId id="1504" r:id="rId150"/>
    <p:sldId id="1505" r:id="rId151"/>
    <p:sldId id="1506" r:id="rId152"/>
    <p:sldId id="1507" r:id="rId153"/>
    <p:sldId id="1508" r:id="rId154"/>
    <p:sldId id="1509" r:id="rId155"/>
    <p:sldId id="1510" r:id="rId156"/>
    <p:sldId id="1511" r:id="rId157"/>
    <p:sldId id="1512" r:id="rId158"/>
    <p:sldId id="1513" r:id="rId159"/>
    <p:sldId id="1514" r:id="rId160"/>
    <p:sldId id="1429" r:id="rId161"/>
    <p:sldId id="1414" r:id="rId162"/>
    <p:sldId id="1449" r:id="rId163"/>
    <p:sldId id="1450" r:id="rId164"/>
    <p:sldId id="1532" r:id="rId165"/>
    <p:sldId id="1533" r:id="rId166"/>
    <p:sldId id="1534" r:id="rId167"/>
    <p:sldId id="1535" r:id="rId168"/>
    <p:sldId id="1536" r:id="rId169"/>
    <p:sldId id="1537" r:id="rId170"/>
    <p:sldId id="1538" r:id="rId171"/>
    <p:sldId id="1539" r:id="rId172"/>
    <p:sldId id="1540" r:id="rId17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7" autoAdjust="0"/>
    <p:restoredTop sz="94729"/>
  </p:normalViewPr>
  <p:slideViewPr>
    <p:cSldViewPr>
      <p:cViewPr varScale="1">
        <p:scale>
          <a:sx n="112" d="100"/>
          <a:sy n="112" d="100"/>
        </p:scale>
        <p:origin x="5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emf"/><Relationship Id="rId4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C677FD9-1F50-4846-82F2-918E0D85D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B394D64-2833-D64F-AD26-D5CC1764E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3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60D4BB-9928-884B-8626-9F9D82FE828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C0DE936D-2828-0E40-82DD-9146A450A8C2}" type="slidenum">
              <a:rPr lang="zh-CN" altLang="en-US" sz="1200">
                <a:latin typeface="Times New Roman" charset="0"/>
                <a:ea typeface="宋体" charset="0"/>
                <a:cs typeface="宋体" charset="0"/>
              </a:rPr>
              <a:pPr algn="r"/>
              <a:t>1</a:t>
            </a:fld>
            <a:endParaRPr lang="en-US" altLang="zh-CN" sz="12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Go light on scalable optimization, emphasize apriori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81E77FD-F3EB-6941-82D8-AD8B7FC9D1FE}" type="slidenum">
              <a:rPr lang="en-US" sz="1200">
                <a:latin typeface="Times New Roman" charset="0"/>
              </a:rPr>
              <a:pPr/>
              <a:t>104</a:t>
            </a:fld>
            <a:endParaRPr lang="en-US" sz="120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4375171-9F72-024A-A2DF-C24996E5273A}" type="slidenum">
              <a:rPr lang="en-US" sz="1200">
                <a:latin typeface="Times New Roman" charset="0"/>
              </a:rPr>
              <a:pPr/>
              <a:t>105</a:t>
            </a:fld>
            <a:endParaRPr lang="en-US" sz="120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ED5655F-716D-C943-B32D-4C8D472DECC6}" type="slidenum">
              <a:rPr lang="en-US" sz="1200">
                <a:latin typeface="Times New Roman" charset="0"/>
              </a:rPr>
              <a:pPr/>
              <a:t>106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CF8FF8-2CDE-FC43-9138-86B4E784F265}" type="slidenum">
              <a:rPr lang="en-US" sz="1200">
                <a:latin typeface="Times New Roman" charset="0"/>
              </a:rPr>
              <a:pPr/>
              <a:t>107</a:t>
            </a:fld>
            <a:endParaRPr lang="en-US" sz="1200"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47ACE25-666F-494A-9427-5BA3346AF90E}" type="slidenum">
              <a:rPr lang="en-US" sz="1200">
                <a:latin typeface="Times New Roman" charset="0"/>
              </a:rPr>
              <a:pPr/>
              <a:t>108</a:t>
            </a:fld>
            <a:endParaRPr lang="en-US" sz="120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60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F5C8421-5DBB-F74E-BF87-EB63AEF10449}" type="slidenum">
              <a:rPr lang="en-US" sz="1200">
                <a:latin typeface="Times New Roman" charset="0"/>
              </a:rPr>
              <a:pPr/>
              <a:t>109</a:t>
            </a:fld>
            <a:endParaRPr lang="en-US" sz="120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575C1F0C-9C75-B342-9B2B-7BEEE4061D31}" type="slidenum">
              <a:rPr lang="en-US" sz="1200">
                <a:latin typeface="Times New Roman" charset="0"/>
              </a:rPr>
              <a:pPr algn="r"/>
              <a:t>110</a:t>
            </a:fld>
            <a:endParaRPr lang="en-US" sz="120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0E711CE-B196-9141-BA57-36C450541E38}" type="slidenum">
              <a:rPr lang="en-US" sz="1200">
                <a:latin typeface="Times New Roman" charset="0"/>
              </a:rPr>
              <a:pPr/>
              <a:t>116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9C320E0-04B8-6649-956C-9C53094B98FA}" type="slidenum">
              <a:rPr lang="en-US" sz="1200">
                <a:latin typeface="Times New Roman" charset="0"/>
              </a:rPr>
              <a:pPr/>
              <a:t>117</a:t>
            </a:fld>
            <a:endParaRPr lang="en-US" sz="120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FA410E42-AD69-9140-A657-DBA2091E626C}" type="slidenum">
              <a:rPr lang="en-US" sz="1200">
                <a:latin typeface="Times New Roman" charset="0"/>
              </a:rPr>
              <a:pPr algn="r"/>
              <a:t>124</a:t>
            </a:fld>
            <a:endParaRPr lang="en-US" sz="120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79082FD7-EBEE-9444-8D27-4F39A4FF661F}" type="slidenum">
              <a:rPr lang="en-US" sz="1200">
                <a:latin typeface="Times New Roman" charset="0"/>
              </a:rPr>
              <a:pPr algn="r"/>
              <a:t>125</a:t>
            </a:fld>
            <a:endParaRPr lang="en-US" sz="120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3EEDB2AE-68B4-FF4F-8420-CD04645CFE0A}" type="slidenum">
              <a:rPr lang="en-US" sz="1200">
                <a:latin typeface="Times New Roman" charset="0"/>
              </a:rPr>
              <a:pPr algn="r"/>
              <a:t>132</a:t>
            </a:fld>
            <a:endParaRPr lang="en-US" sz="120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6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2844B90-7EE7-3440-A34C-00CB8314CD78}" type="slidenum">
              <a:rPr lang="en-US" sz="1200">
                <a:latin typeface="Times New Roman" charset="0"/>
              </a:rPr>
              <a:pPr/>
              <a:t>137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10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F83E290-1A64-5542-89F7-9EFD49E52726}" type="slidenum">
              <a:rPr lang="en-US" sz="1200">
                <a:latin typeface="Times New Roman" charset="0"/>
              </a:rPr>
              <a:pPr/>
              <a:t>140</a:t>
            </a:fld>
            <a:endParaRPr lang="en-US" sz="1200">
              <a:latin typeface="Times New Roman" charset="0"/>
            </a:endParaRPr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8BF2CA-4BAE-0547-98B5-1BB2EC9C879C}" type="slidenum">
              <a:rPr lang="en-US" sz="1200">
                <a:latin typeface="Times New Roman" charset="0"/>
              </a:rPr>
              <a:pPr/>
              <a:t>141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7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F0938-072B-354C-8D3F-0BDA28273662}" type="slidenum">
              <a:rPr lang="en-US" sz="1200">
                <a:latin typeface="Times New Roman" charset="0"/>
              </a:rPr>
              <a:pPr/>
              <a:t>142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E4A847-7466-314D-A281-519C4E13B19E}" type="slidenum">
              <a:rPr lang="en-US" sz="1200">
                <a:latin typeface="Times New Roman" charset="0"/>
              </a:rPr>
              <a:pPr/>
              <a:t>143</a:t>
            </a:fld>
            <a:endParaRPr lang="en-US" sz="120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117CF5-A806-3845-A612-58DB4197712C}" type="slidenum">
              <a:rPr lang="en-US" sz="1200">
                <a:latin typeface="Times New Roman" charset="0"/>
              </a:rPr>
              <a:pPr/>
              <a:t>144</a:t>
            </a:fld>
            <a:endParaRPr lang="en-US" sz="1200">
              <a:latin typeface="Times New Roman" charset="0"/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FE0DA13-568F-D347-8D22-BEA6C156AC65}" type="slidenum">
              <a:rPr lang="en-US" sz="1200">
                <a:latin typeface="Times New Roman" charset="0"/>
              </a:rPr>
              <a:pPr/>
              <a:t>145</a:t>
            </a:fld>
            <a:endParaRPr lang="en-US" sz="120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0047DBE-A238-6D47-9DF1-54D0E9447573}" type="slidenum">
              <a:rPr lang="en-US" sz="1200">
                <a:latin typeface="Times New Roman" charset="0"/>
              </a:rPr>
              <a:pPr/>
              <a:t>146</a:t>
            </a:fld>
            <a:endParaRPr lang="en-US" sz="120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A6AC9A5-9532-634B-8F9B-E67EF0B76056}" type="slidenum">
              <a:rPr lang="en-US" sz="1200">
                <a:latin typeface="Times New Roman" charset="0"/>
              </a:rPr>
              <a:pPr/>
              <a:t>147</a:t>
            </a:fld>
            <a:endParaRPr lang="en-US" sz="1200">
              <a:latin typeface="Times New Roman" charset="0"/>
            </a:endParaRP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4FC756-3B29-3443-A342-40BF788593B0}" type="slidenum">
              <a:rPr lang="en-US" sz="1200">
                <a:latin typeface="Times New Roman" charset="0"/>
              </a:rPr>
              <a:pPr/>
              <a:t>148</a:t>
            </a:fld>
            <a:endParaRPr lang="en-US" sz="1200">
              <a:latin typeface="Times New Roman" charset="0"/>
            </a:endParaRPr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9945D27-0C79-324E-AE17-88F4CC143AB3}" type="slidenum">
              <a:rPr lang="en-US" sz="1200">
                <a:latin typeface="Times New Roman" charset="0"/>
              </a:rPr>
              <a:pPr/>
              <a:t>149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FFA9A6-5F68-174B-A6ED-3B33EA99213E}" type="slidenum">
              <a:rPr lang="en-US" sz="1200">
                <a:latin typeface="Times New Roman" charset="0"/>
              </a:rPr>
              <a:pPr/>
              <a:t>150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894184B-4212-934C-85EE-67B0B23A6547}" type="slidenum">
              <a:rPr lang="en-US" sz="1200">
                <a:latin typeface="Times New Roman" charset="0"/>
              </a:rPr>
              <a:pPr/>
              <a:t>151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3420643-3175-6A4E-84CA-B043F614A6FF}" type="slidenum">
              <a:rPr lang="en-US" sz="1200">
                <a:latin typeface="Times New Roman" charset="0"/>
              </a:rPr>
              <a:pPr/>
              <a:t>152</a:t>
            </a:fld>
            <a:endParaRPr lang="en-US" sz="1200">
              <a:latin typeface="Times New Roman" charset="0"/>
            </a:endParaRPr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8FEDEE-B6B8-0A43-BC94-0C4561F19B76}" type="slidenum">
              <a:rPr lang="en-US" sz="1200">
                <a:latin typeface="Times New Roman" charset="0"/>
              </a:rPr>
              <a:pPr/>
              <a:t>153</a:t>
            </a:fld>
            <a:endParaRPr lang="en-US" sz="1200">
              <a:latin typeface="Times New Roman" charset="0"/>
            </a:endParaRPr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EA2419-37BA-954B-92AB-D7033CCC4CEB}" type="slidenum">
              <a:rPr lang="en-US" sz="1200">
                <a:latin typeface="Times New Roman" charset="0"/>
              </a:rPr>
              <a:pPr/>
              <a:t>154</a:t>
            </a:fld>
            <a:endParaRPr lang="en-US" sz="1200">
              <a:latin typeface="Times New Roman" charset="0"/>
            </a:endParaRPr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207532F-050F-054C-A076-380FD63E2CAA}" type="slidenum">
              <a:rPr lang="en-US" sz="1200">
                <a:latin typeface="Times New Roman" charset="0"/>
              </a:rPr>
              <a:pPr/>
              <a:t>155</a:t>
            </a:fld>
            <a:endParaRPr lang="en-US" sz="1200">
              <a:latin typeface="Times New Roman" charset="0"/>
            </a:endParaRP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DDF50469-C085-DF4C-BDDC-AD3F5DB477E6}" type="slidenum">
              <a:rPr lang="en-US" sz="1200">
                <a:latin typeface="Times New Roman" charset="0"/>
              </a:rPr>
              <a:pPr algn="r"/>
              <a:t>156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945728B-C09A-9C48-A157-95B5E4900423}" type="slidenum">
              <a:rPr lang="en-US" sz="1200">
                <a:latin typeface="Times New Roman" charset="0"/>
              </a:rPr>
              <a:pPr/>
              <a:t>157</a:t>
            </a:fld>
            <a:endParaRPr lang="en-US" sz="1200">
              <a:latin typeface="Times New Roman" charset="0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A1644C2-F4A8-9044-8746-B69F5348A352}" type="slidenum">
              <a:rPr lang="en-US" sz="1200">
                <a:latin typeface="Times New Roman" charset="0"/>
              </a:rPr>
              <a:pPr/>
              <a:t>158</a:t>
            </a:fld>
            <a:endParaRPr lang="en-US" sz="1200">
              <a:latin typeface="Times New Roman" charset="0"/>
            </a:endParaRPr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9AD5C75-F6B9-9A4C-9B7F-098C6D2DCBFF}" type="slidenum">
              <a:rPr lang="en-US" sz="1200">
                <a:latin typeface="Times New Roman" charset="0"/>
              </a:rPr>
              <a:pPr/>
              <a:t>159</a:t>
            </a:fld>
            <a:endParaRPr lang="en-US" sz="1200">
              <a:latin typeface="Times New Roman" charset="0"/>
            </a:endParaRPr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C5C36EAD-9A66-0841-9530-CDC9CA73C1F3}" type="slidenum">
              <a:rPr lang="en-US" sz="1200">
                <a:latin typeface="Times New Roman" charset="0"/>
              </a:rPr>
              <a:pPr algn="r"/>
              <a:t>160</a:t>
            </a:fld>
            <a:endParaRPr lang="en-US" sz="1200">
              <a:latin typeface="Times New Roman" charset="0"/>
            </a:endParaRPr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414A8DAD-5EEC-C340-8D35-4BDB66C94948}" type="slidenum">
              <a:rPr lang="en-US" sz="1200">
                <a:latin typeface="Times New Roman" charset="0"/>
              </a:rPr>
              <a:pPr algn="r"/>
              <a:t>161</a:t>
            </a:fld>
            <a:endParaRPr lang="en-US" sz="1200">
              <a:latin typeface="Times New Roman" charset="0"/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736C332A-6F2D-0B4B-A61B-D80B0B0F2F25}" type="slidenum">
              <a:rPr lang="en-US" sz="1200">
                <a:latin typeface="Times New Roman" charset="0"/>
              </a:rPr>
              <a:pPr algn="r"/>
              <a:t>162</a:t>
            </a:fld>
            <a:endParaRPr lang="en-US" sz="1200">
              <a:latin typeface="Times New Roman" charset="0"/>
            </a:endParaRPr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1D6664EE-51EB-A342-875A-87CC59A88192}" type="slidenum">
              <a:rPr lang="en-US" sz="1200">
                <a:latin typeface="Times New Roman" charset="0"/>
              </a:rPr>
              <a:pPr algn="r"/>
              <a:t>163</a:t>
            </a:fld>
            <a:endParaRPr lang="en-US" sz="1200">
              <a:latin typeface="Times New Roman" charset="0"/>
            </a:endParaRPr>
          </a:p>
        </p:txBody>
      </p:sp>
      <p:sp>
        <p:nvSpPr>
          <p:cNvPr id="260098" name="Notes Placeholder 1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Emphasize: DT c4.5, InfoGain, NB, add BayesNet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4BA561-B8BF-3640-87DD-4B99898239F9}" type="slidenum">
              <a:rPr lang="en-US" sz="1200">
                <a:latin typeface="Times New Roman" charset="0"/>
              </a:rPr>
              <a:pPr/>
              <a:t>164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08130E3-3573-BB41-A96B-8BA75338A2A9}" type="slidenum">
              <a:rPr lang="en-US" sz="1200">
                <a:latin typeface="Times New Roman" charset="0"/>
              </a:rPr>
              <a:pPr/>
              <a:t>165</a:t>
            </a:fld>
            <a:endParaRPr lang="en-US" sz="1200">
              <a:latin typeface="Times New Roman" charset="0"/>
            </a:endParaRPr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2EC407-6698-D642-966D-5F2768437C4C}" type="slidenum">
              <a:rPr lang="en-US" sz="1200">
                <a:latin typeface="Times New Roman" charset="0"/>
              </a:rPr>
              <a:pPr/>
              <a:t>166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D3D2917-6BF3-4C4C-BCD7-53CDF0BC376A}" type="slidenum">
              <a:rPr lang="en-US" sz="1200">
                <a:latin typeface="Times New Roman" charset="0"/>
              </a:rPr>
              <a:pPr/>
              <a:t>167</a:t>
            </a:fld>
            <a:endParaRPr lang="en-US" sz="120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662086-F6C1-F945-AE43-63223F95CB43}" type="slidenum">
              <a:rPr lang="en-US" sz="1200">
                <a:latin typeface="Times New Roman" charset="0"/>
              </a:rPr>
              <a:pPr/>
              <a:t>168</a:t>
            </a:fld>
            <a:endParaRPr lang="en-US" sz="1200">
              <a:latin typeface="Times New Roman" charset="0"/>
            </a:endParaRPr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BB3AB14-7AA0-DF43-9DED-102EFE7451DD}" type="slidenum">
              <a:rPr lang="en-US" sz="1200">
                <a:latin typeface="Times New Roman" charset="0"/>
              </a:rPr>
              <a:pPr/>
              <a:t>169</a:t>
            </a:fld>
            <a:endParaRPr lang="en-US" sz="1200">
              <a:latin typeface="Times New Roman" charset="0"/>
            </a:endParaRPr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0CEDD4A-4385-F748-9E57-EE0F638C17CD}" type="slidenum">
              <a:rPr lang="en-US" sz="1200">
                <a:latin typeface="Times New Roman" charset="0"/>
              </a:rPr>
              <a:pPr/>
              <a:t>170</a:t>
            </a:fld>
            <a:endParaRPr lang="en-US" sz="1200">
              <a:latin typeface="Times New Roman" charset="0"/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9987FA2-0F93-3343-8AA2-9E1E2F04A3C6}" type="slidenum">
              <a:rPr lang="en-US" sz="1200">
                <a:latin typeface="Times New Roman" charset="0"/>
              </a:rPr>
              <a:pPr/>
              <a:t>171</a:t>
            </a:fld>
            <a:endParaRPr lang="en-US" sz="1200">
              <a:latin typeface="Times New Roman" charset="0"/>
            </a:endParaRPr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150F4F6-3CC0-B04E-B191-94FB30A558E1}" type="slidenum">
              <a:rPr lang="en-US" sz="1200">
                <a:latin typeface="Times New Roman" charset="0"/>
              </a:rPr>
              <a:pPr/>
              <a:t>172</a:t>
            </a:fld>
            <a:endParaRPr lang="en-US" sz="1200">
              <a:latin typeface="Times New Roman" charset="0"/>
            </a:endParaRPr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29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31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ECFC990-8318-5146-93D6-BC58E08A7BDB}" type="slidenum">
              <a:rPr lang="en-US"/>
              <a:pPr eaLnBrk="1" hangingPunct="1">
                <a:defRPr/>
              </a:pPr>
              <a:t>32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404CFBF-8395-AB44-8A1D-6FE82ADCEA15}" type="slidenum">
              <a:rPr lang="en-US"/>
              <a:pPr eaLnBrk="1" hangingPunct="1">
                <a:defRPr/>
              </a:pPr>
              <a:t>33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3FB26A3-7E7B-614F-A164-903E164379A4}" type="slidenum">
              <a:rPr lang="en-US"/>
              <a:pPr eaLnBrk="1" hangingPunct="1">
                <a:defRPr/>
              </a:pPr>
              <a:t>34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A0111E9-BDC8-9542-9FC0-F20E4DB9A6A4}" type="slidenum">
              <a:rPr lang="en-US"/>
              <a:pPr eaLnBrk="1" hangingPunct="1">
                <a:defRPr/>
              </a:pPr>
              <a:t>35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23D7966-D0B2-274B-BA9D-3B2DA7679BF2}" type="slidenum">
              <a:rPr lang="en-US"/>
              <a:pPr eaLnBrk="1" hangingPunct="1">
                <a:defRPr/>
              </a:pPr>
              <a:t>36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543CDEA-2E29-EE4A-85F7-702EFF436CD7}" type="slidenum">
              <a:rPr lang="en-US"/>
              <a:pPr eaLnBrk="1" hangingPunct="1">
                <a:defRPr/>
              </a:pPr>
              <a:t>37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75AD6DA-D643-C34B-9D35-F1FEF5D4676E}" type="slidenum">
              <a:rPr lang="en-US"/>
              <a:pPr eaLnBrk="1" hangingPunct="1">
                <a:defRPr/>
              </a:pPr>
              <a:t>38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E1F01FB-74AB-9D4A-8DF0-9B59BD2246DB}" type="slidenum">
              <a:rPr lang="en-US"/>
              <a:pPr eaLnBrk="1" hangingPunct="1">
                <a:defRPr/>
              </a:pPr>
              <a:t>39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4047B2E-C92E-4D48-BA12-995D741E5D3E}" type="slidenum">
              <a:rPr lang="en-US"/>
              <a:pPr eaLnBrk="1" hangingPunct="1">
                <a:defRPr/>
              </a:pPr>
              <a:t>40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DA422C3-4CAA-3C44-82C7-5A2526F6BE51}" type="slidenum">
              <a:rPr lang="en-US"/>
              <a:pPr eaLnBrk="1" hangingPunct="1">
                <a:defRPr/>
              </a:pPr>
              <a:t>41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42473FB-AD3E-5F40-9669-2FA6FCB382DB}" type="slidenum">
              <a:rPr lang="en-US"/>
              <a:pPr eaLnBrk="1" hangingPunct="1">
                <a:defRPr/>
              </a:pPr>
              <a:t>42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C2A639A-4515-6340-B9D1-932CFFF02ED1}" type="slidenum">
              <a:rPr lang="en-US"/>
              <a:pPr eaLnBrk="1" hangingPunct="1">
                <a:defRPr/>
              </a:pPr>
              <a:t>43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368EF58-83D8-0B4D-80B6-CF77711EF5A3}" type="slidenum">
              <a:rPr lang="en-US"/>
              <a:pPr eaLnBrk="1" hangingPunct="1">
                <a:defRPr/>
              </a:pPr>
              <a:t>44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B9209A0-7022-694A-8E17-70FD996BD246}" type="slidenum">
              <a:rPr lang="en-US"/>
              <a:pPr eaLnBrk="1" hangingPunct="1">
                <a:defRPr/>
              </a:pPr>
              <a:t>45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66E7D3B2-4E22-9545-A2F4-73C6A238EE8A}" type="slidenum">
              <a:rPr lang="en-US"/>
              <a:pPr eaLnBrk="1" hangingPunct="1">
                <a:defRPr/>
              </a:pPr>
              <a:t>46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40142DA-36FD-8243-A15C-0616063DEE3E}" type="slidenum">
              <a:rPr lang="en-US"/>
              <a:pPr eaLnBrk="1" hangingPunct="1">
                <a:defRPr/>
              </a:pPr>
              <a:t>47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1D12EFA-0869-854A-8636-6E0AA31F049A}" type="slidenum">
              <a:rPr lang="en-US"/>
              <a:pPr eaLnBrk="1" hangingPunct="1">
                <a:defRPr/>
              </a:pPr>
              <a:t>48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49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819866F-8BC4-5C41-BA5F-6A44E6AA7EAD}" type="slidenum">
              <a:rPr lang="en-US" sz="1200">
                <a:latin typeface="Times New Roman" charset="0"/>
              </a:rPr>
              <a:pPr/>
              <a:t>50</a:t>
            </a:fld>
            <a:endParaRPr lang="en-US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73E4F92-8DE2-7E49-AF44-B4BB834B8168}" type="slidenum">
              <a:rPr lang="en-US" sz="1200">
                <a:latin typeface="Times New Roman" charset="0"/>
              </a:rPr>
              <a:pPr/>
              <a:t>51</a:t>
            </a:fld>
            <a:endParaRPr lang="en-US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363712-B1D8-9640-A1DD-895376964CA1}" type="slidenum">
              <a:rPr lang="en-US" sz="1200">
                <a:latin typeface="Times New Roman" charset="0"/>
              </a:rPr>
              <a:pPr/>
              <a:t>52</a:t>
            </a:fld>
            <a:endParaRPr lang="en-US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EADE1D1-472A-7E4E-ADED-12A97E0ABEB6}" type="slidenum">
              <a:rPr lang="en-US" sz="1200">
                <a:latin typeface="Times New Roman" charset="0"/>
              </a:rPr>
              <a:pPr/>
              <a:t>53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9FBC2A38-C88D-FB48-AFD0-7C2DF3476904}" type="slidenum">
              <a:rPr lang="en-US" sz="1200">
                <a:latin typeface="Times New Roman" charset="0"/>
              </a:rPr>
              <a:pPr algn="r"/>
              <a:t>54</a:t>
            </a:fld>
            <a:endParaRPr lang="en-US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7991AC2-FF32-5844-9120-DAE829154639}" type="slidenum">
              <a:rPr lang="en-US"/>
              <a:pPr eaLnBrk="1" hangingPunct="1">
                <a:defRPr/>
              </a:pPr>
              <a:t>55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44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DB54B4B-16DF-3743-9235-2E06A5661DF0}" type="slidenum">
              <a:rPr lang="en-US"/>
              <a:pPr eaLnBrk="1" hangingPunct="1">
                <a:defRPr/>
              </a:pPr>
              <a:t>56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8FB3E8D-BC70-2F41-AAD3-86CF93B676E6}" type="slidenum">
              <a:rPr lang="en-US"/>
              <a:pPr eaLnBrk="1" hangingPunct="1">
                <a:defRPr/>
              </a:pPr>
              <a:t>57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95D7980-62B5-9742-A758-7D76A10EA38E}" type="slidenum">
              <a:rPr lang="en-US"/>
              <a:pPr eaLnBrk="1" hangingPunct="1">
                <a:defRPr/>
              </a:pPr>
              <a:t>58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7E68F5-F658-BA4C-831F-F30773053C8C}" type="slidenum">
              <a:rPr lang="en-US"/>
              <a:pPr eaLnBrk="1" hangingPunct="1">
                <a:defRPr/>
              </a:pPr>
              <a:t>59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8AD3E92-541F-C749-B12E-977CDE3EE203}" type="slidenum">
              <a:rPr lang="en-US"/>
              <a:pPr eaLnBrk="1" hangingPunct="1">
                <a:defRPr/>
              </a:pPr>
              <a:t>60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14E3A8E7-2D1C-2D4A-89E0-5404BBBB4741}" type="slidenum">
              <a:rPr lang="en-US"/>
              <a:pPr eaLnBrk="1" hangingPunct="1">
                <a:defRPr/>
              </a:pPr>
              <a:t>61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F41EBDE-B1B2-224B-BC72-D309ADA7687B}" type="slidenum">
              <a:rPr lang="en-US"/>
              <a:pPr eaLnBrk="1" hangingPunct="1">
                <a:defRPr/>
              </a:pPr>
              <a:t>62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23055D1-305E-AB4D-B04A-E1512148ADD0}" type="slidenum">
              <a:rPr lang="en-US"/>
              <a:pPr eaLnBrk="1" hangingPunct="1">
                <a:defRPr/>
              </a:pPr>
              <a:t>63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1A2A24E-7AAB-8345-8DB7-190B9E2D7CAD}" type="slidenum">
              <a:rPr lang="en-US"/>
              <a:pPr eaLnBrk="1" hangingPunct="1">
                <a:defRPr/>
              </a:pPr>
              <a:t>64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3AA4350-A8CA-3740-B068-AF1F50761E1C}" type="slidenum">
              <a:rPr lang="en-US"/>
              <a:pPr eaLnBrk="1" hangingPunct="1">
                <a:defRPr/>
              </a:pPr>
              <a:t>65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6AEC492-635C-4642-9608-6609FAAA1C58}" type="slidenum">
              <a:rPr lang="en-US"/>
              <a:pPr eaLnBrk="1" hangingPunct="1">
                <a:defRPr/>
              </a:pPr>
              <a:t>66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A99C72E-2815-4341-9FD0-416D6F57062E}" type="slidenum">
              <a:rPr lang="en-US"/>
              <a:pPr eaLnBrk="1" hangingPunct="1">
                <a:defRPr/>
              </a:pPr>
              <a:t>67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0816796-AF24-2C42-AACB-E25C24928EAB}" type="slidenum">
              <a:rPr lang="en-US"/>
              <a:pPr eaLnBrk="1" hangingPunct="1">
                <a:defRPr/>
              </a:pPr>
              <a:t>68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95069AA-073D-B741-9757-9B34F648800A}" type="slidenum">
              <a:rPr lang="en-US"/>
              <a:pPr eaLnBrk="1" hangingPunct="1">
                <a:defRPr/>
              </a:pPr>
              <a:t>69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73EF5EC-E580-6947-BBA4-2EF84F39750B}" type="slidenum">
              <a:rPr lang="en-US"/>
              <a:pPr eaLnBrk="1" hangingPunct="1">
                <a:defRPr/>
              </a:pPr>
              <a:t>70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3993906-CC70-8F4B-9EC3-037BB600B553}" type="slidenum">
              <a:rPr lang="en-US"/>
              <a:pPr eaLnBrk="1" hangingPunct="1">
                <a:defRPr/>
              </a:pPr>
              <a:t>71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264A89F-3359-B443-A797-BD17023F6C43}" type="slidenum">
              <a:rPr lang="en-US"/>
              <a:pPr eaLnBrk="1" hangingPunct="1">
                <a:defRPr/>
              </a:pPr>
              <a:t>72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49DF3D66-267C-524B-A0BA-1486DE2830EF}" type="slidenum">
              <a:rPr lang="en-US"/>
              <a:pPr eaLnBrk="1" hangingPunct="1">
                <a:defRPr/>
              </a:pPr>
              <a:t>73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36AFDE9-6EDB-3E44-B10B-AC6161C791FD}" type="slidenum">
              <a:rPr lang="en-US"/>
              <a:pPr eaLnBrk="1" hangingPunct="1">
                <a:defRPr/>
              </a:pPr>
              <a:t>74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E5188855-411F-DB47-9394-396BBC66BE7A}" type="slidenum">
              <a:rPr lang="en-US"/>
              <a:pPr eaLnBrk="1" hangingPunct="1">
                <a:defRPr/>
              </a:pPr>
              <a:t>75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BD74C1A-0A73-FD44-A437-FAA24BC6CA34}" type="slidenum">
              <a:rPr lang="en-US"/>
              <a:pPr eaLnBrk="1" hangingPunct="1">
                <a:defRPr/>
              </a:pPr>
              <a:t>76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D807683-6E6C-7640-A33A-FF69933242DC}" type="slidenum">
              <a:rPr lang="en-US"/>
              <a:pPr eaLnBrk="1" hangingPunct="1">
                <a:defRPr/>
              </a:pPr>
              <a:t>77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FB45A20-7E7F-EB4E-A977-E0BF20DFE74D}" type="slidenum">
              <a:rPr lang="en-US"/>
              <a:pPr eaLnBrk="1" hangingPunct="1">
                <a:defRPr/>
              </a:pPr>
              <a:t>78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19A425A1-7AAD-B34F-B64D-352EDFB152E0}" type="slidenum">
              <a:rPr lang="en-US"/>
              <a:pPr eaLnBrk="1" hangingPunct="1">
                <a:defRPr/>
              </a:pPr>
              <a:t>79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7753062-0E90-F646-8268-2804807F4FBE}" type="slidenum">
              <a:rPr lang="en-US"/>
              <a:pPr eaLnBrk="1" hangingPunct="1">
                <a:defRPr/>
              </a:pPr>
              <a:t>80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76A65EDE-0420-BE4E-9407-BE8FCFAE39B4}" type="slidenum">
              <a:rPr lang="en-US"/>
              <a:pPr eaLnBrk="1" hangingPunct="1">
                <a:defRPr/>
              </a:pPr>
              <a:t>81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13455" indent="-274406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7623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36672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75721" indent="-219525" defTabSz="92688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1477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3820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92869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31918" indent="-219525" defTabSz="9268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6D176F9C-6CC6-BA4C-B839-998BCA731A4F}" type="slidenum">
              <a:rPr lang="en-US"/>
              <a:pPr eaLnBrk="1" hangingPunct="1">
                <a:defRPr/>
              </a:pPr>
              <a:t>83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F07402BD-E2FE-2140-8F12-BA9FB60E90B7}" type="slidenum">
              <a:rPr lang="en-US" sz="1200">
                <a:latin typeface="Times New Roman" charset="0"/>
              </a:rPr>
              <a:pPr algn="r"/>
              <a:t>86</a:t>
            </a:fld>
            <a:endParaRPr lang="en-US" sz="1200">
              <a:latin typeface="Times New Roman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F685E2-8BA1-A34D-937F-099E1E00F166}" type="slidenum">
              <a:rPr lang="en-US" sz="1200">
                <a:latin typeface="Times New Roman" charset="0"/>
              </a:rPr>
              <a:pPr/>
              <a:t>87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C45C515-D100-094B-9589-88D96E14A550}" type="slidenum">
              <a:rPr lang="en-US" sz="1200">
                <a:latin typeface="Times New Roman" charset="0"/>
              </a:rPr>
              <a:pPr/>
              <a:t>88</a:t>
            </a:fld>
            <a:endParaRPr lang="en-US" sz="1200"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A78E7A6-D70D-8044-92B9-7AD0FA8616C6}" type="slidenum">
              <a:rPr lang="en-US" sz="1200">
                <a:latin typeface="Times New Roman" charset="0"/>
              </a:rPr>
              <a:pPr/>
              <a:t>89</a:t>
            </a:fld>
            <a:endParaRPr lang="en-US" sz="12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B076C89-BA4F-704F-9E2E-0DF84A9B074F}" type="slidenum">
              <a:rPr lang="en-US" sz="1200">
                <a:latin typeface="Times New Roman" charset="0"/>
              </a:rPr>
              <a:pPr/>
              <a:t>90</a:t>
            </a:fld>
            <a:endParaRPr lang="en-US" sz="12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5BA58D6-76AA-8D4B-833F-EE7498780E79}" type="slidenum">
              <a:rPr lang="en-US" sz="1200">
                <a:latin typeface="Times New Roman" charset="0"/>
              </a:rPr>
              <a:pPr/>
              <a:t>91</a:t>
            </a:fld>
            <a:endParaRPr lang="en-US" sz="12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5CAB90A-0FD7-7445-B676-E3FC25134534}" type="slidenum">
              <a:rPr lang="en-US" sz="1200">
                <a:latin typeface="Times New Roman" charset="0"/>
              </a:rPr>
              <a:pPr/>
              <a:t>92</a:t>
            </a:fld>
            <a:endParaRPr lang="en-US" sz="12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DA39F0-0295-AB48-8A26-5C5ADF59A6F6}" type="slidenum">
              <a:rPr lang="en-US" sz="1200">
                <a:latin typeface="Times New Roman" charset="0"/>
              </a:rPr>
              <a:pPr/>
              <a:t>93</a:t>
            </a:fld>
            <a:endParaRPr lang="en-US" sz="12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9BE307-F28D-0640-8206-A0141B8DB968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7348" tIns="43673" rIns="87348" bIns="43673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F15EAC-162D-B74A-A6B4-9A4A98847561}" type="slidenum">
              <a:rPr lang="en-US" sz="1200">
                <a:latin typeface="Times New Roman" charset="0"/>
              </a:rPr>
              <a:pPr/>
              <a:t>94</a:t>
            </a:fld>
            <a:endParaRPr lang="en-US" sz="1200">
              <a:latin typeface="Times New Roman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A0D6119-56A0-9343-A074-8DCBAFEE7A0F}" type="slidenum">
              <a:rPr lang="en-US" sz="1200">
                <a:latin typeface="Times New Roman" charset="0"/>
              </a:rPr>
              <a:pPr/>
              <a:t>95</a:t>
            </a:fld>
            <a:endParaRPr lang="en-US" sz="12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4666664-74D5-1543-9B0F-53773BFA32C9}" type="slidenum">
              <a:rPr lang="en-US" sz="1200">
                <a:latin typeface="Times New Roman" charset="0"/>
              </a:rPr>
              <a:pPr/>
              <a:t>96</a:t>
            </a:fld>
            <a:endParaRPr lang="en-US" sz="12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C3168A-1DD2-4D49-86BE-B77F707E4901}" type="slidenum">
              <a:rPr lang="en-US" sz="1200">
                <a:latin typeface="Times New Roman" charset="0"/>
              </a:rPr>
              <a:pPr/>
              <a:t>97</a:t>
            </a:fld>
            <a:endParaRPr lang="en-US" sz="12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CABD5A0-A0CA-AF4D-9504-23A37AEB857B}" type="slidenum">
              <a:rPr lang="en-US" sz="1200">
                <a:latin typeface="Times New Roman" charset="0"/>
              </a:rPr>
              <a:pPr/>
              <a:t>98</a:t>
            </a:fld>
            <a:endParaRPr lang="en-US" sz="1200"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9A04AFC-F8BB-1A4E-96CD-6AFE16D6BD5A}" type="slidenum">
              <a:rPr lang="en-US" sz="1200">
                <a:latin typeface="Times New Roman" charset="0"/>
              </a:rPr>
              <a:pPr/>
              <a:t>99</a:t>
            </a:fld>
            <a:endParaRPr lang="en-US" sz="1200">
              <a:latin typeface="Times New Roman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793ECC-A858-3D4F-AE19-7C6F0E15EDAB}" type="slidenum">
              <a:rPr lang="en-US" sz="1200">
                <a:latin typeface="Times New Roman" charset="0"/>
              </a:rPr>
              <a:pPr/>
              <a:t>100</a:t>
            </a:fld>
            <a:endParaRPr lang="en-US" sz="1200">
              <a:latin typeface="Times New Roman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9E3E102-4FBA-8F4D-9BBF-A266B9500908}" type="slidenum">
              <a:rPr lang="en-US" sz="1200">
                <a:latin typeface="Times New Roman" charset="0"/>
              </a:rPr>
              <a:pPr/>
              <a:t>101</a:t>
            </a:fld>
            <a:endParaRPr lang="en-US" sz="120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FABD65F-51AB-1546-AB9A-5F8C1E45D7B4}" type="slidenum">
              <a:rPr lang="en-US" sz="1200">
                <a:latin typeface="Times New Roman" charset="0"/>
              </a:rPr>
              <a:pPr/>
              <a:t>102</a:t>
            </a:fld>
            <a:endParaRPr lang="en-US" sz="120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5242F840-6935-0747-8BC9-09F22C3B8289}" type="slidenum">
              <a:rPr lang="en-US" sz="1200">
                <a:latin typeface="Times New Roman" charset="0"/>
              </a:rPr>
              <a:pPr algn="r"/>
              <a:t>103</a:t>
            </a:fld>
            <a:endParaRPr lang="en-US" sz="120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4F479-40F5-7240-88A4-20E8342AB7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2960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7690E-9A84-F04F-8275-0FCA80337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694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B8FFD-DC44-2040-BE01-8E5952FC3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357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AA825-7B1C-C048-ADF2-F08533288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924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EEC24-21A8-7648-9A6E-AACB44EA1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834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46FC5-0454-3F40-9CD4-463006F82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1875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48308-88F7-9948-8274-20A90DACF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30818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4AB08-6521-A748-8707-8C4B7A6AB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26837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45E9-1F8A-8A4B-8C53-274A7FCD5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9031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19D97-1E1A-4A47-88E6-497E3F393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7550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1DF31-AABA-8A4D-9662-930207C44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6A1EB-B703-F249-BAF7-3FE8372E1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71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F024C-875B-4942-BD72-567C5EEA7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656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53226-2AF1-CD4C-975E-4B971D790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363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2FE09-4B65-3640-BB2F-E1E104B8D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1450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6C277-2998-6E46-8A88-8BA3EB35F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674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B1235-A9D3-6D4E-B165-A5BF261DB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083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18DCC-D0DB-4F47-85C8-8DC8A2B35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221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F0B80-A2D8-5543-9435-FC4A60BBB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661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B7B5844-000E-C64A-97A0-01904C31A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  <p:sldLayoutId id="2147484229" r:id="rId18"/>
    <p:sldLayoutId id="2147484231" r:id="rId19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6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7" Type="http://schemas.openxmlformats.org/officeDocument/2006/relationships/image" Target="../media/image64.w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.jpeg"/><Relationship Id="rId4" Type="http://schemas.openxmlformats.org/officeDocument/2006/relationships/image" Target="../media/image61.jpe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jpe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uc.edu/~hanj/pdf/icde07_hcheng.pdf" TargetMode="External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iuc.edu/~hanj/pdf/icde08_hongcheng.pdf" TargetMode="Externa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11.bin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39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77.w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82.emf"/><Relationship Id="rId3" Type="http://schemas.openxmlformats.org/officeDocument/2006/relationships/notesSlide" Target="../notesSlides/notesSlide140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81.wmf"/><Relationship Id="rId5" Type="http://schemas.openxmlformats.org/officeDocument/2006/relationships/image" Target="../media/image78.e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20.bin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jpeg"/><Relationship Id="rId5" Type="http://schemas.openxmlformats.org/officeDocument/2006/relationships/image" Target="../media/image85.wmf"/><Relationship Id="rId4" Type="http://schemas.openxmlformats.org/officeDocument/2006/relationships/oleObject" Target="../embeddings/oleObject22.bin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43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89.w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eg"/><Relationship Id="rId3" Type="http://schemas.openxmlformats.org/officeDocument/2006/relationships/notesSlide" Target="../notesSlides/notesSlide144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26.bin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93.emf"/><Relationship Id="rId4" Type="http://schemas.openxmlformats.org/officeDocument/2006/relationships/oleObject" Target="../embeddings/oleObject28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57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99.wmf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33.bin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35.bin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36.bin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6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7.wmf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42.bin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3.bin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6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A04014-FE55-A146-AF7C-E304031A0DF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563896D-F1C8-574A-9851-2E162FF992EF}" type="slidenum">
              <a:rPr lang="zh-CN" altLang="en-US" sz="1200">
                <a:ea typeface="宋体" charset="0"/>
                <a:cs typeface="宋体" charset="0"/>
              </a:rPr>
              <a:pPr algn="r" eaLnBrk="1" hangingPunct="1"/>
              <a:t>1</a:t>
            </a:fld>
            <a:endParaRPr lang="en-US" altLang="zh-CN" sz="1200">
              <a:ea typeface="宋体" charset="0"/>
              <a:cs typeface="宋体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pPr eaLnBrk="1" hangingPunct="1"/>
            <a:r>
              <a:rPr lang="en-US" sz="6000" b="0" dirty="0">
                <a:solidFill>
                  <a:schemeClr val="tx1"/>
                </a:solidFill>
                <a:latin typeface="Tahoma" charset="0"/>
              </a:rPr>
              <a:t>Decision Trees</a:t>
            </a:r>
            <a:br>
              <a:rPr lang="en-US" sz="6000" b="0" dirty="0">
                <a:solidFill>
                  <a:schemeClr val="tx1"/>
                </a:solidFill>
                <a:latin typeface="Tahoma" charset="0"/>
              </a:rPr>
            </a:br>
            <a:br>
              <a:rPr lang="en-US" sz="6000" b="0" dirty="0">
                <a:solidFill>
                  <a:schemeClr val="tx1"/>
                </a:solidFill>
                <a:latin typeface="Tahoma" charset="0"/>
              </a:rPr>
            </a:br>
            <a:r>
              <a:rPr lang="en-US" sz="2400" b="0" dirty="0">
                <a:solidFill>
                  <a:schemeClr val="tx1"/>
                </a:solidFill>
                <a:latin typeface="Tahoma" charset="0"/>
              </a:rPr>
              <a:t>Jay Urbain, PhD </a:t>
            </a:r>
            <a:br>
              <a:rPr lang="en-US" sz="2400" dirty="0">
                <a:latin typeface="Tahoma" charset="0"/>
              </a:rPr>
            </a:br>
            <a:endParaRPr lang="en-US" sz="2400" dirty="0">
              <a:latin typeface="Tahoma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962400"/>
            <a:ext cx="8610600" cy="1905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Credits: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sz="1800" dirty="0">
                <a:latin typeface="Tahoma" charset="0"/>
              </a:rPr>
              <a:t>Gareth James, Daniela Witten, Trevor Hastie , Robert </a:t>
            </a:r>
            <a:r>
              <a:rPr lang="en-US" sz="1800" dirty="0" err="1">
                <a:latin typeface="Tahoma" charset="0"/>
              </a:rPr>
              <a:t>Tibshirani</a:t>
            </a:r>
            <a:r>
              <a:rPr lang="en-US" sz="1800" dirty="0">
                <a:latin typeface="Tahoma" charset="0"/>
              </a:rPr>
              <a:t>. An Introduction to Statistical Learning: with Applications in R.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sz="1800" dirty="0">
                <a:latin typeface="Tahoma" charset="0"/>
              </a:rPr>
              <a:t>Trevor Hastie, Robert </a:t>
            </a:r>
            <a:r>
              <a:rPr lang="en-US" sz="1800" dirty="0" err="1">
                <a:latin typeface="Tahoma" charset="0"/>
              </a:rPr>
              <a:t>Tibshirani</a:t>
            </a:r>
            <a:r>
              <a:rPr lang="en-US" sz="1800" dirty="0">
                <a:latin typeface="Tahoma" charset="0"/>
              </a:rPr>
              <a:t>, Jerome Friedman. The Elements of Statistical Learning: Data Mining, Inference, and Prediction.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sz="1800" dirty="0">
                <a:latin typeface="Tahoma" charset="0"/>
              </a:rPr>
              <a:t>Tom Mitchell, Machine Learning, CMU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800" dirty="0" err="1">
                <a:latin typeface="Tahoma" charset="0"/>
              </a:rPr>
              <a:t>Nazli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latin typeface="Tahoma" charset="0"/>
              </a:rPr>
              <a:t>Goharian</a:t>
            </a:r>
            <a:r>
              <a:rPr lang="en-US" sz="1800" dirty="0">
                <a:latin typeface="Tahoma" charset="0"/>
              </a:rPr>
              <a:t>, IIT/Georgetown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1800" dirty="0" err="1">
                <a:latin typeface="Tahoma" charset="0"/>
              </a:rPr>
              <a:t>Jiawei</a:t>
            </a:r>
            <a:r>
              <a:rPr lang="en-US" sz="1800" dirty="0">
                <a:latin typeface="Tahoma" charset="0"/>
              </a:rPr>
              <a:t> Han, </a:t>
            </a:r>
            <a:r>
              <a:rPr lang="en-US" sz="1800" dirty="0" err="1">
                <a:latin typeface="Tahoma" charset="0"/>
              </a:rPr>
              <a:t>Micheline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latin typeface="Tahoma" charset="0"/>
              </a:rPr>
              <a:t>Kamber</a:t>
            </a:r>
            <a:r>
              <a:rPr lang="en-US" sz="1800" dirty="0">
                <a:latin typeface="Tahoma" charset="0"/>
              </a:rPr>
              <a:t>, and </a:t>
            </a:r>
            <a:r>
              <a:rPr lang="en-US" sz="1800" dirty="0" err="1">
                <a:latin typeface="Tahoma" charset="0"/>
              </a:rPr>
              <a:t>Jian</a:t>
            </a:r>
            <a:r>
              <a:rPr lang="en-US" sz="1800" dirty="0">
                <a:latin typeface="Tahoma" charset="0"/>
              </a:rPr>
              <a:t> Pei, Data Mining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02E78-97E7-9248-BE51-26D7786F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DT Terminology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regions </a:t>
            </a:r>
            <a:r>
              <a:rPr lang="en-US" sz="2400" b="1" i="1" dirty="0"/>
              <a:t>R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, R</a:t>
            </a:r>
            <a:r>
              <a:rPr lang="en-US" sz="2400" b="1" i="1" baseline="-25000" dirty="0"/>
              <a:t>2</a:t>
            </a:r>
            <a:r>
              <a:rPr lang="en-US" sz="2400" b="1" i="1" dirty="0"/>
              <a:t>, and R</a:t>
            </a:r>
            <a:r>
              <a:rPr lang="en-US" sz="2400" b="1" i="1" baseline="-25000" dirty="0"/>
              <a:t>3</a:t>
            </a:r>
            <a:r>
              <a:rPr lang="en-US" sz="2400" b="1" i="1" dirty="0"/>
              <a:t> </a:t>
            </a:r>
            <a:r>
              <a:rPr lang="en-US" sz="2400" dirty="0"/>
              <a:t>are known as terminal nodes (leafs) </a:t>
            </a:r>
          </a:p>
          <a:p>
            <a:r>
              <a:rPr lang="en-US" sz="2400" dirty="0"/>
              <a:t>Decision trees are typically drawn upside down, in the sense that the leaves are at the bottom of the tree. </a:t>
            </a:r>
          </a:p>
          <a:p>
            <a:r>
              <a:rPr lang="en-US" sz="2400" dirty="0"/>
              <a:t>The points along the tree where the predictor space is split are referred to as internal nodes </a:t>
            </a:r>
          </a:p>
          <a:p>
            <a:r>
              <a:rPr lang="en-US" sz="2400" dirty="0"/>
              <a:t>In the hitters tree, the two internal nodes are indicated by the text Years&lt;4.5 and Hits&lt;117.5. </a:t>
            </a:r>
          </a:p>
        </p:txBody>
      </p:sp>
    </p:spTree>
    <p:extLst>
      <p:ext uri="{BB962C8B-B14F-4D97-AF65-F5344CB8AC3E}">
        <p14:creationId xmlns:p14="http://schemas.microsoft.com/office/powerpoint/2010/main" val="328912484"/>
      </p:ext>
    </p:extLst>
  </p:cSld>
  <p:clrMapOvr>
    <a:masterClrMapping/>
  </p:clrMapOvr>
  <p:transition>
    <p:zo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04800" y="6477000"/>
            <a:ext cx="19050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fld id="{1F3E56A3-61A2-194C-AD86-C78F555CB707}" type="slidenum">
              <a:rPr lang="en-US" sz="1200"/>
              <a:pPr algn="l" eaLnBrk="1" hangingPunct="1"/>
              <a:t>100</a:t>
            </a:fld>
            <a:endParaRPr lang="en-US" sz="120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533400"/>
            <a:ext cx="8402637" cy="609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Berlin Sans FB Demi" charset="0"/>
              </a:rPr>
              <a:t>Avoiding the Zero-Probability Problem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8305800" cy="5486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Naïve Bayesian prediction requires each conditional prob. be </a:t>
            </a:r>
            <a:r>
              <a:rPr lang="en-US" sz="2400" b="1" i="1" dirty="0">
                <a:latin typeface="Calibri" charset="0"/>
              </a:rPr>
              <a:t>non-zero</a:t>
            </a:r>
            <a:r>
              <a:rPr lang="en-US" sz="2400" dirty="0">
                <a:latin typeface="Calibri" charset="0"/>
              </a:rPr>
              <a:t>.  Otherwise, the likelihood will be zero: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b="1" dirty="0">
                <a:latin typeface="Calibri" charset="0"/>
              </a:rPr>
              <a:t>	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Ex. Suppose a dataset with 1000 tuples, income=low (0), income=medium (990), and income = high (10)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Use </a:t>
            </a:r>
            <a:r>
              <a:rPr lang="en-US" sz="2400" b="1" dirty="0" err="1">
                <a:latin typeface="Calibri" charset="0"/>
              </a:rPr>
              <a:t>Laplacian</a:t>
            </a:r>
            <a:r>
              <a:rPr lang="en-US" sz="2400" b="1" dirty="0">
                <a:latin typeface="Calibri" charset="0"/>
              </a:rPr>
              <a:t> correction</a:t>
            </a:r>
            <a:r>
              <a:rPr lang="en-US" sz="2400" dirty="0">
                <a:latin typeface="Calibri" charset="0"/>
              </a:rPr>
              <a:t> (or </a:t>
            </a:r>
            <a:r>
              <a:rPr lang="en-US" sz="2400" dirty="0" err="1">
                <a:latin typeface="Calibri" charset="0"/>
              </a:rPr>
              <a:t>Laplacian</a:t>
            </a:r>
            <a:r>
              <a:rPr lang="en-US" sz="2400" dirty="0">
                <a:latin typeface="Calibri" charset="0"/>
              </a:rPr>
              <a:t> smoothing)</a:t>
            </a:r>
          </a:p>
          <a:p>
            <a:pPr lvl="1" eaLnBrk="1" hangingPunct="1"/>
            <a:r>
              <a:rPr lang="en-US" sz="2400" i="1" dirty="0">
                <a:latin typeface="Calibri" charset="0"/>
              </a:rPr>
              <a:t>Adding 1 to each case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 err="1">
                <a:latin typeface="Calibri" charset="0"/>
              </a:rPr>
              <a:t>Prob</a:t>
            </a:r>
            <a:r>
              <a:rPr lang="en-US" dirty="0">
                <a:latin typeface="Calibri" charset="0"/>
              </a:rPr>
              <a:t>(income = low) = (0+1)/(1000+3) = 1/1003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 err="1">
                <a:latin typeface="Calibri" charset="0"/>
              </a:rPr>
              <a:t>Prob</a:t>
            </a:r>
            <a:r>
              <a:rPr lang="en-US" dirty="0">
                <a:latin typeface="Calibri" charset="0"/>
              </a:rPr>
              <a:t>(income = medium) = 991/1003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 err="1">
                <a:latin typeface="Calibri" charset="0"/>
              </a:rPr>
              <a:t>Prob</a:t>
            </a:r>
            <a:r>
              <a:rPr lang="en-US" dirty="0">
                <a:latin typeface="Calibri" charset="0"/>
              </a:rPr>
              <a:t>(income = high) = 11/1003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The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corrected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 prob. estimates are close to their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uncorrected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 counterparts</a:t>
            </a:r>
            <a:endParaRPr lang="en-US" sz="2400" dirty="0">
              <a:latin typeface="Calibri" charset="0"/>
            </a:endParaRPr>
          </a:p>
        </p:txBody>
      </p:sp>
      <p:graphicFrame>
        <p:nvGraphicFramePr>
          <p:cNvPr id="130052" name="Object 4"/>
          <p:cNvGraphicFramePr>
            <a:graphicFrameLocks noGrp="1"/>
          </p:cNvGraphicFramePr>
          <p:nvPr>
            <p:ph sz="half" idx="2"/>
          </p:nvPr>
        </p:nvGraphicFramePr>
        <p:xfrm>
          <a:off x="2209800" y="21336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0" name="Equation" r:id="rId4" imgW="1765300" imgH="508000" progId="Equation.DSMT4">
                  <p:embed/>
                </p:oleObj>
              </mc:Choice>
              <mc:Fallback>
                <p:oleObj name="Equation" r:id="rId4" imgW="1765300" imgH="5080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04800" y="6477000"/>
            <a:ext cx="19050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fld id="{6FB8BFF4-6664-3443-947B-894E9591F95B}" type="slidenum">
              <a:rPr lang="en-US" sz="1200"/>
              <a:pPr algn="l" eaLnBrk="1" hangingPunct="1"/>
              <a:t>101</a:t>
            </a:fld>
            <a:endParaRPr lang="en-US" sz="120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533400"/>
            <a:ext cx="8402637" cy="609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Berlin Sans FB Demi" charset="0"/>
              </a:rPr>
              <a:t>Avoiding the Zero-Probability Problem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8382000" cy="5181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Standard approach: use logarithms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Log of products == sum of logs</a:t>
            </a:r>
          </a:p>
        </p:txBody>
      </p:sp>
      <p:graphicFrame>
        <p:nvGraphicFramePr>
          <p:cNvPr id="132100" name="Object 1"/>
          <p:cNvGraphicFramePr>
            <a:graphicFrameLocks noChangeAspect="1"/>
          </p:cNvGraphicFramePr>
          <p:nvPr/>
        </p:nvGraphicFramePr>
        <p:xfrm>
          <a:off x="609600" y="2819400"/>
          <a:ext cx="80184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8" name="Equation" r:id="rId4" imgW="3390900" imgH="495300" progId="Equation.DSMT4">
                  <p:embed/>
                </p:oleObj>
              </mc:Choice>
              <mc:Fallback>
                <p:oleObj name="Equation" r:id="rId4" imgW="33909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80184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04800" y="6477000"/>
            <a:ext cx="19050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fld id="{7B658A76-C3C4-BB4A-9763-45B4C1507741}" type="slidenum">
              <a:rPr lang="en-US" sz="1200"/>
              <a:pPr algn="l" eaLnBrk="1" hangingPunct="1"/>
              <a:t>102</a:t>
            </a:fld>
            <a:endParaRPr lang="en-US" sz="120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Classifier: Comments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How to deal with these dependencies?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Bayesian Networks</a:t>
            </a:r>
            <a:endParaRPr lang="en-US" sz="2400" dirty="0">
              <a:solidFill>
                <a:srgbClr val="008000"/>
              </a:solidFill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DA8AC4A-18BE-3C42-8117-937482D4669B}" type="slidenum">
              <a:rPr lang="en-US" sz="1400" b="1">
                <a:latin typeface="Calibri" charset="0"/>
              </a:rPr>
              <a:pPr algn="r" eaLnBrk="1" hangingPunct="1"/>
              <a:t>103</a:t>
            </a:fld>
            <a:endParaRPr lang="en-US" sz="1400" b="1">
              <a:latin typeface="Calibri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8" y="3048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Classification: Basic Concepts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36196" name="AutoShape 8"/>
          <p:cNvSpPr>
            <a:spLocks noChangeArrowheads="1"/>
          </p:cNvSpPr>
          <p:nvPr/>
        </p:nvSpPr>
        <p:spPr bwMode="auto">
          <a:xfrm rot="9803581">
            <a:off x="4648200" y="33528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CF2168-DC54-4B4E-93B7-5ECBD1304613}" type="slidenum">
              <a:rPr lang="en-US" sz="1200"/>
              <a:pPr eaLnBrk="1" hangingPunct="1"/>
              <a:t>104</a:t>
            </a:fld>
            <a:endParaRPr lang="en-US" sz="12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Using IF-THEN Rules for Classification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763000" cy="5257800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rgbClr val="FF0000"/>
                </a:solidFill>
                <a:latin typeface="Calibri" charset="0"/>
              </a:rPr>
              <a:t>Represent the knowledge </a:t>
            </a:r>
            <a:r>
              <a:rPr lang="en-US" sz="2000">
                <a:latin typeface="Calibri" charset="0"/>
              </a:rPr>
              <a:t>in the form of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IF-THEN</a:t>
            </a:r>
            <a:r>
              <a:rPr lang="en-US" sz="2000">
                <a:latin typeface="Calibri" charset="0"/>
              </a:rPr>
              <a:t> rules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sz="2000">
                <a:latin typeface="Calibri" charset="0"/>
              </a:rPr>
              <a:t>R:  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youth AND </a:t>
            </a:r>
            <a:r>
              <a:rPr lang="en-US" sz="2000" i="1">
                <a:latin typeface="Calibri" charset="0"/>
              </a:rPr>
              <a:t>student</a:t>
            </a:r>
            <a:r>
              <a:rPr lang="en-US" sz="2000">
                <a:latin typeface="Calibri" charset="0"/>
              </a:rPr>
              <a:t> = yes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yes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Rule antecedent/precondition vs. rule consequent</a:t>
            </a:r>
          </a:p>
          <a:p>
            <a:pPr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Assessment of a rule: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coverage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 (support) and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accuracy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 (confidence)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Calibri" charset="0"/>
              </a:rPr>
              <a:t>n</a:t>
            </a:r>
            <a:r>
              <a:rPr lang="en-US" sz="2000" baseline="-25000">
                <a:solidFill>
                  <a:srgbClr val="FF0000"/>
                </a:solidFill>
                <a:latin typeface="Calibri" charset="0"/>
              </a:rPr>
              <a:t>covers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= # of tuples covered by R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Calibri" charset="0"/>
              </a:rPr>
              <a:t>n</a:t>
            </a:r>
            <a:r>
              <a:rPr lang="en-US" sz="2000" baseline="-25000">
                <a:solidFill>
                  <a:srgbClr val="FF0000"/>
                </a:solidFill>
                <a:latin typeface="Calibri" charset="0"/>
              </a:rPr>
              <a:t>correct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= # of tuples correctly classified by R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coverage(R) = n</a:t>
            </a:r>
            <a:r>
              <a:rPr lang="en-US" sz="2000" baseline="-25000">
                <a:latin typeface="Calibri" charset="0"/>
              </a:rPr>
              <a:t>covers </a:t>
            </a:r>
            <a:r>
              <a:rPr lang="en-US" sz="2000">
                <a:latin typeface="Calibri" charset="0"/>
              </a:rPr>
              <a:t>/|D|   /* D: training data set */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accuracy(R) = n</a:t>
            </a:r>
            <a:r>
              <a:rPr lang="en-US" sz="2000" baseline="-25000">
                <a:latin typeface="Calibri" charset="0"/>
              </a:rPr>
              <a:t>correct </a:t>
            </a:r>
            <a:r>
              <a:rPr lang="en-US" sz="2000">
                <a:latin typeface="Calibri" charset="0"/>
              </a:rPr>
              <a:t>/ n</a:t>
            </a:r>
            <a:r>
              <a:rPr lang="en-US" sz="2000" baseline="-25000">
                <a:latin typeface="Calibri" charset="0"/>
              </a:rPr>
              <a:t>covers</a:t>
            </a:r>
            <a:endParaRPr lang="en-US" sz="20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If more than one rule are triggered, need </a:t>
            </a:r>
            <a:r>
              <a:rPr lang="en-US" sz="2000" b="1">
                <a:latin typeface="Calibri" charset="0"/>
              </a:rPr>
              <a:t>conflict resolution or priority scheme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Size ordering</a:t>
            </a:r>
            <a:r>
              <a:rPr lang="en-US" sz="2000">
                <a:latin typeface="Calibri" charset="0"/>
              </a:rPr>
              <a:t>: assign the highest priority to the triggering rules that has the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toughest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most specific requirement (i.e., </a:t>
            </a:r>
            <a:r>
              <a:rPr lang="en-US" altLang="ja-JP" sz="2000" i="1">
                <a:latin typeface="Calibri" charset="0"/>
              </a:rPr>
              <a:t>most attribute tests</a:t>
            </a:r>
            <a:r>
              <a:rPr lang="en-US" altLang="ja-JP" sz="2000">
                <a:latin typeface="Calibri" charset="0"/>
              </a:rPr>
              <a:t>)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Class-based ordering</a:t>
            </a:r>
            <a:r>
              <a:rPr lang="en-US" sz="2000">
                <a:latin typeface="Calibri" charset="0"/>
              </a:rPr>
              <a:t>: decreasing order of </a:t>
            </a:r>
            <a:r>
              <a:rPr lang="en-US" sz="2000" i="1">
                <a:latin typeface="Calibri" charset="0"/>
              </a:rPr>
              <a:t>prevalence or misclassification cost per class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Rule-based ordering </a:t>
            </a:r>
            <a:r>
              <a:rPr lang="en-US" sz="2000">
                <a:latin typeface="Calibri" charset="0"/>
              </a:rPr>
              <a:t>(</a:t>
            </a:r>
            <a:r>
              <a:rPr lang="en-US" sz="2000" b="1">
                <a:latin typeface="Calibri" charset="0"/>
              </a:rPr>
              <a:t>decision list</a:t>
            </a:r>
            <a:r>
              <a:rPr lang="en-US" sz="2000">
                <a:latin typeface="Calibri" charset="0"/>
              </a:rPr>
              <a:t>): rules are organized into one long priority list, according to some measure of rule quality or by experts</a:t>
            </a:r>
          </a:p>
        </p:txBody>
      </p:sp>
    </p:spTree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B13082-80DA-604E-8775-072CEABF2877}" type="slidenum">
              <a:rPr lang="en-US" sz="1200"/>
              <a:pPr eaLnBrk="1" hangingPunct="1"/>
              <a:t>105</a:t>
            </a:fld>
            <a:endParaRPr lang="en-US" sz="1200"/>
          </a:p>
        </p:txBody>
      </p:sp>
      <p:grpSp>
        <p:nvGrpSpPr>
          <p:cNvPr id="140290" name="Group 59"/>
          <p:cNvGrpSpPr>
            <a:grpSpLocks/>
          </p:cNvGrpSpPr>
          <p:nvPr/>
        </p:nvGrpSpPr>
        <p:grpSpPr bwMode="auto">
          <a:xfrm>
            <a:off x="5486400" y="1371600"/>
            <a:ext cx="3505200" cy="2133600"/>
            <a:chOff x="3504" y="144"/>
            <a:chExt cx="2091" cy="1248"/>
          </a:xfrm>
        </p:grpSpPr>
        <p:sp>
          <p:nvSpPr>
            <p:cNvPr id="140294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age?</a:t>
              </a:r>
            </a:p>
          </p:txBody>
        </p:sp>
        <p:grpSp>
          <p:nvGrpSpPr>
            <p:cNvPr id="140295" name="Group 58"/>
            <p:cNvGrpSpPr>
              <a:grpSpLocks/>
            </p:cNvGrpSpPr>
            <p:nvPr/>
          </p:nvGrpSpPr>
          <p:grpSpPr bwMode="auto"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140296" name="Rectangle 36"/>
              <p:cNvSpPr>
                <a:spLocks noChangeArrowheads="1"/>
              </p:cNvSpPr>
              <p:nvPr/>
            </p:nvSpPr>
            <p:spPr bwMode="auto"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student?</a:t>
                </a:r>
              </a:p>
            </p:txBody>
          </p:sp>
          <p:sp>
            <p:nvSpPr>
              <p:cNvPr id="140297" name="Rectangle 37"/>
              <p:cNvSpPr>
                <a:spLocks noChangeArrowheads="1"/>
              </p:cNvSpPr>
              <p:nvPr/>
            </p:nvSpPr>
            <p:spPr bwMode="auto"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credit rating?</a:t>
                </a:r>
              </a:p>
            </p:txBody>
          </p:sp>
          <p:sp>
            <p:nvSpPr>
              <p:cNvPr id="140298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299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0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1" name="Rectangle 41"/>
              <p:cNvSpPr>
                <a:spLocks noChangeArrowheads="1"/>
              </p:cNvSpPr>
              <p:nvPr/>
            </p:nvSpPr>
            <p:spPr bwMode="auto"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Times New Roman" charset="0"/>
                  </a:rPr>
                  <a:t>&lt;=30</a:t>
                </a:r>
                <a:endParaRPr lang="en-US" sz="1200">
                  <a:latin typeface="Times New Roman" charset="0"/>
                </a:endParaRPr>
              </a:p>
            </p:txBody>
          </p:sp>
          <p:sp>
            <p:nvSpPr>
              <p:cNvPr id="140302" name="Rectangle 42"/>
              <p:cNvSpPr>
                <a:spLocks noChangeArrowheads="1"/>
              </p:cNvSpPr>
              <p:nvPr/>
            </p:nvSpPr>
            <p:spPr bwMode="auto"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Times New Roman" charset="0"/>
                  </a:rPr>
                  <a:t>&gt;40</a:t>
                </a:r>
                <a:endParaRPr lang="en-US" sz="1200">
                  <a:latin typeface="Times New Roman" charset="0"/>
                </a:endParaRPr>
              </a:p>
            </p:txBody>
          </p:sp>
          <p:sp>
            <p:nvSpPr>
              <p:cNvPr id="140303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4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5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6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7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08" name="Rectangle 48"/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no</a:t>
                </a:r>
              </a:p>
            </p:txBody>
          </p:sp>
          <p:sp>
            <p:nvSpPr>
              <p:cNvPr id="140309" name="Rectangle 49"/>
              <p:cNvSpPr>
                <a:spLocks noChangeArrowheads="1"/>
              </p:cNvSpPr>
              <p:nvPr/>
            </p:nvSpPr>
            <p:spPr bwMode="auto"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140310" name="Rectangle 50"/>
              <p:cNvSpPr>
                <a:spLocks noChangeArrowheads="1"/>
              </p:cNvSpPr>
              <p:nvPr/>
            </p:nvSpPr>
            <p:spPr bwMode="auto"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140311" name="Rectangle 51"/>
              <p:cNvSpPr>
                <a:spLocks noChangeArrowheads="1"/>
              </p:cNvSpPr>
              <p:nvPr/>
            </p:nvSpPr>
            <p:spPr bwMode="auto"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140312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1">
                    <a:latin typeface="Times New Roman" charset="0"/>
                  </a:rPr>
                  <a:t>31..40</a:t>
                </a:r>
                <a:endParaRPr lang="en-US" sz="1200">
                  <a:latin typeface="Times New Roman" charset="0"/>
                </a:endParaRPr>
              </a:p>
            </p:txBody>
          </p:sp>
          <p:sp>
            <p:nvSpPr>
              <p:cNvPr id="140313" name="Rectangle 53"/>
              <p:cNvSpPr>
                <a:spLocks noChangeArrowheads="1"/>
              </p:cNvSpPr>
              <p:nvPr/>
            </p:nvSpPr>
            <p:spPr bwMode="auto">
              <a:xfrm rot="-143156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charset="0"/>
                  </a:rPr>
                  <a:t>no</a:t>
                </a:r>
              </a:p>
            </p:txBody>
          </p:sp>
          <p:sp>
            <p:nvSpPr>
              <p:cNvPr id="140314" name="Rectangle 54"/>
              <p:cNvSpPr>
                <a:spLocks noChangeArrowheads="1"/>
              </p:cNvSpPr>
              <p:nvPr/>
            </p:nvSpPr>
            <p:spPr bwMode="auto"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fair</a:t>
                </a:r>
              </a:p>
            </p:txBody>
          </p:sp>
          <p:sp>
            <p:nvSpPr>
              <p:cNvPr id="140315" name="Rectangle 55"/>
              <p:cNvSpPr>
                <a:spLocks noChangeArrowheads="1"/>
              </p:cNvSpPr>
              <p:nvPr/>
            </p:nvSpPr>
            <p:spPr bwMode="auto"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excellent</a:t>
                </a:r>
              </a:p>
            </p:txBody>
          </p:sp>
          <p:sp>
            <p:nvSpPr>
              <p:cNvPr id="140316" name="Rectangle 56"/>
              <p:cNvSpPr>
                <a:spLocks noChangeArrowheads="1"/>
              </p:cNvSpPr>
              <p:nvPr/>
            </p:nvSpPr>
            <p:spPr bwMode="auto"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yes</a:t>
                </a:r>
              </a:p>
            </p:txBody>
          </p:sp>
          <p:sp>
            <p:nvSpPr>
              <p:cNvPr id="140317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no</a:t>
                </a:r>
              </a:p>
            </p:txBody>
          </p:sp>
        </p:grpSp>
      </p:grp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7630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Example: Rule extraction from our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young AND </a:t>
            </a:r>
            <a:r>
              <a:rPr lang="en-US" sz="2000" i="1">
                <a:latin typeface="Calibri" charset="0"/>
              </a:rPr>
              <a:t>student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no</a:t>
            </a:r>
            <a:r>
              <a:rPr lang="en-US" sz="2000">
                <a:latin typeface="Calibri" charset="0"/>
              </a:rPr>
              <a:t>             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no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young AND </a:t>
            </a:r>
            <a:r>
              <a:rPr lang="en-US" sz="2000" i="1">
                <a:latin typeface="Calibri" charset="0"/>
              </a:rPr>
              <a:t>student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  <a:r>
              <a:rPr lang="en-US" sz="2000">
                <a:latin typeface="Calibri" charset="0"/>
              </a:rPr>
              <a:t>            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mid-age 			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old AND </a:t>
            </a:r>
            <a:r>
              <a:rPr lang="en-US" sz="2000" i="1">
                <a:latin typeface="Calibri" charset="0"/>
              </a:rPr>
              <a:t>credit_rating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excellent</a:t>
            </a:r>
            <a:r>
              <a:rPr lang="en-US" sz="2000">
                <a:latin typeface="Calibri" charset="0"/>
              </a:rPr>
              <a:t>  THEN </a:t>
            </a:r>
            <a:r>
              <a:rPr lang="en-US" sz="2000" i="1">
                <a:latin typeface="Calibri" charset="0"/>
              </a:rPr>
              <a:t>buys_computer </a:t>
            </a:r>
            <a:r>
              <a:rPr lang="en-US" sz="2000">
                <a:latin typeface="Calibri" charset="0"/>
              </a:rPr>
              <a:t>= </a:t>
            </a:r>
            <a:r>
              <a:rPr lang="en-US" sz="2000" i="1">
                <a:latin typeface="Calibri" charset="0"/>
              </a:rPr>
              <a:t>no</a:t>
            </a:r>
            <a:endParaRPr lang="en-US" sz="20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Calibri" charset="0"/>
              </a:rPr>
              <a:t>IF </a:t>
            </a:r>
            <a:r>
              <a:rPr lang="en-US" sz="2000" i="1">
                <a:latin typeface="Calibri" charset="0"/>
              </a:rPr>
              <a:t>age</a:t>
            </a:r>
            <a:r>
              <a:rPr lang="en-US" sz="2000">
                <a:latin typeface="Calibri" charset="0"/>
              </a:rPr>
              <a:t> = old AND </a:t>
            </a:r>
            <a:r>
              <a:rPr lang="en-US" sz="2000" i="1">
                <a:latin typeface="Calibri" charset="0"/>
              </a:rPr>
              <a:t>credit_rating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fair</a:t>
            </a:r>
            <a:r>
              <a:rPr lang="en-US" sz="2000">
                <a:latin typeface="Calibri" charset="0"/>
              </a:rPr>
              <a:t>            THEN </a:t>
            </a:r>
            <a:r>
              <a:rPr lang="en-US" sz="2000" i="1">
                <a:latin typeface="Calibri" charset="0"/>
              </a:rPr>
              <a:t>buys_computer</a:t>
            </a:r>
            <a:r>
              <a:rPr lang="en-US" sz="2000">
                <a:latin typeface="Calibri" charset="0"/>
              </a:rPr>
              <a:t> = </a:t>
            </a:r>
            <a:r>
              <a:rPr lang="en-US" sz="2000" i="1">
                <a:latin typeface="Calibri" charset="0"/>
              </a:rPr>
              <a:t>yes</a:t>
            </a: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783638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Rule Extraction from a Decision Tree</a:t>
            </a:r>
          </a:p>
        </p:txBody>
      </p:sp>
      <p:sp>
        <p:nvSpPr>
          <p:cNvPr id="140293" name="Rectangle 60"/>
          <p:cNvSpPr>
            <a:spLocks noChangeArrowheads="1"/>
          </p:cNvSpPr>
          <p:nvPr/>
        </p:nvSpPr>
        <p:spPr bwMode="auto">
          <a:xfrm>
            <a:off x="228600" y="1066800"/>
            <a:ext cx="6248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Rules are </a:t>
            </a:r>
            <a:r>
              <a:rPr lang="en-US" sz="2000" i="1">
                <a:latin typeface="Calibri" charset="0"/>
              </a:rPr>
              <a:t>easier to understand</a:t>
            </a:r>
            <a:r>
              <a:rPr lang="en-US" sz="2000">
                <a:latin typeface="Calibri" charset="0"/>
              </a:rPr>
              <a:t> than large trees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One rule is created </a:t>
            </a:r>
            <a:r>
              <a:rPr lang="en-US" sz="2000" i="1">
                <a:latin typeface="Calibri" charset="0"/>
              </a:rPr>
              <a:t>for each path</a:t>
            </a:r>
            <a:r>
              <a:rPr lang="en-US" sz="2000">
                <a:latin typeface="Calibri" charset="0"/>
              </a:rPr>
              <a:t> from the root to a leaf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Each attribute-value pair along a path forms a conjunction: the leaf holds the class prediction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Rules are mutually exclusive and exhaustive</a:t>
            </a:r>
          </a:p>
        </p:txBody>
      </p:sp>
    </p:spTree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04CE5AE-A39D-A943-A619-E35E0050A310}" type="slidenum">
              <a:rPr lang="en-US" sz="1200"/>
              <a:pPr eaLnBrk="1" hangingPunct="1"/>
              <a:t>106</a:t>
            </a:fld>
            <a:endParaRPr lang="en-US" sz="12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4488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Rule Induction: Sequential Covering Method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rgbClr val="008000"/>
                </a:solidFill>
                <a:latin typeface="Calibri" charset="0"/>
              </a:rPr>
              <a:t>Sequential covering algorithm: Extracts rules directly from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Typical sequential covering algorithms: FOIL, AQ, CN2, RIPPER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  <a:latin typeface="Calibri" charset="0"/>
              </a:rPr>
              <a:t>Rules are learned </a:t>
            </a:r>
            <a:r>
              <a:rPr lang="en-US" sz="2000" i="1">
                <a:solidFill>
                  <a:srgbClr val="FF0000"/>
                </a:solidFill>
                <a:latin typeface="Calibri" charset="0"/>
              </a:rPr>
              <a:t>sequentially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, each for a given class C</a:t>
            </a:r>
            <a:r>
              <a:rPr lang="en-US" sz="2000" baseline="-25000">
                <a:solidFill>
                  <a:srgbClr val="FF0000"/>
                </a:solidFill>
                <a:latin typeface="Calibri" charset="0"/>
              </a:rPr>
              <a:t>i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will cover many tuples of C</a:t>
            </a:r>
            <a:r>
              <a:rPr lang="en-US" sz="2000" baseline="-25000">
                <a:solidFill>
                  <a:srgbClr val="FF0000"/>
                </a:solidFill>
                <a:latin typeface="Calibri" charset="0"/>
              </a:rPr>
              <a:t>i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but none (or few) of the tuples of other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Rules are learned one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Each time a rule is learned, the tuples covered by the rules are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Repeat the process on the remaining tuples until </a:t>
            </a:r>
            <a:r>
              <a:rPr lang="en-US" sz="2000" i="1">
                <a:latin typeface="Calibri" charset="0"/>
              </a:rPr>
              <a:t>termination condition</a:t>
            </a:r>
            <a:r>
              <a:rPr lang="en-US" sz="2000">
                <a:latin typeface="Calibri" charset="0"/>
              </a:rPr>
              <a:t>, e.g., when there are no more training examples, or when the quality of a rule returned is below a user-specified threshold</a:t>
            </a:r>
          </a:p>
        </p:txBody>
      </p: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B7DF2F-0BA6-9E4F-8863-6ED7D36176C7}" type="slidenum">
              <a:rPr lang="en-US" sz="1200"/>
              <a:pPr eaLnBrk="1" hangingPunct="1"/>
              <a:t>107</a:t>
            </a:fld>
            <a:endParaRPr lang="en-US" sz="120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Sequential Covering Algorithm	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Calibri" charset="0"/>
              </a:rPr>
              <a:t>	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while 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(enough target tuples left)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generate a rule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remove positive target tuples satisfying this rule</a:t>
            </a:r>
            <a:endParaRPr lang="en-US" sz="2400">
              <a:latin typeface="Calibri" charset="0"/>
            </a:endParaRP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5541" name="Oval 5"/>
          <p:cNvSpPr>
            <a:spLocks noChangeArrowheads="1"/>
          </p:cNvSpPr>
          <p:nvPr/>
        </p:nvSpPr>
        <p:spPr bwMode="auto">
          <a:xfrm>
            <a:off x="4267200" y="4114800"/>
            <a:ext cx="2590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Examples covered</a:t>
            </a:r>
          </a:p>
          <a:p>
            <a:pPr algn="ctr" eaLnBrk="0" hangingPunct="0"/>
            <a:r>
              <a:rPr lang="en-US">
                <a:latin typeface="Arial" charset="0"/>
              </a:rPr>
              <a:t>by Rule 3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3200400" y="3352800"/>
            <a:ext cx="26670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Examples covered</a:t>
            </a:r>
          </a:p>
          <a:p>
            <a:pPr algn="ctr" eaLnBrk="0" hangingPunct="0"/>
            <a:r>
              <a:rPr lang="en-US">
                <a:latin typeface="Arial" charset="0"/>
              </a:rPr>
              <a:t>by Rule 2</a:t>
            </a: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1676400" y="3886200"/>
            <a:ext cx="1981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Examples covered</a:t>
            </a:r>
          </a:p>
          <a:p>
            <a:pPr algn="ctr" eaLnBrk="0" hangingPunct="0"/>
            <a:r>
              <a:rPr lang="en-US">
                <a:latin typeface="Arial" charset="0"/>
              </a:rPr>
              <a:t>by Rule 1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3352800" y="5486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66"/>
                </a:solidFill>
                <a:latin typeface="Arial" charset="0"/>
              </a:rPr>
              <a:t>Positive examples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5541" grpId="0" animBg="1"/>
      <p:bldP spid="1985542" grpId="0" animBg="1"/>
      <p:bldP spid="198554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71E810-59F9-684B-BB07-D9DAF5393A1F}" type="slidenum">
              <a:rPr lang="en-US" sz="1200"/>
              <a:pPr eaLnBrk="1" hangingPunct="1"/>
              <a:t>108</a:t>
            </a:fld>
            <a:endParaRPr lang="en-US" sz="12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Rule Generation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To generate a rule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>
                <a:solidFill>
                  <a:srgbClr val="000066"/>
                </a:solidFill>
                <a:latin typeface="Calibri" charset="0"/>
              </a:rPr>
              <a:t>while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(true)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find the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best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predicate </a:t>
            </a:r>
            <a:r>
              <a:rPr lang="en-US" sz="2400" i="1">
                <a:solidFill>
                  <a:srgbClr val="000066"/>
                </a:solidFill>
                <a:latin typeface="Calibri" charset="0"/>
              </a:rPr>
              <a:t>p</a:t>
            </a:r>
            <a:endParaRPr lang="en-US" sz="2400">
              <a:solidFill>
                <a:srgbClr val="000066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if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n-US" sz="2400" i="1">
                <a:solidFill>
                  <a:srgbClr val="008000"/>
                </a:solidFill>
                <a:latin typeface="Calibri" charset="0"/>
              </a:rPr>
              <a:t>foil-gain(p) &gt; threshold 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then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add </a:t>
            </a:r>
            <a:r>
              <a:rPr lang="en-US" sz="2400" i="1">
                <a:solidFill>
                  <a:srgbClr val="000066"/>
                </a:solidFill>
                <a:latin typeface="Calibri" charset="0"/>
              </a:rPr>
              <a:t>p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to current rule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66"/>
                </a:solidFill>
                <a:latin typeface="Calibri" charset="0"/>
              </a:rPr>
              <a:t>	</a:t>
            </a:r>
            <a:r>
              <a:rPr lang="en-US" sz="2400" b="1">
                <a:solidFill>
                  <a:srgbClr val="000066"/>
                </a:solidFill>
                <a:latin typeface="Calibri" charset="0"/>
              </a:rPr>
              <a:t>else</a:t>
            </a:r>
            <a:r>
              <a:rPr lang="en-US" sz="2400">
                <a:solidFill>
                  <a:srgbClr val="000066"/>
                </a:solidFill>
                <a:latin typeface="Calibri" charset="0"/>
              </a:rPr>
              <a:t> break</a:t>
            </a:r>
            <a:endParaRPr lang="en-US" sz="2400">
              <a:latin typeface="Calibri" charset="0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828800" y="3276600"/>
            <a:ext cx="2057400" cy="297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886200" y="3276600"/>
            <a:ext cx="35052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22098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Positive examples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5105400" y="5562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latin typeface="Arial" charset="0"/>
              </a:rPr>
              <a:t>Negative examples</a:t>
            </a:r>
          </a:p>
        </p:txBody>
      </p:sp>
      <p:sp>
        <p:nvSpPr>
          <p:cNvPr id="1987592" name="Oval 8"/>
          <p:cNvSpPr>
            <a:spLocks noChangeArrowheads="1"/>
          </p:cNvSpPr>
          <p:nvPr/>
        </p:nvSpPr>
        <p:spPr bwMode="auto">
          <a:xfrm>
            <a:off x="1905000" y="3352800"/>
            <a:ext cx="3352800" cy="2362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Arial" charset="0"/>
              </a:rPr>
              <a:t>A3</a:t>
            </a:r>
            <a:r>
              <a:rPr lang="en-US">
                <a:latin typeface="Arial" charset="0"/>
              </a:rPr>
              <a:t>=1</a:t>
            </a:r>
          </a:p>
        </p:txBody>
      </p:sp>
      <p:sp>
        <p:nvSpPr>
          <p:cNvPr id="1987593" name="Oval 9"/>
          <p:cNvSpPr>
            <a:spLocks noChangeArrowheads="1"/>
          </p:cNvSpPr>
          <p:nvPr/>
        </p:nvSpPr>
        <p:spPr bwMode="auto">
          <a:xfrm>
            <a:off x="2057400" y="3429000"/>
            <a:ext cx="2362200" cy="1905000"/>
          </a:xfrm>
          <a:prstGeom prst="ellipse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Arial" charset="0"/>
              </a:rPr>
              <a:t>A3</a:t>
            </a:r>
            <a:r>
              <a:rPr lang="en-US">
                <a:latin typeface="Arial" charset="0"/>
              </a:rPr>
              <a:t>=1&amp;&amp;</a:t>
            </a:r>
            <a:r>
              <a:rPr lang="en-US" i="1">
                <a:latin typeface="Arial" charset="0"/>
              </a:rPr>
              <a:t>A1</a:t>
            </a:r>
            <a:r>
              <a:rPr lang="en-US">
                <a:latin typeface="Arial" charset="0"/>
              </a:rPr>
              <a:t>=2</a:t>
            </a:r>
          </a:p>
        </p:txBody>
      </p:sp>
      <p:sp>
        <p:nvSpPr>
          <p:cNvPr id="1987594" name="Oval 10"/>
          <p:cNvSpPr>
            <a:spLocks noChangeArrowheads="1"/>
          </p:cNvSpPr>
          <p:nvPr/>
        </p:nvSpPr>
        <p:spPr bwMode="auto">
          <a:xfrm>
            <a:off x="2057400" y="3657600"/>
            <a:ext cx="1752600" cy="1371600"/>
          </a:xfrm>
          <a:prstGeom prst="ellipse">
            <a:avLst/>
          </a:prstGeom>
          <a:solidFill>
            <a:schemeClr val="accent1"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Arial" charset="0"/>
              </a:rPr>
              <a:t>A3</a:t>
            </a:r>
            <a:r>
              <a:rPr lang="en-US">
                <a:latin typeface="Arial" charset="0"/>
              </a:rPr>
              <a:t>=1&amp;&amp;</a:t>
            </a:r>
            <a:r>
              <a:rPr lang="en-US" i="1">
                <a:latin typeface="Arial" charset="0"/>
              </a:rPr>
              <a:t>A1</a:t>
            </a:r>
            <a:r>
              <a:rPr lang="en-US">
                <a:latin typeface="Arial" charset="0"/>
              </a:rPr>
              <a:t>=2</a:t>
            </a:r>
          </a:p>
          <a:p>
            <a:pPr algn="ctr" eaLnBrk="0" hangingPunct="0"/>
            <a:r>
              <a:rPr lang="en-US" i="1">
                <a:latin typeface="Arial" charset="0"/>
              </a:rPr>
              <a:t>&amp;&amp;A8</a:t>
            </a:r>
            <a:r>
              <a:rPr lang="en-US">
                <a:latin typeface="Arial" charset="0"/>
              </a:rPr>
              <a:t>=5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592" grpId="0" animBg="1"/>
      <p:bldP spid="1987593" grpId="0" animBg="1"/>
      <p:bldP spid="198759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EFAA2F-3794-D047-BE6C-05D52810B12E}" type="slidenum">
              <a:rPr lang="en-US" sz="1200"/>
              <a:pPr eaLnBrk="1" hangingPunct="1"/>
              <a:t>109</a:t>
            </a:fld>
            <a:endParaRPr lang="en-US" sz="120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How to Learn-One-Rule?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86800" cy="51816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008000"/>
                </a:solidFill>
                <a:latin typeface="Calibri" charset="0"/>
              </a:rPr>
              <a:t>Start with the </a:t>
            </a:r>
            <a:r>
              <a:rPr lang="en-US" sz="2400" i="1">
                <a:solidFill>
                  <a:srgbClr val="008000"/>
                </a:solidFill>
                <a:latin typeface="Calibri" charset="0"/>
              </a:rPr>
              <a:t>most general rule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 possible: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condition = empty</a:t>
            </a:r>
          </a:p>
          <a:p>
            <a:pPr eaLnBrk="1" hangingPunct="1"/>
            <a:r>
              <a:rPr lang="en-US" sz="2400" i="1">
                <a:solidFill>
                  <a:srgbClr val="008000"/>
                </a:solidFill>
                <a:latin typeface="Calibri" charset="0"/>
              </a:rPr>
              <a:t>Add new attributes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 by adopting a greedy depth-first strategy</a:t>
            </a:r>
          </a:p>
          <a:p>
            <a:pPr lvl="1" eaLnBrk="1" hangingPunct="1"/>
            <a:r>
              <a:rPr lang="en-US" sz="2400">
                <a:solidFill>
                  <a:srgbClr val="008000"/>
                </a:solidFill>
                <a:latin typeface="Calibri" charset="0"/>
              </a:rPr>
              <a:t>Picks the attribute that most improves the rule quality</a:t>
            </a:r>
          </a:p>
          <a:p>
            <a:pPr eaLnBrk="1" hangingPunct="1"/>
            <a:r>
              <a:rPr lang="en-US" sz="2400">
                <a:latin typeface="Calibri" charset="0"/>
              </a:rPr>
              <a:t>Rule-Quality measures: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consider both coverage and accuracy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Foil-gain (in FOIL &amp; RIPPER): assesses </a:t>
            </a:r>
            <a:r>
              <a:rPr lang="en-US" sz="2400" i="1">
                <a:solidFill>
                  <a:srgbClr val="008000"/>
                </a:solidFill>
                <a:latin typeface="Calibri" charset="0"/>
              </a:rPr>
              <a:t>info_gain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by extending condition:</a:t>
            </a:r>
          </a:p>
          <a:p>
            <a:pPr lvl="1" eaLnBrk="1" hangingPunct="1"/>
            <a:endParaRPr lang="en-US" sz="2400">
              <a:latin typeface="Calibri" charset="0"/>
            </a:endParaRPr>
          </a:p>
          <a:p>
            <a:pPr lvl="2" eaLnBrk="1" hangingPunct="1"/>
            <a:r>
              <a:rPr lang="en-US" sz="2000" i="1">
                <a:solidFill>
                  <a:srgbClr val="FF0000"/>
                </a:solidFill>
                <a:latin typeface="Calibri" charset="0"/>
              </a:rPr>
              <a:t>favors rules that have high accuracy and cover many positive tuples</a:t>
            </a:r>
          </a:p>
          <a:p>
            <a:pPr eaLnBrk="1" hangingPunct="1"/>
            <a:r>
              <a:rPr lang="en-US" sz="2400">
                <a:latin typeface="Calibri" charset="0"/>
              </a:rPr>
              <a:t>Rule pruning based on an independent set of test tuples</a:t>
            </a:r>
            <a:endParaRPr lang="en-US" sz="2000">
              <a:latin typeface="Calibri" charset="0"/>
            </a:endParaRPr>
          </a:p>
          <a:p>
            <a:pPr lvl="2" eaLnBrk="1" hangingPunct="1"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lvl="2" eaLnBrk="1" hangingPunct="1"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Pos/neg are # of positive/negative tuples covered by R.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If </a:t>
            </a:r>
            <a:r>
              <a:rPr lang="en-US" i="1">
                <a:latin typeface="Calibri" charset="0"/>
              </a:rPr>
              <a:t>FOIL_Prune</a:t>
            </a:r>
            <a:r>
              <a:rPr lang="en-US">
                <a:latin typeface="Calibri" charset="0"/>
              </a:rPr>
              <a:t> is higher for the pruned version of R, prune R</a:t>
            </a:r>
          </a:p>
        </p:txBody>
      </p:sp>
      <p:graphicFrame>
        <p:nvGraphicFramePr>
          <p:cNvPr id="1484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35052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7" name="Equation" r:id="rId4" imgW="3365500" imgH="419100" progId="Equation.3">
                  <p:embed/>
                </p:oleObj>
              </mc:Choice>
              <mc:Fallback>
                <p:oleObj name="Equation" r:id="rId4" imgW="3365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19400" y="5029200"/>
          <a:ext cx="31607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8" name="Equation" r:id="rId6" imgW="1892300" imgH="419100" progId="Equation.3">
                  <p:embed/>
                </p:oleObj>
              </mc:Choice>
              <mc:Fallback>
                <p:oleObj name="Equation" r:id="rId6" imgW="1892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31607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TextBox 1"/>
          <p:cNvSpPr txBox="1">
            <a:spLocks noChangeArrowheads="1"/>
          </p:cNvSpPr>
          <p:nvPr/>
        </p:nvSpPr>
        <p:spPr bwMode="auto">
          <a:xfrm>
            <a:off x="7924800" y="3429000"/>
            <a:ext cx="981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FF0000"/>
                </a:solidFill>
              </a:rPr>
              <a:t>pos’, neg’</a:t>
            </a:r>
          </a:p>
          <a:p>
            <a:pPr eaLnBrk="1" hangingPunct="1"/>
            <a:r>
              <a:rPr lang="en-US" sz="1400" i="1">
                <a:solidFill>
                  <a:srgbClr val="FF0000"/>
                </a:solidFill>
              </a:rPr>
              <a:t>predicted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i="1" dirty="0"/>
              <a:t>Years</a:t>
            </a:r>
            <a:r>
              <a:rPr lang="en-US" sz="2400" dirty="0"/>
              <a:t> is the most important factor in determining </a:t>
            </a:r>
            <a:r>
              <a:rPr lang="en-US" sz="2400" i="1" dirty="0"/>
              <a:t>Salary</a:t>
            </a:r>
            <a:r>
              <a:rPr lang="en-US" sz="2400" dirty="0"/>
              <a:t>, and players with less experience earn lower salaries than more experienced players. </a:t>
            </a:r>
          </a:p>
          <a:p>
            <a:r>
              <a:rPr lang="en-US" sz="2400" dirty="0"/>
              <a:t>Given that a player is less experienced, the number of </a:t>
            </a:r>
            <a:r>
              <a:rPr lang="en-US" sz="2400" i="1" dirty="0"/>
              <a:t>Hits</a:t>
            </a:r>
            <a:r>
              <a:rPr lang="en-US" sz="2400" dirty="0"/>
              <a:t> that he made in the previous year seems to play little role in his </a:t>
            </a:r>
            <a:r>
              <a:rPr lang="en-US" sz="2400" i="1" dirty="0"/>
              <a:t>Salary</a:t>
            </a:r>
            <a:r>
              <a:rPr lang="en-US" sz="2400" dirty="0"/>
              <a:t>. </a:t>
            </a:r>
          </a:p>
          <a:p>
            <a:r>
              <a:rPr lang="en-US" sz="2400" b="1" dirty="0"/>
              <a:t>But</a:t>
            </a:r>
            <a:r>
              <a:rPr lang="en-US" sz="2400" dirty="0"/>
              <a:t> among players who have been in the major leagues for five or more years, the number of </a:t>
            </a:r>
            <a:r>
              <a:rPr lang="en-US" sz="2400" i="1" dirty="0"/>
              <a:t>Hits</a:t>
            </a:r>
            <a:r>
              <a:rPr lang="en-US" sz="2400" dirty="0"/>
              <a:t> made in the previous year does affect </a:t>
            </a:r>
            <a:r>
              <a:rPr lang="en-US" sz="2400" i="1" dirty="0"/>
              <a:t>Salary</a:t>
            </a:r>
            <a:r>
              <a:rPr lang="en-US" sz="2400" dirty="0"/>
              <a:t>, and players who made more Hits last year tend to have higher salaries. </a:t>
            </a:r>
          </a:p>
          <a:p>
            <a:r>
              <a:rPr lang="en-US" sz="2400" dirty="0"/>
              <a:t>An over-simplification, but compared to a regression model, it is easy to display, interpret and explain.</a:t>
            </a:r>
          </a:p>
        </p:txBody>
      </p:sp>
    </p:spTree>
    <p:extLst>
      <p:ext uri="{BB962C8B-B14F-4D97-AF65-F5344CB8AC3E}">
        <p14:creationId xmlns:p14="http://schemas.microsoft.com/office/powerpoint/2010/main" val="770577880"/>
      </p:ext>
    </p:extLst>
  </p:cSld>
  <p:clrMapOvr>
    <a:masterClrMapping/>
  </p:clrMapOvr>
  <p:transition>
    <p:zo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E05B9C9-E54A-B64F-A091-DE400A425F4A}" type="slidenum">
              <a:rPr lang="en-US" sz="1400" b="1">
                <a:latin typeface="Calibri" charset="0"/>
              </a:rPr>
              <a:pPr algn="r" eaLnBrk="1" hangingPunct="1"/>
              <a:t>110</a:t>
            </a:fld>
            <a:endParaRPr lang="en-US" sz="1400" b="1">
              <a:latin typeface="Calibri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Classification: Basic Concepts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50532" name="AutoShape 8"/>
          <p:cNvSpPr>
            <a:spLocks noChangeArrowheads="1"/>
          </p:cNvSpPr>
          <p:nvPr/>
        </p:nvSpPr>
        <p:spPr bwMode="auto">
          <a:xfrm rot="9803581">
            <a:off x="5638800" y="39624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Model Evaluation and Selection</a:t>
            </a:r>
          </a:p>
        </p:txBody>
      </p:sp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>
                <a:latin typeface="Calibri" charset="0"/>
              </a:rPr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rgbClr val="FF0000"/>
                </a:solidFill>
                <a:latin typeface="Calibri" charset="0"/>
              </a:rPr>
              <a:t>Use </a:t>
            </a:r>
            <a:r>
              <a:rPr lang="en-US" sz="2000" b="1">
                <a:solidFill>
                  <a:srgbClr val="FF0000"/>
                </a:solidFill>
                <a:latin typeface="Calibri" charset="0"/>
              </a:rPr>
              <a:t>validation test set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Calibri" charset="0"/>
              </a:rPr>
              <a:t>Methods for estimating a classifier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accuracy: 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Bootstrap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Calibri" charset="0"/>
              </a:rPr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Cost-benefit analysis and ROC Curves</a:t>
            </a:r>
          </a:p>
        </p:txBody>
      </p:sp>
      <p:sp>
        <p:nvSpPr>
          <p:cNvPr id="152579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D669741-A261-A843-A8A2-27E4EA19556D}" type="slidenum">
              <a:rPr lang="en-US" sz="1200" b="1">
                <a:latin typeface="Calibri" charset="0"/>
              </a:rPr>
              <a:pPr algn="r" eaLnBrk="1" hangingPunct="1"/>
              <a:t>111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653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372100"/>
            <a:ext cx="8458200" cy="125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Calibri" charset="0"/>
              </a:rPr>
              <a:t>Given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 m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 classes, an entry, </a:t>
            </a:r>
            <a:r>
              <a:rPr lang="en-US" sz="2400" b="1" i="1">
                <a:solidFill>
                  <a:srgbClr val="FF0000"/>
                </a:solidFill>
                <a:latin typeface="Calibri" charset="0"/>
              </a:rPr>
              <a:t>CM</a:t>
            </a:r>
            <a:r>
              <a:rPr lang="en-US" sz="2400" b="1" i="1" baseline="-25000">
                <a:solidFill>
                  <a:srgbClr val="FF0000"/>
                </a:solidFill>
                <a:latin typeface="Calibri" charset="0"/>
              </a:rPr>
              <a:t>i,j</a:t>
            </a:r>
            <a:r>
              <a:rPr lang="en-US" sz="2400" b="1" baseline="-2500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 in a </a:t>
            </a:r>
            <a:r>
              <a:rPr lang="en-US" sz="2400" b="1">
                <a:solidFill>
                  <a:srgbClr val="FF0000"/>
                </a:solidFill>
                <a:latin typeface="Calibri" charset="0"/>
              </a:rPr>
              <a:t>confusion matrix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 indicates # of tuples in class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  that were labeled by the classifier as class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May have extra rows/columns to provide totals</a:t>
            </a:r>
          </a:p>
        </p:txBody>
      </p:sp>
      <p:sp>
        <p:nvSpPr>
          <p:cNvPr id="154654" name="Text Box 66"/>
          <p:cNvSpPr txBox="1">
            <a:spLocks noChangeArrowheads="1"/>
          </p:cNvSpPr>
          <p:nvPr/>
        </p:nvSpPr>
        <p:spPr bwMode="auto">
          <a:xfrm>
            <a:off x="228600" y="1219200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33400" y="16764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673" name="Rectangle 78"/>
          <p:cNvSpPr>
            <a:spLocks noChangeArrowheads="1"/>
          </p:cNvSpPr>
          <p:nvPr/>
        </p:nvSpPr>
        <p:spPr bwMode="auto">
          <a:xfrm>
            <a:off x="304800" y="2971800"/>
            <a:ext cx="706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Example of Confusion Matrix: </a:t>
            </a:r>
            <a:r>
              <a:rPr lang="en-US" b="1">
                <a:solidFill>
                  <a:srgbClr val="FF0000"/>
                </a:solidFill>
              </a:rPr>
              <a:t>BOLD</a:t>
            </a:r>
            <a:r>
              <a:rPr lang="en-US" b="1"/>
              <a:t> </a:t>
            </a:r>
            <a:r>
              <a:rPr lang="en-US"/>
              <a:t>red is correct classification</a:t>
            </a:r>
          </a:p>
        </p:txBody>
      </p:sp>
      <p:sp>
        <p:nvSpPr>
          <p:cNvPr id="15467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F335482-81B1-1B4E-A0D3-B2EFB44E4EC0}" type="slidenum">
              <a:rPr lang="en-US" sz="1200" b="1">
                <a:latin typeface="Calibri" charset="0"/>
              </a:rPr>
              <a:pPr algn="r" eaLnBrk="1" hangingPunct="1"/>
              <a:t>112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143000"/>
          </a:xfrm>
        </p:spPr>
        <p:txBody>
          <a:bodyPr/>
          <a:lstStyle/>
          <a:p>
            <a:r>
              <a:rPr lang="en-US" sz="3200">
                <a:latin typeface="Berlin Sans FB Demi" charset="0"/>
              </a:rPr>
              <a:t>Classifier Evaluation Metrics: Accuracy, Error Rate, Sensitivity and Specificity</a:t>
            </a:r>
          </a:p>
        </p:txBody>
      </p:sp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4724400" cy="3505200"/>
          </a:xfrm>
        </p:spPr>
        <p:txBody>
          <a:bodyPr/>
          <a:lstStyle/>
          <a:p>
            <a:r>
              <a:rPr lang="en-US" sz="2400" b="1">
                <a:latin typeface="Calibri" charset="0"/>
              </a:rPr>
              <a:t>Classifier Accuracy</a:t>
            </a:r>
            <a:r>
              <a:rPr lang="en-US" sz="2400">
                <a:latin typeface="Calibri" charset="0"/>
              </a:rPr>
              <a:t>: percentage of test set tuples that are correctly classified</a:t>
            </a:r>
          </a:p>
          <a:p>
            <a:pPr lvl="1">
              <a:buFont typeface="Wingdings" charset="0"/>
              <a:buNone/>
            </a:pPr>
            <a:r>
              <a:rPr lang="en-US" sz="2400" b="1">
                <a:latin typeface="Calibri" charset="0"/>
              </a:rPr>
              <a:t>Accuracy = (TP + TN)/All</a:t>
            </a:r>
            <a:endParaRPr lang="en-US" sz="2400">
              <a:latin typeface="Calibri" charset="0"/>
            </a:endParaRPr>
          </a:p>
          <a:p>
            <a:r>
              <a:rPr lang="en-US" sz="2400" b="1">
                <a:latin typeface="Calibri" charset="0"/>
              </a:rPr>
              <a:t>Error rate:</a:t>
            </a:r>
            <a:r>
              <a:rPr lang="en-US" sz="2400">
                <a:latin typeface="Calibri" charset="0"/>
              </a:rPr>
              <a:t> </a:t>
            </a:r>
            <a:r>
              <a:rPr lang="en-US" sz="2400" i="1">
                <a:latin typeface="Calibri" charset="0"/>
              </a:rPr>
              <a:t>1 –</a:t>
            </a:r>
            <a:r>
              <a:rPr lang="en-US" sz="2400">
                <a:latin typeface="Calibri" charset="0"/>
              </a:rPr>
              <a:t> </a:t>
            </a:r>
            <a:r>
              <a:rPr lang="en-US" sz="2400" i="1">
                <a:latin typeface="Calibri" charset="0"/>
              </a:rPr>
              <a:t>accuracy</a:t>
            </a:r>
            <a:r>
              <a:rPr lang="en-US" sz="2400">
                <a:latin typeface="Calibri" charset="0"/>
              </a:rPr>
              <a:t>, or</a:t>
            </a:r>
          </a:p>
          <a:p>
            <a:pPr lvl="1">
              <a:buFont typeface="Wingdings" charset="0"/>
              <a:buNone/>
            </a:pPr>
            <a:r>
              <a:rPr lang="en-US" sz="2400" b="1">
                <a:latin typeface="Calibri" charset="0"/>
              </a:rPr>
              <a:t>Error rate = (FP + FN)/All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Class Imbalance Problem</a:t>
            </a:r>
            <a:r>
              <a:rPr lang="en-US" sz="2400">
                <a:latin typeface="Calibri" charset="0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One class may be </a:t>
            </a:r>
            <a:r>
              <a:rPr lang="en-US" sz="2400" i="1">
                <a:latin typeface="Calibri" charset="0"/>
              </a:rPr>
              <a:t>rare</a:t>
            </a:r>
            <a:r>
              <a:rPr lang="en-US" sz="2400">
                <a:latin typeface="Calibri" charset="0"/>
              </a:rPr>
              <a:t>, e.g. fraud, or HIV-positive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Significant </a:t>
            </a:r>
            <a:r>
              <a:rPr lang="en-US" sz="2400" i="1">
                <a:latin typeface="Calibri" charset="0"/>
              </a:rPr>
              <a:t>majority of the negative class</a:t>
            </a:r>
            <a:r>
              <a:rPr lang="en-US" sz="2400">
                <a:latin typeface="Calibri" charset="0"/>
              </a:rPr>
              <a:t> and minority of the positive class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Sensitivity </a:t>
            </a:r>
            <a:r>
              <a:rPr lang="en-US" sz="2400">
                <a:latin typeface="Calibri" charset="0"/>
              </a:rPr>
              <a:t>: True Positive recognition rate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Sensitivity = TP/P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Specificity</a:t>
            </a:r>
            <a:r>
              <a:rPr lang="en-US" sz="2400">
                <a:latin typeface="Calibri" charset="0"/>
              </a:rPr>
              <a:t>: True Negative recognition rate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2400" b="1">
                <a:latin typeface="Calibri" charset="0"/>
              </a:rPr>
              <a:t>Specificity = TN/N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1524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</a:t>
                      </a:r>
                      <a:r>
                        <a:rPr kumimoji="0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703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185902D4-0F66-D847-84D4-A1C8E3B18F44}" type="slidenum">
              <a:rPr lang="en-US" sz="1200" b="1">
                <a:latin typeface="Calibri" charset="0"/>
              </a:rPr>
              <a:pPr algn="r" eaLnBrk="1" hangingPunct="1"/>
              <a:t>113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1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43400"/>
            <a:ext cx="4267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2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895600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3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65313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02638" cy="990600"/>
          </a:xfrm>
        </p:spPr>
        <p:txBody>
          <a:bodyPr/>
          <a:lstStyle/>
          <a:p>
            <a:r>
              <a:rPr lang="en-US" sz="2800">
                <a:latin typeface="Berlin Sans FB Demi" charset="0"/>
              </a:rPr>
              <a:t>Classifier Evaluation Metrics: </a:t>
            </a:r>
            <a:br>
              <a:rPr lang="en-US" sz="2800">
                <a:latin typeface="Berlin Sans FB Demi" charset="0"/>
              </a:rPr>
            </a:br>
            <a:r>
              <a:rPr lang="en-US" sz="2800">
                <a:latin typeface="Berlin Sans FB Demi" charset="0"/>
              </a:rPr>
              <a:t>Precision and Recall, and F-measures</a:t>
            </a: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371600"/>
            <a:ext cx="8429625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Precision</a:t>
            </a:r>
            <a:r>
              <a:rPr lang="en-US" sz="2400">
                <a:latin typeface="Calibri" charset="0"/>
              </a:rPr>
              <a:t>: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exactness</a:t>
            </a:r>
            <a:r>
              <a:rPr lang="en-US" sz="2400">
                <a:latin typeface="Calibri" charset="0"/>
              </a:rPr>
              <a:t>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sz="2400" b="1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Recall: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completeness</a:t>
            </a:r>
            <a:r>
              <a:rPr lang="en-US" sz="2400">
                <a:latin typeface="Calibri" charset="0"/>
              </a:rPr>
              <a:t>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</a:rPr>
              <a:t>Inverse relationship between precision &amp; recall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(show curve)</a:t>
            </a:r>
          </a:p>
          <a:p>
            <a:pPr>
              <a:lnSpc>
                <a:spcPct val="80000"/>
              </a:lnSpc>
            </a:pPr>
            <a:r>
              <a:rPr lang="en-US" sz="2400" b="1" i="1">
                <a:latin typeface="Calibri" charset="0"/>
              </a:rPr>
              <a:t>F</a:t>
            </a:r>
            <a:r>
              <a:rPr lang="en-US" sz="2400" b="1">
                <a:latin typeface="Calibri" charset="0"/>
              </a:rPr>
              <a:t> measure (</a:t>
            </a:r>
            <a:r>
              <a:rPr lang="en-US" sz="2400" b="1" i="1">
                <a:latin typeface="Calibri" charset="0"/>
              </a:rPr>
              <a:t>F</a:t>
            </a:r>
            <a:r>
              <a:rPr lang="en-US" sz="2400" b="1" i="1" baseline="-25000">
                <a:latin typeface="Calibri" charset="0"/>
              </a:rPr>
              <a:t>1</a:t>
            </a:r>
            <a:r>
              <a:rPr lang="en-US" sz="2400" b="1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or</a:t>
            </a:r>
            <a:r>
              <a:rPr lang="en-US" sz="2400" b="1">
                <a:latin typeface="Calibri" charset="0"/>
              </a:rPr>
              <a:t> </a:t>
            </a:r>
            <a:r>
              <a:rPr lang="en-US" sz="2400" b="1" i="1">
                <a:latin typeface="Calibri" charset="0"/>
              </a:rPr>
              <a:t>F</a:t>
            </a:r>
            <a:r>
              <a:rPr lang="en-US" sz="2400" b="1">
                <a:latin typeface="Calibri" charset="0"/>
              </a:rPr>
              <a:t>-score)</a:t>
            </a:r>
            <a:r>
              <a:rPr lang="en-US" sz="2400">
                <a:latin typeface="Calibri" charset="0"/>
              </a:rPr>
              <a:t>: harmonic mean of precision and recall,</a:t>
            </a:r>
            <a:endParaRPr lang="en-US" sz="2400" b="1">
              <a:latin typeface="Calibri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400" b="1" i="1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400" b="1" i="1">
                <a:latin typeface="Calibri" charset="0"/>
              </a:rPr>
              <a:t>F</a:t>
            </a:r>
            <a:r>
              <a:rPr lang="en-US" sz="2400" b="1" i="1" baseline="-25000">
                <a:latin typeface="Calibri" charset="0"/>
                <a:cs typeface="Tahoma" charset="0"/>
              </a:rPr>
              <a:t>ß</a:t>
            </a:r>
            <a:r>
              <a:rPr lang="en-US" sz="2400" b="1">
                <a:latin typeface="Calibri" charset="0"/>
              </a:rPr>
              <a:t>:  </a:t>
            </a:r>
            <a:r>
              <a:rPr lang="en-US" sz="2400">
                <a:latin typeface="Calibri" charset="0"/>
              </a:rPr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alibri" charset="0"/>
                <a:cs typeface="Tahoma" charset="0"/>
              </a:rPr>
              <a:t>ß = 0.5 weighs precision twice the weight of recall</a:t>
            </a:r>
          </a:p>
        </p:txBody>
      </p:sp>
      <p:sp>
        <p:nvSpPr>
          <p:cNvPr id="158726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2800"/>
          </a:p>
        </p:txBody>
      </p:sp>
      <p:sp>
        <p:nvSpPr>
          <p:cNvPr id="15872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2394BD9-7708-CE4F-A0F8-F1858EFA5E02}" type="slidenum">
              <a:rPr lang="en-US" sz="1200" b="1">
                <a:latin typeface="Calibri" charset="0"/>
              </a:rPr>
              <a:pPr algn="r" eaLnBrk="1" hangingPunct="1"/>
              <a:t>114</a:t>
            </a:fld>
            <a:endParaRPr lang="en-US" sz="1200" b="1">
              <a:latin typeface="Calibri" charset="0"/>
            </a:endParaRPr>
          </a:p>
        </p:txBody>
      </p:sp>
      <p:pic>
        <p:nvPicPr>
          <p:cNvPr id="158728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791200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Classifier Evaluation Metrics: Example</a:t>
            </a:r>
          </a:p>
        </p:txBody>
      </p:sp>
      <p:sp>
        <p:nvSpPr>
          <p:cNvPr id="160770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400"/>
          </a:p>
        </p:txBody>
      </p:sp>
      <p:sp>
        <p:nvSpPr>
          <p:cNvPr id="160771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00241F5-AFAA-C240-B330-2A995C3F003B}" type="slidenum">
              <a:rPr lang="en-US" sz="1200" b="1">
                <a:latin typeface="Calibri" charset="0"/>
              </a:rPr>
              <a:pPr algn="r" eaLnBrk="1" hangingPunct="1"/>
              <a:t>115</a:t>
            </a:fld>
            <a:endParaRPr lang="en-US" sz="1200" b="1">
              <a:latin typeface="Calibri" charset="0"/>
            </a:endParaRPr>
          </a:p>
        </p:txBody>
      </p:sp>
      <p:sp>
        <p:nvSpPr>
          <p:cNvPr id="160772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29000"/>
            <a:ext cx="8458200" cy="609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400" i="1">
                <a:latin typeface="Calibri" charset="0"/>
              </a:rPr>
              <a:t>Precision</a:t>
            </a:r>
            <a:r>
              <a:rPr lang="en-US" sz="2400">
                <a:latin typeface="Calibri" charset="0"/>
              </a:rPr>
              <a:t> = 90/230 = 39.13%             </a:t>
            </a:r>
            <a:r>
              <a:rPr lang="en-US" sz="2400" i="1">
                <a:latin typeface="Calibri" charset="0"/>
              </a:rPr>
              <a:t>Recall</a:t>
            </a:r>
            <a:r>
              <a:rPr lang="en-US" sz="2400">
                <a:latin typeface="Calibri" charset="0"/>
              </a:rPr>
              <a:t> = 90/300 = 30.00%</a:t>
            </a:r>
          </a:p>
          <a:p>
            <a:endParaRPr lang="en-US">
              <a:latin typeface="Calibri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228600" y="1676400"/>
          <a:ext cx="8839200" cy="1739903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 TP/P)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 TN/N)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 TP+TN/All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>
                <a:latin typeface="Berlin Sans FB Demi" charset="0"/>
              </a:rPr>
              <a:t>Evaluating Classifier Accuracy:</a:t>
            </a:r>
            <a:br>
              <a:rPr lang="en-US" sz="3200">
                <a:latin typeface="Berlin Sans FB Demi" charset="0"/>
              </a:rPr>
            </a:br>
            <a:r>
              <a:rPr lang="en-US" sz="3200">
                <a:latin typeface="Berlin Sans FB Demi" charset="0"/>
              </a:rPr>
              <a:t>Holdout &amp; Cross-Validation Methods</a:t>
            </a:r>
          </a:p>
        </p:txBody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736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>
                <a:latin typeface="Calibri" charset="0"/>
              </a:rPr>
              <a:t>Holdout method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Test set (e.g., 1/3) for accuracy estimation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u="sng" dirty="0">
                <a:latin typeface="Calibri" charset="0"/>
              </a:rPr>
              <a:t>Random sampling</a:t>
            </a:r>
            <a:r>
              <a:rPr lang="en-US" sz="2000" dirty="0">
                <a:latin typeface="Calibri" charset="0"/>
              </a:rPr>
              <a:t>: a variation of holdout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Repeat holdout k times, accuracy = avg. of the accuracies obtained</a:t>
            </a:r>
          </a:p>
          <a:p>
            <a:pPr marL="914400" lvl="2" indent="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>
                <a:latin typeface="Calibri" charset="0"/>
              </a:rPr>
              <a:t>Cross-validation</a:t>
            </a:r>
            <a:r>
              <a:rPr lang="en-US" sz="2000" dirty="0">
                <a:latin typeface="Calibri" charset="0"/>
              </a:rPr>
              <a:t> (</a:t>
            </a:r>
            <a:r>
              <a:rPr lang="en-US" sz="2000" i="1" dirty="0">
                <a:latin typeface="Calibri" charset="0"/>
              </a:rPr>
              <a:t>k</a:t>
            </a:r>
            <a:r>
              <a:rPr lang="en-US" sz="2000" dirty="0">
                <a:latin typeface="Calibri" charset="0"/>
              </a:rPr>
              <a:t>-fold, where k = 10 is most popular)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Randomly partition the data into </a:t>
            </a:r>
            <a:r>
              <a:rPr lang="en-US" sz="2000" i="1" dirty="0">
                <a:latin typeface="Calibri" charset="0"/>
              </a:rPr>
              <a:t>k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mutually exclusive</a:t>
            </a:r>
            <a:r>
              <a:rPr lang="en-US" sz="2000" dirty="0">
                <a:latin typeface="Calibri" charset="0"/>
              </a:rPr>
              <a:t> subsets, each approximately equal size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At </a:t>
            </a:r>
            <a:r>
              <a:rPr lang="en-US" sz="2000" i="1" dirty="0" err="1">
                <a:latin typeface="Calibri" charset="0"/>
              </a:rPr>
              <a:t>i</a:t>
            </a:r>
            <a:r>
              <a:rPr lang="en-US" sz="2000" dirty="0" err="1">
                <a:latin typeface="Calibri" charset="0"/>
              </a:rPr>
              <a:t>-th</a:t>
            </a:r>
            <a:r>
              <a:rPr lang="en-US" sz="2000" dirty="0">
                <a:latin typeface="Calibri" charset="0"/>
              </a:rPr>
              <a:t> iteration, use D</a:t>
            </a:r>
            <a:r>
              <a:rPr lang="en-US" sz="2000" baseline="-25000" dirty="0">
                <a:latin typeface="Calibri" charset="0"/>
              </a:rPr>
              <a:t>i </a:t>
            </a:r>
            <a:r>
              <a:rPr lang="en-US" sz="2000" dirty="0">
                <a:latin typeface="Calibri" charset="0"/>
              </a:rPr>
              <a:t>as test set and others as training set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u="sng" dirty="0">
                <a:latin typeface="Calibri" charset="0"/>
              </a:rPr>
              <a:t>Leave-one-out</a:t>
            </a:r>
            <a:r>
              <a:rPr lang="en-US" sz="2000" dirty="0">
                <a:latin typeface="Calibri" charset="0"/>
              </a:rPr>
              <a:t>: </a:t>
            </a:r>
            <a:r>
              <a:rPr lang="en-US" sz="2000" i="1" dirty="0">
                <a:latin typeface="Calibri" charset="0"/>
              </a:rPr>
              <a:t>k</a:t>
            </a:r>
            <a:r>
              <a:rPr lang="en-US" sz="2000" dirty="0">
                <a:latin typeface="Calibri" charset="0"/>
              </a:rPr>
              <a:t> folds where </a:t>
            </a:r>
            <a:r>
              <a:rPr lang="en-US" sz="2000" i="1" dirty="0">
                <a:latin typeface="Calibri" charset="0"/>
              </a:rPr>
              <a:t>k</a:t>
            </a:r>
            <a:r>
              <a:rPr lang="en-US" sz="2000" dirty="0">
                <a:latin typeface="Calibri" charset="0"/>
              </a:rPr>
              <a:t> = # of tuples, for small sized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u="sng" dirty="0">
                <a:latin typeface="Calibri" charset="0"/>
              </a:rPr>
              <a:t>*Stratified cross-validation*</a:t>
            </a:r>
            <a:r>
              <a:rPr lang="en-US" sz="2000" dirty="0">
                <a:latin typeface="Calibri" charset="0"/>
              </a:rPr>
              <a:t>: folds are stratified so that class distribution in each fold is approximately the same as the initial data</a:t>
            </a:r>
          </a:p>
        </p:txBody>
      </p:sp>
      <p:sp>
        <p:nvSpPr>
          <p:cNvPr id="162819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110DC64-35F7-6D4B-827B-FF5CBD4D625F}" type="slidenum">
              <a:rPr lang="en-US" sz="1200" b="1">
                <a:latin typeface="Calibri" charset="0"/>
              </a:rPr>
              <a:pPr algn="r" eaLnBrk="1" hangingPunct="1"/>
              <a:t>116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>
                <a:latin typeface="Berlin Sans FB Demi" charset="0"/>
              </a:rPr>
              <a:t>Evaluating Classifier Accuracy: Bootstrap</a:t>
            </a:r>
          </a:p>
        </p:txBody>
      </p:sp>
      <p:sp>
        <p:nvSpPr>
          <p:cNvPr id="1648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Works well with small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solidFill>
                  <a:srgbClr val="008000"/>
                </a:solidFill>
                <a:latin typeface="Calibri" charset="0"/>
              </a:rPr>
              <a:t>Samples the given training tuples uniformly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i.e., each time a tuple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Several bootstrap methods, a common one is </a:t>
            </a:r>
            <a:r>
              <a:rPr lang="en-US" sz="2000" b="1">
                <a:latin typeface="Calibri" charset="0"/>
              </a:rPr>
              <a:t>.632 boostrap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A data set with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tuples is sampled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times, with replacement, resulting in a training set of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sz="2000" baseline="30000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≈ e</a:t>
            </a:r>
            <a:r>
              <a:rPr lang="en-US" sz="2000" baseline="30000">
                <a:latin typeface="Calibri" charset="0"/>
              </a:rPr>
              <a:t>-1</a:t>
            </a:r>
            <a:r>
              <a:rPr lang="en-US" sz="2000">
                <a:latin typeface="Calibri" charset="0"/>
              </a:rPr>
              <a:t> = 0.368)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Repeat the sampling procedure </a:t>
            </a:r>
            <a:r>
              <a:rPr lang="en-US" sz="2000" i="1">
                <a:latin typeface="Calibri" charset="0"/>
              </a:rPr>
              <a:t>k</a:t>
            </a:r>
            <a:r>
              <a:rPr lang="en-US" sz="2000">
                <a:latin typeface="Calibri" charset="0"/>
              </a:rPr>
              <a:t> times, overall accuracy of the model:</a:t>
            </a:r>
          </a:p>
          <a:p>
            <a:pPr lvl="1"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16486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81391A6-E8B9-D740-BC82-DB7DA4551625}" type="slidenum">
              <a:rPr lang="en-US" sz="1200" b="1">
                <a:latin typeface="Calibri" charset="0"/>
              </a:rPr>
              <a:pPr algn="r" eaLnBrk="1" hangingPunct="1"/>
              <a:t>117</a:t>
            </a:fld>
            <a:endParaRPr lang="en-US" sz="1200" b="1">
              <a:latin typeface="Calibri" charset="0"/>
            </a:endParaRPr>
          </a:p>
        </p:txBody>
      </p:sp>
      <p:pic>
        <p:nvPicPr>
          <p:cNvPr id="1648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43600"/>
            <a:ext cx="7162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9" name="TextBox 1"/>
          <p:cNvSpPr txBox="1">
            <a:spLocks noChangeArrowheads="1"/>
          </p:cNvSpPr>
          <p:nvPr/>
        </p:nvSpPr>
        <p:spPr bwMode="auto">
          <a:xfrm>
            <a:off x="6934200" y="5791200"/>
            <a:ext cx="202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0000"/>
                </a:solidFill>
              </a:rPr>
              <a:t>Note: Training set accuracy</a:t>
            </a:r>
          </a:p>
          <a:p>
            <a:pPr eaLnBrk="1" hangingPunct="1"/>
            <a:r>
              <a:rPr lang="en-US" sz="1200">
                <a:solidFill>
                  <a:srgbClr val="FF0000"/>
                </a:solidFill>
              </a:rPr>
              <a:t>Used in model accuracy</a:t>
            </a:r>
          </a:p>
        </p:txBody>
      </p:sp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Estimating Confidence Intervals: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Classifier Models M</a:t>
            </a:r>
            <a:r>
              <a:rPr lang="en-US" baseline="-25000">
                <a:latin typeface="Berlin Sans FB Demi" charset="0"/>
              </a:rPr>
              <a:t>1</a:t>
            </a:r>
            <a:r>
              <a:rPr lang="en-US">
                <a:latin typeface="Berlin Sans FB Demi" charset="0"/>
              </a:rPr>
              <a:t> vs. M</a:t>
            </a:r>
            <a:r>
              <a:rPr lang="en-US" baseline="-25000">
                <a:latin typeface="Berlin Sans FB Demi" charset="0"/>
              </a:rPr>
              <a:t>2</a:t>
            </a:r>
          </a:p>
        </p:txBody>
      </p:sp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Suppose we have 2 classifiers,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and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which one is better?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Use 10-fold cross-validation to obtain                     and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charset="0"/>
              </a:rPr>
              <a:t>These mean error rates are just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estimates</a:t>
            </a:r>
            <a:r>
              <a:rPr lang="en-US" sz="2400">
                <a:latin typeface="Calibri" charset="0"/>
              </a:rPr>
              <a:t> of error on the true population of </a:t>
            </a:r>
            <a:r>
              <a:rPr lang="en-US" sz="2400" i="1">
                <a:latin typeface="Calibri" charset="0"/>
              </a:rPr>
              <a:t>future</a:t>
            </a:r>
            <a:r>
              <a:rPr lang="en-US" sz="2400">
                <a:latin typeface="Calibri" charset="0"/>
              </a:rPr>
              <a:t> data cases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Calibri" charset="0"/>
              </a:rPr>
              <a:t>What if the difference between the 2 error rates is just attributed to </a:t>
            </a:r>
            <a:r>
              <a:rPr lang="en-US" sz="2400" i="1">
                <a:solidFill>
                  <a:srgbClr val="FF0000"/>
                </a:solidFill>
                <a:latin typeface="Calibri" charset="0"/>
              </a:rPr>
              <a:t>chance</a:t>
            </a:r>
            <a:r>
              <a:rPr lang="en-US" sz="2400">
                <a:solidFill>
                  <a:srgbClr val="FF0000"/>
                </a:solidFill>
                <a:latin typeface="Calibri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Calibri" charset="0"/>
              </a:rPr>
              <a:t>Use a </a:t>
            </a:r>
            <a:r>
              <a:rPr lang="en-US" sz="2400" b="1">
                <a:latin typeface="Calibri" charset="0"/>
              </a:rPr>
              <a:t>test of statistical significance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latin typeface="Calibri" charset="0"/>
              </a:rPr>
              <a:t>Obtain </a:t>
            </a:r>
            <a:r>
              <a:rPr lang="en-US" sz="2400" b="1">
                <a:latin typeface="Calibri" charset="0"/>
              </a:rPr>
              <a:t>confidence limits</a:t>
            </a:r>
            <a:r>
              <a:rPr lang="en-US" sz="2400">
                <a:latin typeface="Calibri" charset="0"/>
              </a:rPr>
              <a:t> for our error estimates</a:t>
            </a:r>
          </a:p>
        </p:txBody>
      </p:sp>
      <p:pic>
        <p:nvPicPr>
          <p:cNvPr id="166915" name="Picture 5" descr="8mean-err-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90725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6" name="Picture 6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81200"/>
            <a:ext cx="1295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567C371-A54F-7C48-A58B-8F108F4039D1}" type="slidenum">
              <a:rPr lang="en-US" sz="1200" b="1">
                <a:latin typeface="Calibri" charset="0"/>
              </a:rPr>
              <a:pPr algn="r" eaLnBrk="1" hangingPunct="1"/>
              <a:t>118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Estimating Confidence Intervals: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Null Hypothesis</a:t>
            </a:r>
          </a:p>
        </p:txBody>
      </p:sp>
      <p:sp>
        <p:nvSpPr>
          <p:cNvPr id="168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Perform 10-fold cross-validation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Assume samples follow a </a:t>
            </a:r>
            <a:r>
              <a:rPr lang="en-US" sz="2400" b="1">
                <a:latin typeface="Calibri" charset="0"/>
              </a:rPr>
              <a:t>t distribution</a:t>
            </a:r>
            <a:r>
              <a:rPr lang="en-US" sz="2400">
                <a:latin typeface="Calibri" charset="0"/>
              </a:rPr>
              <a:t> with </a:t>
            </a:r>
            <a:r>
              <a:rPr lang="en-US" sz="2400" i="1">
                <a:latin typeface="Calibri" charset="0"/>
              </a:rPr>
              <a:t>k–1</a:t>
            </a:r>
            <a:r>
              <a:rPr lang="en-US" sz="2400">
                <a:latin typeface="Calibri" charset="0"/>
              </a:rPr>
              <a:t> </a:t>
            </a:r>
            <a:r>
              <a:rPr lang="en-US" sz="2400" b="1">
                <a:latin typeface="Calibri" charset="0"/>
              </a:rPr>
              <a:t>degrees of freedom </a:t>
            </a:r>
            <a:r>
              <a:rPr lang="en-US" sz="2400">
                <a:latin typeface="Calibri" charset="0"/>
              </a:rPr>
              <a:t>(here, </a:t>
            </a:r>
            <a:r>
              <a:rPr lang="en-US" sz="2400" i="1">
                <a:latin typeface="Calibri" charset="0"/>
              </a:rPr>
              <a:t>k=10</a:t>
            </a:r>
            <a:r>
              <a:rPr lang="en-US" sz="2400">
                <a:latin typeface="Calibri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Use </a:t>
            </a:r>
            <a:r>
              <a:rPr lang="en-US" sz="2400" b="1">
                <a:latin typeface="Calibri" charset="0"/>
              </a:rPr>
              <a:t>t-test</a:t>
            </a:r>
            <a:r>
              <a:rPr lang="en-US" sz="2400">
                <a:latin typeface="Calibri" charset="0"/>
              </a:rPr>
              <a:t> (or </a:t>
            </a:r>
            <a:r>
              <a:rPr lang="en-US" sz="2400" b="1">
                <a:latin typeface="Calibri" charset="0"/>
              </a:rPr>
              <a:t>Student</a:t>
            </a:r>
            <a:r>
              <a:rPr lang="ja-JP" altLang="en-US" sz="2400" b="1">
                <a:latin typeface="Calibri" charset="0"/>
              </a:rPr>
              <a:t>’</a:t>
            </a:r>
            <a:r>
              <a:rPr lang="en-US" altLang="ja-JP" sz="2400" b="1">
                <a:latin typeface="Calibri" charset="0"/>
              </a:rPr>
              <a:t>s t-test</a:t>
            </a:r>
            <a:r>
              <a:rPr lang="en-US" altLang="ja-JP" sz="2400">
                <a:latin typeface="Calibri" charset="0"/>
              </a:rPr>
              <a:t>)</a:t>
            </a:r>
            <a:endParaRPr lang="en-US" altLang="ja-JP" sz="2400" b="1">
              <a:latin typeface="Calibri" charset="0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latin typeface="Calibri" charset="0"/>
              </a:rPr>
              <a:t>Null Hypothesis</a:t>
            </a:r>
            <a:r>
              <a:rPr lang="en-US" sz="2400">
                <a:latin typeface="Calibri" charset="0"/>
              </a:rPr>
              <a:t>: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&amp;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 are the same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Calibri" charset="0"/>
              </a:rPr>
              <a:t>If we can </a:t>
            </a:r>
            <a:r>
              <a:rPr lang="en-US" sz="2400" b="1">
                <a:latin typeface="Calibri" charset="0"/>
              </a:rPr>
              <a:t>reject</a:t>
            </a:r>
            <a:r>
              <a:rPr lang="en-US" sz="2400">
                <a:latin typeface="Calibri" charset="0"/>
              </a:rPr>
              <a:t> null hypothesis, then </a:t>
            </a:r>
          </a:p>
          <a:p>
            <a:pPr lvl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we conclude that the difference between M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&amp; M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 is </a:t>
            </a:r>
            <a:r>
              <a:rPr lang="en-US" sz="2400" b="1">
                <a:latin typeface="Calibri" charset="0"/>
              </a:rPr>
              <a:t>statistically significant</a:t>
            </a:r>
          </a:p>
          <a:p>
            <a:pPr lvl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Chose model with lower error rate</a:t>
            </a:r>
          </a:p>
        </p:txBody>
      </p:sp>
      <p:sp>
        <p:nvSpPr>
          <p:cNvPr id="168963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A4A6A9D-6937-3842-8BBA-EFFF5818D658}" type="slidenum">
              <a:rPr lang="en-US" sz="1200" b="1">
                <a:latin typeface="Calibri" charset="0"/>
              </a:rPr>
              <a:pPr algn="r" eaLnBrk="1" hangingPunct="1"/>
              <a:t>119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Tree-building process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Divide the predictor space, i.e., the set of possible values for attributes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,X</a:t>
            </a:r>
            <a:r>
              <a:rPr lang="en-US" sz="2400" i="1" baseline="-25000" dirty="0"/>
              <a:t>2</a:t>
            </a:r>
            <a:r>
              <a:rPr lang="en-US" sz="2400" i="1" dirty="0"/>
              <a:t>,...,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p</a:t>
            </a:r>
            <a:r>
              <a:rPr lang="en-US" sz="2400" i="1" dirty="0"/>
              <a:t> </a:t>
            </a:r>
            <a:r>
              <a:rPr lang="en-US" sz="2400" dirty="0"/>
              <a:t> into </a:t>
            </a:r>
            <a:r>
              <a:rPr lang="en-US" sz="2400" i="1" dirty="0"/>
              <a:t>j </a:t>
            </a:r>
            <a:r>
              <a:rPr lang="en-US" sz="2400" dirty="0"/>
              <a:t>distinct and non-overlapping regions, </a:t>
            </a:r>
            <a:r>
              <a:rPr lang="en-US" sz="2400" i="1" dirty="0"/>
              <a:t>R</a:t>
            </a:r>
            <a:r>
              <a:rPr lang="en-US" sz="2400" i="1" baseline="-25000" dirty="0"/>
              <a:t>1</a:t>
            </a:r>
            <a:r>
              <a:rPr lang="en-US" sz="2400" i="1" dirty="0"/>
              <a:t>, R</a:t>
            </a:r>
            <a:r>
              <a:rPr lang="en-US" sz="2400" i="1" baseline="-25000" dirty="0"/>
              <a:t>2</a:t>
            </a:r>
            <a:r>
              <a:rPr lang="en-US" sz="2400" i="1" dirty="0"/>
              <a:t>, . . . , R</a:t>
            </a:r>
            <a:r>
              <a:rPr lang="en-US" sz="2400" i="1" baseline="-25000" dirty="0"/>
              <a:t>J</a:t>
            </a:r>
            <a:r>
              <a:rPr lang="en-US" sz="2400" i="1" dirty="0"/>
              <a:t> . </a:t>
            </a:r>
          </a:p>
          <a:p>
            <a:r>
              <a:rPr lang="en-US" sz="2400" dirty="0"/>
              <a:t>For every observation that falls into the region </a:t>
            </a:r>
            <a:r>
              <a:rPr lang="en-US" sz="2400" i="1" dirty="0" err="1"/>
              <a:t>R</a:t>
            </a:r>
            <a:r>
              <a:rPr lang="en-US" sz="2400" baseline="-25000" dirty="0" err="1"/>
              <a:t>j</a:t>
            </a:r>
            <a:r>
              <a:rPr lang="en-US" sz="2400" dirty="0"/>
              <a:t>, (leaf) we make the same prediction, which is simply the </a:t>
            </a:r>
            <a:r>
              <a:rPr lang="en-US" sz="2400" i="1" dirty="0">
                <a:solidFill>
                  <a:srgbClr val="0000FF"/>
                </a:solidFill>
              </a:rPr>
              <a:t>mean of the response </a:t>
            </a:r>
            <a:r>
              <a:rPr lang="en-US" sz="2400" dirty="0"/>
              <a:t>values for the training observations in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499141"/>
      </p:ext>
    </p:extLst>
  </p:cSld>
  <p:clrMapOvr>
    <a:masterClrMapping/>
  </p:clrMapOvr>
  <p:transition>
    <p:zo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z="3200">
                <a:latin typeface="Berlin Sans FB Demi" charset="0"/>
              </a:rPr>
              <a:t>Estimating Confidence Intervals: t-test</a:t>
            </a:r>
          </a:p>
        </p:txBody>
      </p:sp>
      <p:sp>
        <p:nvSpPr>
          <p:cNvPr id="171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If only 1 test set available: </a:t>
            </a:r>
            <a:r>
              <a:rPr lang="en-US" b="1">
                <a:latin typeface="Calibri" charset="0"/>
              </a:rPr>
              <a:t>pairwise comparison</a:t>
            </a:r>
          </a:p>
          <a:p>
            <a:pPr lvl="1"/>
            <a:r>
              <a:rPr lang="en-US" sz="2400">
                <a:latin typeface="Calibri" charset="0"/>
              </a:rPr>
              <a:t>For i</a:t>
            </a:r>
            <a:r>
              <a:rPr lang="en-US" sz="2400" baseline="30000">
                <a:latin typeface="Calibri" charset="0"/>
              </a:rPr>
              <a:t>th</a:t>
            </a:r>
            <a:r>
              <a:rPr lang="en-US" sz="2400">
                <a:latin typeface="Calibri" charset="0"/>
              </a:rPr>
              <a:t> round of 10-fold cross-validation, the same cross partitioning is used to obtain </a:t>
            </a:r>
            <a:r>
              <a:rPr lang="en-US" sz="2400" i="1">
                <a:latin typeface="Calibri" charset="0"/>
              </a:rPr>
              <a:t>err(M</a:t>
            </a:r>
            <a:r>
              <a:rPr lang="en-US" sz="2400" i="1" baseline="-25000">
                <a:latin typeface="Calibri" charset="0"/>
              </a:rPr>
              <a:t>1</a:t>
            </a:r>
            <a:r>
              <a:rPr lang="en-US" sz="2400" i="1">
                <a:latin typeface="Calibri" charset="0"/>
              </a:rPr>
              <a:t>)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 i="1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and </a:t>
            </a:r>
            <a:r>
              <a:rPr lang="en-US" sz="2400" i="1">
                <a:latin typeface="Calibri" charset="0"/>
              </a:rPr>
              <a:t>err(M</a:t>
            </a:r>
            <a:r>
              <a:rPr lang="en-US" sz="2400" i="1" baseline="-25000">
                <a:latin typeface="Calibri" charset="0"/>
              </a:rPr>
              <a:t>2</a:t>
            </a:r>
            <a:r>
              <a:rPr lang="en-US" sz="2400" i="1">
                <a:latin typeface="Calibri" charset="0"/>
              </a:rPr>
              <a:t>)</a:t>
            </a:r>
            <a:r>
              <a:rPr lang="en-US" sz="2400" i="1" baseline="-25000">
                <a:latin typeface="Calibri" charset="0"/>
              </a:rPr>
              <a:t>i</a:t>
            </a:r>
          </a:p>
          <a:p>
            <a:pPr lvl="1"/>
            <a:r>
              <a:rPr lang="en-US" sz="2400">
                <a:latin typeface="Calibri" charset="0"/>
              </a:rPr>
              <a:t>Average over 10 rounds to get </a:t>
            </a:r>
            <a:endParaRPr lang="en-US" sz="2400">
              <a:solidFill>
                <a:schemeClr val="hlink"/>
              </a:solidFill>
              <a:latin typeface="Calibri" charset="0"/>
            </a:endParaRPr>
          </a:p>
          <a:p>
            <a:pPr lvl="1"/>
            <a:r>
              <a:rPr lang="en-US" b="1">
                <a:latin typeface="Calibri" charset="0"/>
              </a:rPr>
              <a:t>t-test</a:t>
            </a:r>
            <a:r>
              <a:rPr lang="en-US">
                <a:latin typeface="Calibri" charset="0"/>
              </a:rPr>
              <a:t> computes </a:t>
            </a:r>
            <a:r>
              <a:rPr lang="en-US" b="1">
                <a:latin typeface="Calibri" charset="0"/>
              </a:rPr>
              <a:t>t-statistic</a:t>
            </a:r>
            <a:r>
              <a:rPr lang="en-US">
                <a:latin typeface="Calibri" charset="0"/>
              </a:rPr>
              <a:t> with </a:t>
            </a:r>
            <a:r>
              <a:rPr lang="en-US" i="1">
                <a:latin typeface="Calibri" charset="0"/>
              </a:rPr>
              <a:t>k-1</a:t>
            </a:r>
            <a:r>
              <a:rPr lang="en-US">
                <a:latin typeface="Calibri" charset="0"/>
              </a:rPr>
              <a:t> </a:t>
            </a:r>
            <a:r>
              <a:rPr lang="en-US" b="1">
                <a:latin typeface="Calibri" charset="0"/>
              </a:rPr>
              <a:t>degrees of freedom:</a:t>
            </a:r>
          </a:p>
          <a:p>
            <a:pPr lvl="1"/>
            <a:endParaRPr lang="en-US" b="1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r>
              <a:rPr lang="en-US" sz="2400">
                <a:latin typeface="Calibri" charset="0"/>
              </a:rPr>
              <a:t>If two test sets available: use </a:t>
            </a:r>
            <a:r>
              <a:rPr lang="en-US" sz="2400" b="1">
                <a:latin typeface="Calibri" charset="0"/>
              </a:rPr>
              <a:t>non-paired (2-sample) t-test</a:t>
            </a:r>
            <a:endParaRPr lang="en-US" sz="2400">
              <a:latin typeface="Calibri" charset="0"/>
            </a:endParaRPr>
          </a:p>
        </p:txBody>
      </p:sp>
      <p:pic>
        <p:nvPicPr>
          <p:cNvPr id="171011" name="Picture 5" descr="t-test-non-pai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562600"/>
            <a:ext cx="41148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2" name="Text Box 8"/>
          <p:cNvSpPr txBox="1">
            <a:spLocks noChangeArrowheads="1"/>
          </p:cNvSpPr>
          <p:nvPr/>
        </p:nvSpPr>
        <p:spPr bwMode="auto">
          <a:xfrm>
            <a:off x="6705600" y="3733800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where</a:t>
            </a:r>
          </a:p>
        </p:txBody>
      </p:sp>
      <p:pic>
        <p:nvPicPr>
          <p:cNvPr id="171013" name="Picture 9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12192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4" name="Picture 10" descr="8mean-err-m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Text Box 11"/>
          <p:cNvSpPr txBox="1">
            <a:spLocks noChangeArrowheads="1"/>
          </p:cNvSpPr>
          <p:nvPr/>
        </p:nvSpPr>
        <p:spPr bwMode="auto">
          <a:xfrm>
            <a:off x="6400800" y="2563813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and</a:t>
            </a:r>
          </a:p>
        </p:txBody>
      </p:sp>
      <p:sp>
        <p:nvSpPr>
          <p:cNvPr id="171016" name="Text Box 12"/>
          <p:cNvSpPr txBox="1">
            <a:spLocks noChangeArrowheads="1"/>
          </p:cNvSpPr>
          <p:nvPr/>
        </p:nvSpPr>
        <p:spPr bwMode="auto">
          <a:xfrm>
            <a:off x="1828800" y="5638800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where</a:t>
            </a:r>
          </a:p>
        </p:txBody>
      </p:sp>
      <p:sp>
        <p:nvSpPr>
          <p:cNvPr id="171017" name="Text Box 13"/>
          <p:cNvSpPr txBox="1">
            <a:spLocks noChangeArrowheads="1"/>
          </p:cNvSpPr>
          <p:nvPr/>
        </p:nvSpPr>
        <p:spPr bwMode="auto">
          <a:xfrm>
            <a:off x="914400" y="6248400"/>
            <a:ext cx="741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where</a:t>
            </a:r>
            <a:r>
              <a:rPr lang="en-US" sz="1800" i="1"/>
              <a:t> k</a:t>
            </a:r>
            <a:r>
              <a:rPr lang="en-US" sz="1800" i="1" baseline="-25000"/>
              <a:t>1</a:t>
            </a:r>
            <a:r>
              <a:rPr lang="en-US" sz="1800"/>
              <a:t> &amp;</a:t>
            </a:r>
            <a:r>
              <a:rPr lang="en-US" sz="1800" i="1"/>
              <a:t> k</a:t>
            </a:r>
            <a:r>
              <a:rPr lang="en-US" sz="1800" i="1" baseline="-25000"/>
              <a:t>2</a:t>
            </a:r>
            <a:r>
              <a:rPr lang="en-US" sz="1800"/>
              <a:t> are # of cross-validation samples used for </a:t>
            </a:r>
            <a:r>
              <a:rPr lang="en-US" sz="1800" i="1"/>
              <a:t>M</a:t>
            </a:r>
            <a:r>
              <a:rPr lang="en-US" sz="1800" i="1" baseline="-25000"/>
              <a:t>1</a:t>
            </a:r>
            <a:r>
              <a:rPr lang="en-US" sz="1800"/>
              <a:t> &amp; </a:t>
            </a:r>
            <a:r>
              <a:rPr lang="en-US" sz="1800" i="1"/>
              <a:t>M</a:t>
            </a:r>
            <a:r>
              <a:rPr lang="en-US" sz="1800" i="1" baseline="-25000"/>
              <a:t>2</a:t>
            </a:r>
            <a:r>
              <a:rPr lang="en-US" sz="1800"/>
              <a:t>, resp.</a:t>
            </a:r>
          </a:p>
        </p:txBody>
      </p:sp>
      <p:pic>
        <p:nvPicPr>
          <p:cNvPr id="17101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57600"/>
            <a:ext cx="27432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43400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2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8248506-694D-0544-9F4E-14B405622B65}" type="slidenum">
              <a:rPr lang="en-US" sz="1200" b="1">
                <a:latin typeface="Calibri" charset="0"/>
              </a:rPr>
              <a:pPr algn="r" eaLnBrk="1" hangingPunct="1"/>
              <a:t>120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Berlin Sans FB Demi" charset="0"/>
              </a:rPr>
              <a:t>Estimating Confidence Intervals:</a:t>
            </a:r>
            <a:br>
              <a:rPr lang="en-US" sz="3200">
                <a:latin typeface="Berlin Sans FB Demi" charset="0"/>
              </a:rPr>
            </a:br>
            <a:r>
              <a:rPr lang="en-US" sz="3200">
                <a:latin typeface="Berlin Sans FB Demi" charset="0"/>
              </a:rPr>
              <a:t>Table for t-distribution</a:t>
            </a:r>
          </a:p>
        </p:txBody>
      </p:sp>
      <p:sp>
        <p:nvSpPr>
          <p:cNvPr id="17305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3352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Symmetric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Significance level</a:t>
            </a:r>
            <a:r>
              <a:rPr lang="en-US" sz="2000">
                <a:latin typeface="Calibri" charset="0"/>
              </a:rPr>
              <a:t>, e.g., </a:t>
            </a:r>
            <a:r>
              <a:rPr lang="en-US" sz="2000" i="1">
                <a:latin typeface="Calibri" charset="0"/>
              </a:rPr>
              <a:t>sig = 0.05 </a:t>
            </a:r>
            <a:r>
              <a:rPr lang="en-US" sz="2000">
                <a:latin typeface="Calibri" charset="0"/>
              </a:rPr>
              <a:t>or</a:t>
            </a:r>
            <a:r>
              <a:rPr lang="en-US" sz="2000" i="1">
                <a:latin typeface="Calibri" charset="0"/>
              </a:rPr>
              <a:t> 5% </a:t>
            </a:r>
            <a:r>
              <a:rPr lang="en-US" sz="2000">
                <a:latin typeface="Calibri" charset="0"/>
              </a:rPr>
              <a:t>means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 &amp;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are </a:t>
            </a:r>
            <a:r>
              <a:rPr lang="en-US" sz="2000" i="1">
                <a:latin typeface="Calibri" charset="0"/>
              </a:rPr>
              <a:t>significantly different</a:t>
            </a:r>
            <a:r>
              <a:rPr lang="en-US" sz="2000">
                <a:latin typeface="Calibri" charset="0"/>
              </a:rPr>
              <a:t> for 95% of population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Confidence limit</a:t>
            </a:r>
            <a:r>
              <a:rPr lang="en-US" sz="2000">
                <a:latin typeface="Calibri" charset="0"/>
              </a:rPr>
              <a:t>, </a:t>
            </a:r>
            <a:r>
              <a:rPr lang="en-US" sz="2000" i="1">
                <a:latin typeface="Calibri" charset="0"/>
              </a:rPr>
              <a:t>z = sig/2</a:t>
            </a:r>
          </a:p>
        </p:txBody>
      </p:sp>
      <p:pic>
        <p:nvPicPr>
          <p:cNvPr id="173059" name="Picture 6" descr="8ttablevalu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914400"/>
            <a:ext cx="5181600" cy="5791200"/>
          </a:xfrm>
        </p:spPr>
      </p:pic>
      <p:pic>
        <p:nvPicPr>
          <p:cNvPr id="173060" name="Picture 7" descr="8t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42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CC1833D-5EA6-2341-9110-6C539405AED0}" type="slidenum">
              <a:rPr lang="en-US" sz="1200" b="1">
                <a:latin typeface="Calibri" charset="0"/>
              </a:rPr>
              <a:pPr algn="r" eaLnBrk="1" hangingPunct="1"/>
              <a:t>121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Berlin Sans FB Demi" charset="0"/>
              </a:rPr>
              <a:t>Estimating Confidence Intervals: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Statistical Significance</a:t>
            </a:r>
          </a:p>
        </p:txBody>
      </p:sp>
      <p:sp>
        <p:nvSpPr>
          <p:cNvPr id="175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Calibri" charset="0"/>
              </a:rPr>
              <a:t>Are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 &amp;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</a:t>
            </a:r>
            <a:r>
              <a:rPr lang="en-US" sz="2000" b="1">
                <a:latin typeface="Calibri" charset="0"/>
              </a:rPr>
              <a:t>significantly different</a:t>
            </a:r>
            <a:r>
              <a:rPr lang="en-US" sz="2000">
                <a:latin typeface="Calibri" charset="0"/>
              </a:rPr>
              <a:t>?</a:t>
            </a:r>
          </a:p>
          <a:p>
            <a:pPr lvl="1"/>
            <a:r>
              <a:rPr lang="en-US" sz="2000">
                <a:latin typeface="Calibri" charset="0"/>
              </a:rPr>
              <a:t>Compute </a:t>
            </a:r>
            <a:r>
              <a:rPr lang="en-US" sz="2000" i="1">
                <a:latin typeface="Calibri" charset="0"/>
              </a:rPr>
              <a:t>t. </a:t>
            </a:r>
            <a:r>
              <a:rPr lang="en-US" sz="2000">
                <a:latin typeface="Calibri" charset="0"/>
              </a:rPr>
              <a:t>Select </a:t>
            </a:r>
            <a:r>
              <a:rPr lang="en-US" sz="2000" i="1">
                <a:latin typeface="Calibri" charset="0"/>
              </a:rPr>
              <a:t>significance level</a:t>
            </a:r>
            <a:r>
              <a:rPr lang="en-US" sz="2000">
                <a:latin typeface="Calibri" charset="0"/>
              </a:rPr>
              <a:t> (e.g. </a:t>
            </a:r>
            <a:r>
              <a:rPr lang="en-US" sz="2000" i="1">
                <a:latin typeface="Calibri" charset="0"/>
              </a:rPr>
              <a:t>sig = 5%)</a:t>
            </a:r>
          </a:p>
          <a:p>
            <a:pPr lvl="1"/>
            <a:r>
              <a:rPr lang="en-US" sz="2000">
                <a:latin typeface="Calibri" charset="0"/>
              </a:rPr>
              <a:t>Consult table for t-distribution: Find </a:t>
            </a:r>
            <a:r>
              <a:rPr lang="en-US" sz="2000" i="1">
                <a:latin typeface="Calibri" charset="0"/>
              </a:rPr>
              <a:t>t value</a:t>
            </a:r>
            <a:r>
              <a:rPr lang="en-US" sz="2000">
                <a:latin typeface="Calibri" charset="0"/>
              </a:rPr>
              <a:t> corresponding to </a:t>
            </a:r>
            <a:r>
              <a:rPr lang="en-US" sz="2000" i="1">
                <a:latin typeface="Calibri" charset="0"/>
              </a:rPr>
              <a:t>k-1 degrees of freedom</a:t>
            </a:r>
            <a:r>
              <a:rPr lang="en-US" sz="2000">
                <a:latin typeface="Calibri" charset="0"/>
              </a:rPr>
              <a:t> (here, 9)</a:t>
            </a:r>
          </a:p>
          <a:p>
            <a:pPr lvl="1"/>
            <a:r>
              <a:rPr lang="en-US" sz="2000">
                <a:latin typeface="Calibri" charset="0"/>
              </a:rPr>
              <a:t>t-distribution is symmetric: typically upper % points of distribution shown → look up value for </a:t>
            </a:r>
            <a:r>
              <a:rPr lang="en-US" sz="2000" b="1">
                <a:latin typeface="Calibri" charset="0"/>
              </a:rPr>
              <a:t>confidence limit</a:t>
            </a:r>
            <a:r>
              <a:rPr lang="en-US" sz="2000">
                <a:latin typeface="Calibri" charset="0"/>
              </a:rPr>
              <a:t> </a:t>
            </a:r>
            <a:r>
              <a:rPr lang="en-US" sz="2000" i="1">
                <a:latin typeface="Calibri" charset="0"/>
              </a:rPr>
              <a:t>z=sig/2</a:t>
            </a:r>
            <a:r>
              <a:rPr lang="en-US" sz="2000">
                <a:latin typeface="Calibri" charset="0"/>
              </a:rPr>
              <a:t> (here, 0.025)</a:t>
            </a:r>
          </a:p>
          <a:p>
            <a:pPr lvl="1"/>
            <a:r>
              <a:rPr lang="en-US" sz="2000" b="1">
                <a:latin typeface="Calibri" charset="0"/>
              </a:rPr>
              <a:t>If</a:t>
            </a:r>
            <a:r>
              <a:rPr lang="en-US" sz="2000">
                <a:latin typeface="Calibri" charset="0"/>
              </a:rPr>
              <a:t> </a:t>
            </a:r>
            <a:r>
              <a:rPr lang="en-US" sz="2000" b="1">
                <a:latin typeface="Calibri" charset="0"/>
              </a:rPr>
              <a:t>t &gt; z or t &lt; -z</a:t>
            </a:r>
            <a:r>
              <a:rPr lang="en-US" sz="2000">
                <a:latin typeface="Calibri" charset="0"/>
              </a:rPr>
              <a:t>, then t value lies in rejection region:</a:t>
            </a:r>
          </a:p>
          <a:p>
            <a:pPr lvl="2"/>
            <a:r>
              <a:rPr lang="en-US" sz="2000" b="1">
                <a:latin typeface="Calibri" charset="0"/>
              </a:rPr>
              <a:t>Reject null hypothesis</a:t>
            </a:r>
            <a:r>
              <a:rPr lang="en-US" sz="2000">
                <a:latin typeface="Calibri" charset="0"/>
              </a:rPr>
              <a:t> that mean error rates of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 &amp;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are same</a:t>
            </a:r>
          </a:p>
          <a:p>
            <a:pPr lvl="2"/>
            <a:r>
              <a:rPr lang="en-US" sz="2000">
                <a:latin typeface="Calibri" charset="0"/>
              </a:rPr>
              <a:t>Conclude: </a:t>
            </a:r>
            <a:r>
              <a:rPr lang="en-US" sz="2000" u="sng">
                <a:latin typeface="Calibri" charset="0"/>
              </a:rPr>
              <a:t>statistically significant</a:t>
            </a:r>
            <a:r>
              <a:rPr lang="en-US" sz="2000">
                <a:latin typeface="Calibri" charset="0"/>
              </a:rPr>
              <a:t> difference between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 &amp;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</a:t>
            </a:r>
          </a:p>
          <a:p>
            <a:pPr lvl="1"/>
            <a:r>
              <a:rPr lang="en-US" sz="2000" b="1">
                <a:latin typeface="Calibri" charset="0"/>
              </a:rPr>
              <a:t>Otherwise</a:t>
            </a:r>
            <a:r>
              <a:rPr lang="en-US" sz="2000">
                <a:latin typeface="Calibri" charset="0"/>
              </a:rPr>
              <a:t>, conclude that any difference is </a:t>
            </a:r>
            <a:r>
              <a:rPr lang="en-US" sz="2000" b="1">
                <a:latin typeface="Calibri" charset="0"/>
              </a:rPr>
              <a:t>chance</a:t>
            </a:r>
            <a:endParaRPr lang="en-US" sz="2000">
              <a:latin typeface="Calibri" charset="0"/>
            </a:endParaRPr>
          </a:p>
        </p:txBody>
      </p:sp>
      <p:sp>
        <p:nvSpPr>
          <p:cNvPr id="17510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48533D7-730C-D24E-8505-EE3D1BBB34C2}" type="slidenum">
              <a:rPr lang="en-US" sz="1200" b="1">
                <a:latin typeface="Calibri" charset="0"/>
              </a:rPr>
              <a:pPr algn="r" eaLnBrk="1" hangingPunct="1"/>
              <a:t>122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52400" y="381000"/>
            <a:ext cx="64008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Model Selection: ROC Curves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295400"/>
            <a:ext cx="5562600" cy="525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ROC</a:t>
            </a:r>
            <a:r>
              <a:rPr lang="en-US" sz="2000">
                <a:latin typeface="Calibri" charset="0"/>
              </a:rPr>
              <a:t> (Receiver Operating Characteristics) curves: for visual comparison of classification models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Originated from signal detection theory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Shows the trade-off between the 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true positive rate</a:t>
            </a:r>
            <a:r>
              <a:rPr lang="en-US" sz="2000">
                <a:latin typeface="Calibri" charset="0"/>
              </a:rPr>
              <a:t> and the 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false positive rate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  <a:latin typeface="Calibri" charset="0"/>
              </a:rPr>
              <a:t>The area under the ROC curve is a measure of the accuracy of the model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Rank the test tuples in decreasing order: the one that is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most likely </a:t>
            </a:r>
            <a:r>
              <a:rPr lang="en-US" sz="2000">
                <a:latin typeface="Calibri" charset="0"/>
              </a:rPr>
              <a:t>to belong to the positive class appears at the top of the list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solidFill>
                  <a:srgbClr val="008000"/>
                </a:solidFill>
                <a:latin typeface="Calibri" charset="0"/>
              </a:rPr>
              <a:t>The closer to the diagonal line (i.e., the closer the area is to 0.5), the less accurate is the model</a:t>
            </a:r>
          </a:p>
        </p:txBody>
      </p:sp>
      <p:sp>
        <p:nvSpPr>
          <p:cNvPr id="177156" name="Rectangle 7"/>
          <p:cNvSpPr>
            <a:spLocks noChangeArrowheads="1"/>
          </p:cNvSpPr>
          <p:nvPr/>
        </p:nvSpPr>
        <p:spPr bwMode="auto">
          <a:xfrm>
            <a:off x="5791200" y="3429000"/>
            <a:ext cx="3352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Vertical axis represents the 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true positive </a:t>
            </a:r>
            <a:r>
              <a:rPr lang="en-US" sz="2000">
                <a:latin typeface="Calibri" charset="0"/>
              </a:rPr>
              <a:t>rate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Horizontal axis rep. the </a:t>
            </a:r>
            <a:r>
              <a:rPr lang="en-US" sz="2000">
                <a:solidFill>
                  <a:srgbClr val="008000"/>
                </a:solidFill>
                <a:latin typeface="Calibri" charset="0"/>
              </a:rPr>
              <a:t>false positive </a:t>
            </a:r>
            <a:r>
              <a:rPr lang="en-US" sz="2000">
                <a:latin typeface="Calibri" charset="0"/>
              </a:rPr>
              <a:t>rate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The plot also shows a diagonal line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Calibri" charset="0"/>
              </a:rPr>
              <a:t>A model with perfect accuracy will have an area of 1.0</a:t>
            </a:r>
          </a:p>
        </p:txBody>
      </p:sp>
      <p:sp>
        <p:nvSpPr>
          <p:cNvPr id="17715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DBA9E950-9E89-4041-BADB-511B7A39E8FF}" type="slidenum">
              <a:rPr lang="en-US" sz="1200" b="1">
                <a:latin typeface="Calibri" charset="0"/>
              </a:rPr>
              <a:pPr algn="r" eaLnBrk="1" hangingPunct="1"/>
              <a:t>123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>
                <a:solidFill>
                  <a:srgbClr val="170981"/>
                </a:solidFill>
                <a:latin typeface="Berlin Sans FB Demi" charset="0"/>
              </a:rPr>
              <a:t>Issues Affecting Model Selection</a:t>
            </a:r>
          </a:p>
        </p:txBody>
      </p:sp>
      <p:sp>
        <p:nvSpPr>
          <p:cNvPr id="179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Robustness</a:t>
            </a:r>
            <a:r>
              <a:rPr lang="en-US" sz="2000">
                <a:latin typeface="Calibri" charset="0"/>
              </a:rPr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Scalability</a:t>
            </a:r>
            <a:r>
              <a:rPr lang="en-US" sz="2000">
                <a:latin typeface="Calibri" charset="0"/>
              </a:rPr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understanding and insight provided by the model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Other measures, e.g., goodness of rules, such as decision tree size or compactness of classification rules</a:t>
            </a:r>
          </a:p>
        </p:txBody>
      </p:sp>
      <p:sp>
        <p:nvSpPr>
          <p:cNvPr id="179203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11A4F268-14B1-8044-97D7-90209C98CC03}" type="slidenum">
              <a:rPr lang="en-US" sz="1200" b="1">
                <a:latin typeface="Calibri" charset="0"/>
              </a:rPr>
              <a:pPr algn="r" eaLnBrk="1" hangingPunct="1"/>
              <a:t>124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47735654-D866-C34A-AA23-88EF002CEC96}" type="slidenum">
              <a:rPr lang="en-US" sz="1400" b="1">
                <a:latin typeface="Calibri" charset="0"/>
              </a:rPr>
              <a:pPr algn="r" eaLnBrk="1" hangingPunct="1"/>
              <a:t>125</a:t>
            </a:fld>
            <a:endParaRPr lang="en-US" sz="1400" b="1">
              <a:latin typeface="Calibri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Classification: Basic Concepts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81252" name="AutoShape 8"/>
          <p:cNvSpPr>
            <a:spLocks noChangeArrowheads="1"/>
          </p:cNvSpPr>
          <p:nvPr/>
        </p:nvSpPr>
        <p:spPr bwMode="auto">
          <a:xfrm rot="9803581">
            <a:off x="7772400" y="47244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84238"/>
            <a:ext cx="457200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Ensemble Methods: Increasing the Accuracy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43200"/>
            <a:ext cx="8458200" cy="38100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Ensemble methods</a:t>
            </a:r>
          </a:p>
          <a:p>
            <a:pPr lvl="1" eaLnBrk="1" hangingPunct="1"/>
            <a:r>
              <a:rPr lang="en-US" sz="2000" i="1">
                <a:solidFill>
                  <a:srgbClr val="008000"/>
                </a:solidFill>
                <a:latin typeface="Calibri" charset="0"/>
              </a:rPr>
              <a:t>Use a combination of models to increase accuracy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Combine a series of k learned models, M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, M</a:t>
            </a:r>
            <a:r>
              <a:rPr lang="en-US" sz="2000" baseline="-25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, …, M</a:t>
            </a:r>
            <a:r>
              <a:rPr lang="en-US" sz="2000" baseline="-25000">
                <a:latin typeface="Calibri" charset="0"/>
              </a:rPr>
              <a:t>k</a:t>
            </a:r>
            <a:r>
              <a:rPr lang="en-US" sz="2000">
                <a:latin typeface="Calibri" charset="0"/>
              </a:rPr>
              <a:t>, with the aim of creating an improved model M*</a:t>
            </a:r>
          </a:p>
          <a:p>
            <a:pPr eaLnBrk="1" hangingPunct="1"/>
            <a:r>
              <a:rPr lang="en-US" sz="2000">
                <a:latin typeface="Calibri" charset="0"/>
              </a:rPr>
              <a:t>Popular ensemble methods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Bagging</a:t>
            </a:r>
            <a:r>
              <a:rPr lang="en-US" sz="2000">
                <a:latin typeface="Calibri" charset="0"/>
              </a:rPr>
              <a:t>: averaging the prediction over a collection of classifiers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Boosting</a:t>
            </a:r>
            <a:r>
              <a:rPr lang="en-US" sz="2000">
                <a:latin typeface="Calibri" charset="0"/>
              </a:rPr>
              <a:t>: weighted vote with a collection of classifiers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Ensemble</a:t>
            </a:r>
            <a:r>
              <a:rPr lang="en-US" sz="2000">
                <a:latin typeface="Calibri" charset="0"/>
              </a:rPr>
              <a:t>: combining a set of heterogeneous classifiers</a:t>
            </a:r>
          </a:p>
        </p:txBody>
      </p:sp>
      <p:sp>
        <p:nvSpPr>
          <p:cNvPr id="183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19A05D7-9521-5848-9BE2-BEFA78EC6FE9}" type="slidenum">
              <a:rPr lang="en-US" sz="1200" b="1">
                <a:latin typeface="Calibri" charset="0"/>
              </a:rPr>
              <a:pPr algn="r" eaLnBrk="1" hangingPunct="1"/>
              <a:t>126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Bagging: Boostrap Aggregation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Analogy: Diagnosis based on multiple doctors</a:t>
            </a:r>
            <a:r>
              <a:rPr lang="ja-JP" altLang="en-US" sz="2000">
                <a:solidFill>
                  <a:srgbClr val="008000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008000"/>
                </a:solidFill>
                <a:latin typeface="Calibri" charset="0"/>
              </a:rPr>
              <a:t> majority vote</a:t>
            </a:r>
          </a:p>
          <a:p>
            <a:pPr eaLnBrk="1" hangingPunct="1"/>
            <a:r>
              <a:rPr lang="en-US" sz="2000">
                <a:latin typeface="Calibri" charset="0"/>
              </a:rPr>
              <a:t>Training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Given a set D of </a:t>
            </a:r>
            <a:r>
              <a:rPr lang="en-US" sz="2000" i="1">
                <a:latin typeface="Calibri" charset="0"/>
              </a:rPr>
              <a:t>d </a:t>
            </a:r>
            <a:r>
              <a:rPr lang="en-US" sz="2000">
                <a:latin typeface="Calibri" charset="0"/>
              </a:rPr>
              <a:t>tuples, at each iteration </a:t>
            </a:r>
            <a:r>
              <a:rPr lang="en-US" sz="2000" i="1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, a training set D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of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tuples is sampled with replacement from D (i.e., bootstrap)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A classifier model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is learned for each training set D</a:t>
            </a:r>
            <a:r>
              <a:rPr lang="en-US" sz="2000" baseline="-25000">
                <a:latin typeface="Calibri" charset="0"/>
              </a:rPr>
              <a:t>i</a:t>
            </a:r>
            <a:endParaRPr lang="en-US" sz="20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Classification: classify an unknown sample</a:t>
            </a:r>
            <a:r>
              <a:rPr lang="en-US" sz="2000" b="1">
                <a:latin typeface="Calibri" charset="0"/>
              </a:rPr>
              <a:t> X</a:t>
            </a:r>
            <a:r>
              <a:rPr lang="en-US" sz="2000">
                <a:latin typeface="Calibri" charset="0"/>
              </a:rPr>
              <a:t>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Each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returns its class prediction</a:t>
            </a:r>
          </a:p>
          <a:p>
            <a:pPr lvl="1" eaLnBrk="1" hangingPunct="1"/>
            <a:r>
              <a:rPr lang="en-US" sz="2000">
                <a:solidFill>
                  <a:srgbClr val="008000"/>
                </a:solidFill>
                <a:latin typeface="Calibri" charset="0"/>
              </a:rPr>
              <a:t>The bagged classifier M* counts the votes and assigns the class with the most votes to </a:t>
            </a:r>
            <a:r>
              <a:rPr lang="en-US" sz="2000" b="1">
                <a:solidFill>
                  <a:srgbClr val="008000"/>
                </a:solidFill>
                <a:latin typeface="Calibri" charset="0"/>
              </a:rPr>
              <a:t>X</a:t>
            </a:r>
            <a:endParaRPr lang="en-US" sz="2000">
              <a:solidFill>
                <a:srgbClr val="008000"/>
              </a:solidFill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sz="2000">
                <a:latin typeface="Calibri" charset="0"/>
              </a:rPr>
              <a:t>Accuracy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Often significantly better than a single classifier derived from D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For noisy data: not considerably worse, more robust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Proved improved accuracy in prediction</a:t>
            </a:r>
          </a:p>
        </p:txBody>
      </p:sp>
      <p:sp>
        <p:nvSpPr>
          <p:cNvPr id="18534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69B91DC-D217-7747-A0B5-B79A7D8A6A25}" type="slidenum">
              <a:rPr lang="en-US" sz="1200" b="1">
                <a:latin typeface="Calibri" charset="0"/>
              </a:rPr>
              <a:pPr algn="r" eaLnBrk="1" hangingPunct="1"/>
              <a:t>127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Boosting</a:t>
            </a:r>
            <a:endParaRPr lang="en-US" sz="2800">
              <a:latin typeface="Berlin Sans FB Demi" charset="0"/>
            </a:endParaRPr>
          </a:p>
        </p:txBody>
      </p:sp>
      <p:sp>
        <p:nvSpPr>
          <p:cNvPr id="1873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solidFill>
                  <a:srgbClr val="008000"/>
                </a:solidFill>
                <a:latin typeface="Calibri" charset="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How boosting works?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Weights</a:t>
            </a:r>
            <a:r>
              <a:rPr lang="en-US" sz="2000">
                <a:latin typeface="Calibri" charset="0"/>
              </a:rPr>
              <a:t> are assigned to each training tuple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After a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is learned, the weights are updated to allow the subsequent classifier, M</a:t>
            </a:r>
            <a:r>
              <a:rPr lang="en-US" sz="2000" baseline="-25000">
                <a:latin typeface="Calibri" charset="0"/>
              </a:rPr>
              <a:t>i+1</a:t>
            </a:r>
            <a:r>
              <a:rPr lang="en-US" sz="2000">
                <a:latin typeface="Calibri" charset="0"/>
              </a:rPr>
              <a:t>, to </a:t>
            </a:r>
            <a:r>
              <a:rPr lang="en-US" sz="2000" b="1">
                <a:latin typeface="Calibri" charset="0"/>
              </a:rPr>
              <a:t>pay more attention to the training tuples that were misclassified</a:t>
            </a:r>
            <a:r>
              <a:rPr lang="en-US" sz="2000">
                <a:latin typeface="Calibri" charset="0"/>
              </a:rPr>
              <a:t> by M</a:t>
            </a:r>
            <a:r>
              <a:rPr lang="en-US" sz="2000" baseline="-25000">
                <a:latin typeface="Calibri" charset="0"/>
              </a:rPr>
              <a:t>i</a:t>
            </a:r>
            <a:endParaRPr lang="en-US" sz="2000">
              <a:latin typeface="Calibri" charset="0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The final </a:t>
            </a:r>
            <a:r>
              <a:rPr lang="en-US" sz="2000" b="1">
                <a:latin typeface="Calibri" charset="0"/>
              </a:rPr>
              <a:t>M* combines the votes</a:t>
            </a:r>
            <a:r>
              <a:rPr lang="en-US" sz="2000">
                <a:latin typeface="Calibri" charset="0"/>
              </a:rPr>
              <a:t>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Boosting algorithm can be extended for numeric prediction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Compared with bagging: Boosting tends to have greater accuracy, but it also risks overfitting the model to misclassified data</a:t>
            </a:r>
          </a:p>
        </p:txBody>
      </p:sp>
      <p:sp>
        <p:nvSpPr>
          <p:cNvPr id="18739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ED2DBE5C-2B6E-184A-A776-881D1C711241}" type="slidenum">
              <a:rPr lang="en-US" sz="1200" b="1">
                <a:latin typeface="Calibri" charset="0"/>
              </a:rPr>
              <a:pPr algn="r" eaLnBrk="1" hangingPunct="1"/>
              <a:t>128</a:t>
            </a:fld>
            <a:endParaRPr lang="en-US" sz="1200" b="1">
              <a:latin typeface="Calibri" charset="0"/>
            </a:endParaRPr>
          </a:p>
        </p:txBody>
      </p:sp>
      <p:sp>
        <p:nvSpPr>
          <p:cNvPr id="187396" name="TextBox 1"/>
          <p:cNvSpPr txBox="1">
            <a:spLocks noChangeArrowheads="1"/>
          </p:cNvSpPr>
          <p:nvPr/>
        </p:nvSpPr>
        <p:spPr bwMode="auto">
          <a:xfrm>
            <a:off x="5715000" y="6324600"/>
            <a:ext cx="2732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FF0000"/>
                </a:solidFill>
              </a:rPr>
              <a:t>Note: Weighted Majority</a:t>
            </a:r>
          </a:p>
        </p:txBody>
      </p:sp>
    </p:spTree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B6F0B8E-6C93-6743-B188-7D774B5065C3}" type="slidenum">
              <a:rPr lang="en-US" sz="1200" b="1">
                <a:latin typeface="Calibri" charset="0"/>
              </a:rPr>
              <a:pPr eaLnBrk="1" hangingPunct="1"/>
              <a:t>129</a:t>
            </a:fld>
            <a:endParaRPr lang="en-US" sz="1200" b="1">
              <a:latin typeface="Calibri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Adaboost (Freund and Schapire, 1997)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Given a set of </a:t>
            </a:r>
            <a:r>
              <a:rPr lang="en-US" sz="2000" i="1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 class-labeled tuples, 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, y</a:t>
            </a:r>
            <a:r>
              <a:rPr lang="en-US" sz="2000" baseline="-25000">
                <a:latin typeface="Calibri" charset="0"/>
              </a:rPr>
              <a:t>1</a:t>
            </a:r>
            <a:r>
              <a:rPr lang="en-US" sz="2000">
                <a:latin typeface="Calibri" charset="0"/>
              </a:rPr>
              <a:t>), …, 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, y</a:t>
            </a:r>
            <a:r>
              <a:rPr lang="en-US" sz="2000" baseline="-25000">
                <a:latin typeface="Calibri" charset="0"/>
              </a:rPr>
              <a:t>d</a:t>
            </a:r>
            <a:r>
              <a:rPr lang="en-US" sz="2000">
                <a:latin typeface="Calibri" charset="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Tuples from D are sampled (with replacement) to form a training set D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Each tuple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A classification model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is derived from D</a:t>
            </a:r>
            <a:r>
              <a:rPr lang="en-US" sz="2000" baseline="-25000">
                <a:latin typeface="Calibri" charset="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Its error rate is calculated using D</a:t>
            </a:r>
            <a:r>
              <a:rPr lang="en-US" sz="2000" baseline="-25000">
                <a:latin typeface="Calibri" charset="0"/>
              </a:rPr>
              <a:t>i </a:t>
            </a:r>
            <a:r>
              <a:rPr lang="en-US" sz="2000">
                <a:latin typeface="Calibri" charset="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If a tuple is misclassified,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Error rate: err(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j</a:t>
            </a:r>
            <a:r>
              <a:rPr lang="en-US" sz="2000">
                <a:latin typeface="Calibri" charset="0"/>
              </a:rPr>
              <a:t>) is the misclassification error of tuple 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 b="1" baseline="-25000">
                <a:latin typeface="Calibri" charset="0"/>
              </a:rPr>
              <a:t>j</a:t>
            </a:r>
            <a:r>
              <a:rPr lang="en-US" sz="2000">
                <a:latin typeface="Calibri" charset="0"/>
              </a:rPr>
              <a:t>.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The weight of classifier M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s vote is</a:t>
            </a:r>
            <a:endParaRPr lang="en-US" sz="2000">
              <a:latin typeface="Calibri" charset="0"/>
            </a:endParaRPr>
          </a:p>
        </p:txBody>
      </p:sp>
      <p:graphicFrame>
        <p:nvGraphicFramePr>
          <p:cNvPr id="1894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6" name="Equation" r:id="rId4" imgW="1091726" imgH="431613" progId="Equation.3">
                  <p:embed/>
                </p:oleObj>
              </mc:Choice>
              <mc:Fallback>
                <p:oleObj name="Equation" r:id="rId4" imgW="109172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14600" y="4953000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7" name="Equation" r:id="rId6" imgW="1752600" imgH="444500" progId="Equation.3">
                  <p:embed/>
                </p:oleObj>
              </mc:Choice>
              <mc:Fallback>
                <p:oleObj name="Equation" r:id="rId6" imgW="17526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3505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Details of the tree-building process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Theoretically, the regions could have any shape. </a:t>
            </a:r>
          </a:p>
          <a:p>
            <a:r>
              <a:rPr lang="en-US" sz="2400" dirty="0"/>
              <a:t>However, with DTs, the predictor space is partitioned into high-dimensional rectangles, or boxes, for ease of interpretation. </a:t>
            </a:r>
          </a:p>
          <a:p>
            <a:r>
              <a:rPr lang="en-US" sz="2400" dirty="0"/>
              <a:t>The goal is to find boxes </a:t>
            </a:r>
            <a:r>
              <a:rPr lang="en-US" sz="2400" i="1" dirty="0"/>
              <a:t>R</a:t>
            </a:r>
            <a:r>
              <a:rPr lang="en-US" sz="2400" i="1" baseline="-25000" dirty="0"/>
              <a:t>1</a:t>
            </a:r>
            <a:r>
              <a:rPr lang="en-US" sz="2400" i="1" dirty="0"/>
              <a:t>,...,R</a:t>
            </a:r>
            <a:r>
              <a:rPr lang="en-US" sz="2400" i="1" baseline="-25000" dirty="0"/>
              <a:t>J</a:t>
            </a:r>
            <a:r>
              <a:rPr lang="en-US" sz="2400" i="1" dirty="0"/>
              <a:t> </a:t>
            </a:r>
            <a:r>
              <a:rPr lang="en-US" sz="2400" dirty="0"/>
              <a:t>that minimize the RSS, given by: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</a:t>
            </a:r>
            <a:r>
              <a:rPr lang="en-US" sz="2400" i="1" dirty="0" err="1"/>
              <a:t>yˆ</a:t>
            </a:r>
            <a:r>
              <a:rPr lang="en-US" sz="2400" i="1" baseline="-25000" dirty="0" err="1"/>
              <a:t>Rj</a:t>
            </a:r>
            <a:r>
              <a:rPr lang="en-US" sz="2400" dirty="0"/>
              <a:t> is the mean response for the training observations (targets) within the </a:t>
            </a:r>
            <a:r>
              <a:rPr lang="en-US" sz="2400" i="1" dirty="0" err="1"/>
              <a:t>j</a:t>
            </a:r>
            <a:r>
              <a:rPr lang="en-US" sz="2400" i="1" baseline="30000" dirty="0" err="1"/>
              <a:t>th</a:t>
            </a:r>
            <a:r>
              <a:rPr lang="en-US" sz="2400" dirty="0"/>
              <a:t> box. 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19400"/>
            <a:ext cx="3257008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24710"/>
      </p:ext>
    </p:extLst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Random Forest (</a:t>
            </a:r>
            <a:r>
              <a:rPr lang="en-US" sz="3200">
                <a:latin typeface="Berlin Sans FB Demi" charset="0"/>
              </a:rPr>
              <a:t>Breiman 2001) </a:t>
            </a:r>
          </a:p>
        </p:txBody>
      </p:sp>
      <p:sp>
        <p:nvSpPr>
          <p:cNvPr id="191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410200"/>
          </a:xfrm>
        </p:spPr>
        <p:txBody>
          <a:bodyPr/>
          <a:lstStyle/>
          <a:p>
            <a:r>
              <a:rPr lang="en-US" sz="2000">
                <a:latin typeface="Calibri" charset="0"/>
              </a:rPr>
              <a:t>Random Forest: </a:t>
            </a:r>
          </a:p>
          <a:p>
            <a:pPr lvl="1"/>
            <a:r>
              <a:rPr lang="en-US" sz="2000">
                <a:latin typeface="Calibri" charset="0"/>
              </a:rPr>
              <a:t>Each classifier in the ensemble is a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decision tree </a:t>
            </a:r>
            <a:r>
              <a:rPr lang="en-US" sz="2000">
                <a:latin typeface="Calibri" charset="0"/>
              </a:rPr>
              <a:t>classifier and is generated using a </a:t>
            </a:r>
            <a:r>
              <a:rPr lang="en-US" sz="2000" i="1">
                <a:solidFill>
                  <a:srgbClr val="008000"/>
                </a:solidFill>
                <a:latin typeface="Calibri" charset="0"/>
              </a:rPr>
              <a:t>random selection of attributes </a:t>
            </a:r>
            <a:r>
              <a:rPr lang="en-US" sz="2000">
                <a:latin typeface="Calibri" charset="0"/>
              </a:rPr>
              <a:t>at each node to determine the split</a:t>
            </a:r>
          </a:p>
          <a:p>
            <a:pPr lvl="1"/>
            <a:r>
              <a:rPr lang="en-US" sz="2000">
                <a:latin typeface="Calibri" charset="0"/>
              </a:rPr>
              <a:t>During classification, each tree votes and the most popular class is returned</a:t>
            </a:r>
          </a:p>
          <a:p>
            <a:r>
              <a:rPr lang="en-US" sz="2000">
                <a:latin typeface="Calibri" charset="0"/>
              </a:rPr>
              <a:t>Two Methods to construct Random Forest:</a:t>
            </a:r>
          </a:p>
          <a:p>
            <a:pPr lvl="1"/>
            <a:r>
              <a:rPr lang="en-US" sz="2000">
                <a:latin typeface="Calibri" charset="0"/>
              </a:rPr>
              <a:t>Forest-RI (</a:t>
            </a:r>
            <a:r>
              <a:rPr lang="en-US" sz="2000" i="1">
                <a:latin typeface="Calibri" charset="0"/>
              </a:rPr>
              <a:t>random input selection</a:t>
            </a:r>
            <a:r>
              <a:rPr lang="en-US" sz="2000">
                <a:latin typeface="Calibri" charset="0"/>
              </a:rPr>
              <a:t>):  Randomly select, at each node, F attributes as candidates for the split at the node. The CART (Gini) or Info Gain methodology is used to grow the trees to maximum size</a:t>
            </a:r>
          </a:p>
          <a:p>
            <a:pPr lvl="1"/>
            <a:r>
              <a:rPr lang="en-US" sz="2000">
                <a:latin typeface="Calibri" charset="0"/>
              </a:rPr>
              <a:t>Forest-RC (</a:t>
            </a:r>
            <a:r>
              <a:rPr lang="en-US" sz="2000" i="1">
                <a:latin typeface="Calibri" charset="0"/>
              </a:rPr>
              <a:t>random linear combinations</a:t>
            </a:r>
            <a:r>
              <a:rPr lang="en-US" sz="2000">
                <a:latin typeface="Calibri" charset="0"/>
              </a:rPr>
              <a:t>)</a:t>
            </a:r>
            <a:r>
              <a:rPr lang="en-US" sz="2000" i="1">
                <a:latin typeface="Calibri" charset="0"/>
              </a:rPr>
              <a:t>: </a:t>
            </a:r>
            <a:r>
              <a:rPr lang="en-US" sz="2000">
                <a:latin typeface="Calibri" charset="0"/>
              </a:rPr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sz="2000">
                <a:solidFill>
                  <a:srgbClr val="FF0000"/>
                </a:solidFill>
                <a:latin typeface="Calibri" charset="0"/>
              </a:rPr>
              <a:t>Comparable in accuracy to Adaboost, but more robust to errors and outliers </a:t>
            </a:r>
          </a:p>
          <a:p>
            <a:r>
              <a:rPr lang="en-US" sz="2000">
                <a:latin typeface="Calibri" charset="0"/>
              </a:rPr>
              <a:t>Insensitive to the number of attributes selected for consideration at each split, and faster than bagging or boosting</a:t>
            </a:r>
          </a:p>
        </p:txBody>
      </p:sp>
      <p:sp>
        <p:nvSpPr>
          <p:cNvPr id="191491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AC943AFE-BA4B-9443-A9CB-9A8240EE09C0}" type="slidenum">
              <a:rPr lang="en-US" sz="1200" b="1">
                <a:latin typeface="Calibri" charset="0"/>
              </a:rPr>
              <a:pPr algn="r" eaLnBrk="1" hangingPunct="1"/>
              <a:t>130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200" b="0">
                <a:latin typeface="Berlin Sans FB Demi" charset="0"/>
              </a:rPr>
              <a:t>Classification of Class-Imbalanced Data Sets</a:t>
            </a:r>
          </a:p>
        </p:txBody>
      </p:sp>
      <p:sp>
        <p:nvSpPr>
          <p:cNvPr id="193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Class-imbalance problem: Rare positive example but numerous negative ones, e.g., medical diagnosis, fraud, oil-spill, fault, etc. 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Traditional methods assume a balanced distribution of classes and equal error costs: not suitable for class-imbalanced data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Typical methods for imbalance data in 2-class classification: 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Oversampling</a:t>
            </a:r>
            <a:r>
              <a:rPr lang="en-US" sz="2000">
                <a:latin typeface="Calibri" charset="0"/>
              </a:rPr>
              <a:t>: re-sampling of data from positive class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Under-sampling</a:t>
            </a:r>
            <a:r>
              <a:rPr lang="en-US" sz="2000">
                <a:latin typeface="Calibri" charset="0"/>
              </a:rPr>
              <a:t>: randomly eliminate  tuples from negative class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Threshold-moving</a:t>
            </a:r>
            <a:r>
              <a:rPr lang="en-US" sz="2000">
                <a:latin typeface="Calibri" charset="0"/>
              </a:rPr>
              <a:t>: moves the decision threshold, </a:t>
            </a:r>
            <a:r>
              <a:rPr lang="en-US" sz="2000" b="1">
                <a:latin typeface="Calibri" charset="0"/>
              </a:rPr>
              <a:t>t</a:t>
            </a:r>
            <a:r>
              <a:rPr lang="en-US" sz="2000">
                <a:latin typeface="Calibri" charset="0"/>
              </a:rPr>
              <a:t>, so that the rare class tuples are easier to classify, and hence, less chance of costly false negative errors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Ensemble techniques</a:t>
            </a:r>
            <a:r>
              <a:rPr lang="en-US" sz="2000">
                <a:latin typeface="Calibri" charset="0"/>
              </a:rPr>
              <a:t>: Ensemble multiple classifiers introduced above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alibri" charset="0"/>
              </a:rPr>
              <a:t>Still difficult for class imbalance problem on multiclass tasks</a:t>
            </a:r>
          </a:p>
        </p:txBody>
      </p:sp>
      <p:sp>
        <p:nvSpPr>
          <p:cNvPr id="193539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788ED0D-B35B-EF46-A239-9903DE62B814}" type="slidenum">
              <a:rPr lang="en-US" sz="1200" b="1">
                <a:latin typeface="Calibri" charset="0"/>
              </a:rPr>
              <a:pPr algn="r" eaLnBrk="1" hangingPunct="1"/>
              <a:t>131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7D91615-4334-3149-9DB6-A32E277B3A9D}" type="slidenum">
              <a:rPr lang="en-US" sz="1400" b="1">
                <a:latin typeface="Calibri" charset="0"/>
              </a:rPr>
              <a:pPr algn="r" eaLnBrk="1" hangingPunct="1"/>
              <a:t>132</a:t>
            </a:fld>
            <a:endParaRPr lang="en-US" sz="1400" b="1">
              <a:latin typeface="Calibri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9525" y="3048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Classification: Basic Concepts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95588" name="AutoShape 8"/>
          <p:cNvSpPr>
            <a:spLocks noChangeArrowheads="1"/>
          </p:cNvSpPr>
          <p:nvPr/>
        </p:nvSpPr>
        <p:spPr bwMode="auto">
          <a:xfrm rot="9803581">
            <a:off x="2514600" y="58674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Summary (I)</a:t>
            </a:r>
          </a:p>
        </p:txBody>
      </p:sp>
      <p:sp>
        <p:nvSpPr>
          <p:cNvPr id="197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Classification </a:t>
            </a:r>
            <a:r>
              <a:rPr lang="en-US" sz="2000">
                <a:latin typeface="Calibri" charset="0"/>
              </a:rPr>
              <a:t>is a form of data analysis that extracts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models</a:t>
            </a:r>
            <a:r>
              <a:rPr lang="en-US" sz="2000">
                <a:latin typeface="Calibri" charset="0"/>
              </a:rPr>
              <a:t> describing important data classes.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latin typeface="Calibri" charset="0"/>
              </a:rPr>
              <a:t>Effective and scalable methods have been developed for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decision tree induction, Naive Bayesian classification, rule-based classification, </a:t>
            </a:r>
            <a:r>
              <a:rPr lang="en-US" sz="2000">
                <a:latin typeface="Calibri" charset="0"/>
              </a:rPr>
              <a:t>and many other classification methods.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Evaluation metrics</a:t>
            </a:r>
            <a:r>
              <a:rPr lang="en-US" sz="2000">
                <a:latin typeface="Calibri" charset="0"/>
              </a:rPr>
              <a:t> include: accuracy, sensitivity, specificity, precision, recall, </a:t>
            </a:r>
            <a:r>
              <a:rPr lang="en-US" sz="2000" i="1">
                <a:latin typeface="Calibri" charset="0"/>
              </a:rPr>
              <a:t>F</a:t>
            </a:r>
            <a:r>
              <a:rPr lang="en-US" sz="2000">
                <a:latin typeface="Calibri" charset="0"/>
              </a:rPr>
              <a:t> measure, and </a:t>
            </a:r>
            <a:r>
              <a:rPr lang="en-US" sz="2000" i="1">
                <a:latin typeface="Calibri" charset="0"/>
              </a:rPr>
              <a:t>F</a:t>
            </a:r>
            <a:r>
              <a:rPr lang="en-US" sz="2000" i="1" baseline="-25000">
                <a:latin typeface="Calibri" charset="0"/>
                <a:cs typeface="Tahoma" charset="0"/>
              </a:rPr>
              <a:t>ß</a:t>
            </a:r>
            <a:r>
              <a:rPr lang="en-US" sz="2000" baseline="-25000">
                <a:latin typeface="Calibri" charset="0"/>
              </a:rPr>
              <a:t> </a:t>
            </a:r>
            <a:r>
              <a:rPr lang="en-US" sz="2000">
                <a:latin typeface="Calibri" charset="0"/>
              </a:rPr>
              <a:t>measure.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Stratified k-fold cross-validation</a:t>
            </a:r>
            <a:r>
              <a:rPr lang="en-US" sz="2000">
                <a:latin typeface="Calibri" charset="0"/>
              </a:rPr>
              <a:t> is recommended for accuracy estimation. 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  <a:latin typeface="Calibri" charset="0"/>
              </a:rPr>
              <a:t>Bagging </a:t>
            </a:r>
            <a:r>
              <a:rPr lang="en-US" sz="2000">
                <a:latin typeface="Calibri" charset="0"/>
              </a:rPr>
              <a:t>and </a:t>
            </a:r>
            <a:r>
              <a:rPr lang="en-US" sz="2000">
                <a:solidFill>
                  <a:schemeClr val="hlink"/>
                </a:solidFill>
                <a:latin typeface="Calibri" charset="0"/>
              </a:rPr>
              <a:t>boosting</a:t>
            </a:r>
            <a:r>
              <a:rPr lang="en-US" sz="2000">
                <a:latin typeface="Calibri" charset="0"/>
              </a:rPr>
              <a:t> can be used to increase overall accuracy by learning and combining a series of individual models.</a:t>
            </a:r>
          </a:p>
        </p:txBody>
      </p:sp>
      <p:sp>
        <p:nvSpPr>
          <p:cNvPr id="19763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6FD66DE-650C-B04A-8414-AB0AFC14E25D}" type="slidenum">
              <a:rPr lang="en-US" sz="1200" b="1">
                <a:latin typeface="Calibri" charset="0"/>
              </a:rPr>
              <a:pPr algn="r" eaLnBrk="1" hangingPunct="1"/>
              <a:t>133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Summary (II)</a:t>
            </a:r>
          </a:p>
        </p:txBody>
      </p:sp>
      <p:sp>
        <p:nvSpPr>
          <p:cNvPr id="199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Significance tests</a:t>
            </a:r>
            <a:r>
              <a:rPr lang="en-US" sz="2400">
                <a:latin typeface="Calibri" charset="0"/>
              </a:rPr>
              <a:t> and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ROC curves</a:t>
            </a:r>
            <a:r>
              <a:rPr lang="en-US" sz="2400">
                <a:latin typeface="Calibri" charset="0"/>
              </a:rPr>
              <a:t> are useful for model selection.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There have been numerous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comparisons of the different classification </a:t>
            </a:r>
            <a:r>
              <a:rPr lang="en-US" sz="2400">
                <a:latin typeface="Calibri" charset="0"/>
              </a:rPr>
              <a:t>methods; the matter remains a research topic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No single method has been found to be superior over all others for all data sets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Calibri" charset="0"/>
              </a:rPr>
              <a:t>Issues such as accuracy, training time, robustness, scalability, and interpretability must be considered and can involve trade-offs, further complicating the quest for an overall superior method</a:t>
            </a:r>
          </a:p>
        </p:txBody>
      </p:sp>
      <p:sp>
        <p:nvSpPr>
          <p:cNvPr id="199683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F084C60-53F5-0547-9794-50EA789BDA4F}" type="slidenum">
              <a:rPr lang="en-US" sz="1200" b="1">
                <a:latin typeface="Calibri" charset="0"/>
              </a:rPr>
              <a:pPr algn="r" eaLnBrk="1" hangingPunct="1"/>
              <a:t>134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18463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References (1)</a:t>
            </a:r>
            <a:endParaRPr lang="en-US" sz="4000">
              <a:latin typeface="Berlin Sans FB Demi" charset="0"/>
            </a:endParaRPr>
          </a:p>
        </p:txBody>
      </p:sp>
      <p:sp>
        <p:nvSpPr>
          <p:cNvPr id="201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029200"/>
          </a:xfrm>
        </p:spPr>
        <p:txBody>
          <a:bodyPr/>
          <a:lstStyle/>
          <a:p>
            <a:pPr marL="533400" indent="-533400" eaLnBrk="1" hangingPunct="1"/>
            <a:r>
              <a:rPr lang="en-US" sz="1800">
                <a:latin typeface="Calibri" charset="0"/>
              </a:rPr>
              <a:t>C. Apte and S. Weiss. </a:t>
            </a:r>
            <a:r>
              <a:rPr lang="en-US" sz="1800" b="1">
                <a:latin typeface="Calibri" charset="0"/>
              </a:rPr>
              <a:t>Data mining with decision trees and decision rules</a:t>
            </a:r>
            <a:r>
              <a:rPr lang="en-US" sz="1800">
                <a:latin typeface="Calibri" charset="0"/>
              </a:rPr>
              <a:t>. Future Generation Computer Systems, 13, 1997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C. M. Bishop,  </a:t>
            </a:r>
            <a:r>
              <a:rPr lang="en-US" sz="1800" b="1">
                <a:latin typeface="Calibri" charset="0"/>
              </a:rPr>
              <a:t>Neural Networks for Pattern Recognition</a:t>
            </a:r>
            <a:r>
              <a:rPr lang="en-US" sz="1800">
                <a:latin typeface="Calibri" charset="0"/>
              </a:rPr>
              <a:t>.  Oxford University Press, 1995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L. Breiman, J. Friedman, R. Olshen, and C. Stone. </a:t>
            </a:r>
            <a:r>
              <a:rPr lang="en-US" sz="1800" b="1">
                <a:latin typeface="Calibri" charset="0"/>
              </a:rPr>
              <a:t>Classification and Regression Trees</a:t>
            </a:r>
            <a:r>
              <a:rPr lang="en-US" sz="1800">
                <a:latin typeface="Calibri" charset="0"/>
              </a:rPr>
              <a:t>. Wadsworth International Group, 1984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C. J. C. Burges. </a:t>
            </a:r>
            <a:r>
              <a:rPr lang="en-US" sz="1800" b="1">
                <a:latin typeface="Calibri" charset="0"/>
              </a:rPr>
              <a:t>A Tutorial on Support Vector Machines for Pattern Recognition</a:t>
            </a:r>
            <a:r>
              <a:rPr lang="en-US" sz="1800">
                <a:latin typeface="Calibri" charset="0"/>
              </a:rPr>
              <a:t>. </a:t>
            </a:r>
            <a:r>
              <a:rPr lang="en-US" sz="1800" i="1">
                <a:latin typeface="Calibri" charset="0"/>
              </a:rPr>
              <a:t>Data Mining and Knowledge Discovery</a:t>
            </a:r>
            <a:r>
              <a:rPr lang="en-US" sz="1800">
                <a:latin typeface="Calibri" charset="0"/>
              </a:rPr>
              <a:t>, 2(2): 121-168, 1998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P. K. Chan and S. J. Stolfo. </a:t>
            </a:r>
            <a:r>
              <a:rPr lang="en-US" sz="1800" b="1">
                <a:latin typeface="Calibri" charset="0"/>
              </a:rPr>
              <a:t>Learning arbiter and combiner trees from partitioned data for scaling machine learning</a:t>
            </a:r>
            <a:r>
              <a:rPr lang="en-US" sz="1800">
                <a:latin typeface="Calibri" charset="0"/>
              </a:rPr>
              <a:t>. KDD'95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H. Cheng, X. Yan, J. Han, and C.-W. Hsu, </a:t>
            </a:r>
            <a:r>
              <a:rPr lang="en-US" sz="1800" b="1">
                <a:latin typeface="Calibri" charset="0"/>
                <a:hlinkClick r:id="rId3"/>
              </a:rPr>
              <a:t>Discriminative Frequent Pattern Analysis for Effective Classification</a:t>
            </a:r>
            <a:r>
              <a:rPr lang="en-US" sz="1800">
                <a:latin typeface="Calibri" charset="0"/>
              </a:rPr>
              <a:t>, ICDE'07</a:t>
            </a:r>
            <a:endParaRPr lang="en-US" sz="1800" b="1">
              <a:latin typeface="Calibri" charset="0"/>
            </a:endParaRP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H. Cheng, X. Yan, J. Han, and P. S. Yu, </a:t>
            </a:r>
            <a:r>
              <a:rPr lang="en-US" sz="1800" b="1">
                <a:latin typeface="Calibri" charset="0"/>
                <a:hlinkClick r:id="rId4"/>
              </a:rPr>
              <a:t>Direct Discriminative Pattern Mining for Effective Classification</a:t>
            </a:r>
            <a:r>
              <a:rPr lang="en-US" sz="1800">
                <a:latin typeface="Calibri" charset="0"/>
              </a:rPr>
              <a:t>, ICDE'08</a:t>
            </a:r>
            <a:endParaRPr lang="en-US" sz="1800" b="1">
              <a:latin typeface="Calibri" charset="0"/>
            </a:endParaRP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W. Cohen.  </a:t>
            </a:r>
            <a:r>
              <a:rPr lang="en-US" sz="1800" b="1">
                <a:latin typeface="Calibri" charset="0"/>
              </a:rPr>
              <a:t>Fast effective rule induction</a:t>
            </a:r>
            <a:r>
              <a:rPr lang="en-US" sz="1800">
                <a:latin typeface="Calibri" charset="0"/>
              </a:rPr>
              <a:t>. ICML'95</a:t>
            </a:r>
          </a:p>
          <a:p>
            <a:pPr marL="533400" indent="-533400" eaLnBrk="1" hangingPunct="1"/>
            <a:r>
              <a:rPr lang="en-US" sz="1800">
                <a:latin typeface="Calibri" charset="0"/>
              </a:rPr>
              <a:t>G. Cong, K.-L. Tan, A. K. H. Tung, and X. Xu.  </a:t>
            </a:r>
            <a:r>
              <a:rPr lang="en-US" sz="1800" b="1">
                <a:latin typeface="Calibri" charset="0"/>
              </a:rPr>
              <a:t>Mining top-k covering rule groups for gene expression data</a:t>
            </a:r>
            <a:r>
              <a:rPr lang="en-US" sz="1800">
                <a:latin typeface="Calibri" charset="0"/>
              </a:rPr>
              <a:t>.  SIGMOD'05</a:t>
            </a:r>
          </a:p>
        </p:txBody>
      </p:sp>
      <p:sp>
        <p:nvSpPr>
          <p:cNvPr id="201731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6BEEE840-B40A-C340-A197-30245EACE512}" type="slidenum">
              <a:rPr lang="en-US" sz="1200" b="1">
                <a:latin typeface="Calibri" charset="0"/>
              </a:rPr>
              <a:pPr algn="r" eaLnBrk="1" hangingPunct="1"/>
              <a:t>135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43850" cy="554038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References (2)</a:t>
            </a:r>
            <a:endParaRPr lang="en-US" sz="4000">
              <a:latin typeface="Berlin Sans FB Demi" charset="0"/>
            </a:endParaRPr>
          </a:p>
        </p:txBody>
      </p:sp>
      <p:sp>
        <p:nvSpPr>
          <p:cNvPr id="2037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eaLnBrk="1" hangingPunct="1"/>
            <a:r>
              <a:rPr lang="en-US" sz="1800">
                <a:latin typeface="Calibri" charset="0"/>
              </a:rPr>
              <a:t>A. J. Dobson.  </a:t>
            </a:r>
            <a:r>
              <a:rPr lang="en-US" sz="1800" b="1">
                <a:latin typeface="Calibri" charset="0"/>
              </a:rPr>
              <a:t>An Introduction to Generalized Linear Models</a:t>
            </a:r>
            <a:r>
              <a:rPr lang="en-US" sz="1800">
                <a:latin typeface="Calibri" charset="0"/>
              </a:rPr>
              <a:t>.  Chapman &amp; Hall, 1990.</a:t>
            </a:r>
          </a:p>
          <a:p>
            <a:pPr eaLnBrk="1" hangingPunct="1"/>
            <a:r>
              <a:rPr lang="en-US" sz="1800">
                <a:latin typeface="Calibri" charset="0"/>
              </a:rPr>
              <a:t>G. Dong and J. Li. </a:t>
            </a:r>
            <a:r>
              <a:rPr lang="en-US" sz="1800" b="1">
                <a:latin typeface="Calibri" charset="0"/>
              </a:rPr>
              <a:t>Efficient mining of emerging patterns: Discovering trends and differences</a:t>
            </a:r>
            <a:r>
              <a:rPr lang="en-US" sz="1800">
                <a:latin typeface="Calibri" charset="0"/>
              </a:rPr>
              <a:t>. KDD'99.</a:t>
            </a:r>
          </a:p>
          <a:p>
            <a:pPr eaLnBrk="1" hangingPunct="1"/>
            <a:r>
              <a:rPr lang="en-US" sz="1800">
                <a:latin typeface="Calibri" charset="0"/>
              </a:rPr>
              <a:t>R. O. Duda, P. E. Hart, and D. G. Stork. </a:t>
            </a:r>
            <a:r>
              <a:rPr lang="en-US" sz="1800" b="1">
                <a:latin typeface="Calibri" charset="0"/>
              </a:rPr>
              <a:t>Pattern Classification</a:t>
            </a:r>
            <a:r>
              <a:rPr lang="en-US" sz="1800">
                <a:latin typeface="Calibri" charset="0"/>
              </a:rPr>
              <a:t>, 2ed. John Wiley, 2001</a:t>
            </a:r>
          </a:p>
          <a:p>
            <a:pPr eaLnBrk="1" hangingPunct="1"/>
            <a:r>
              <a:rPr lang="en-US" sz="1800">
                <a:latin typeface="Calibri" charset="0"/>
              </a:rPr>
              <a:t>U. M. Fayyad. </a:t>
            </a:r>
            <a:r>
              <a:rPr lang="en-US" sz="1800" b="1">
                <a:latin typeface="Calibri" charset="0"/>
              </a:rPr>
              <a:t>Branching on attribute values in decision tree generation</a:t>
            </a:r>
            <a:r>
              <a:rPr lang="en-US" sz="1800">
                <a:latin typeface="Calibri" charset="0"/>
              </a:rPr>
              <a:t>. AAAI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94.</a:t>
            </a:r>
          </a:p>
          <a:p>
            <a:pPr eaLnBrk="1" hangingPunct="1"/>
            <a:r>
              <a:rPr lang="en-US" sz="1800">
                <a:latin typeface="Calibri" charset="0"/>
              </a:rPr>
              <a:t>Y. Freund and R. E. Schapire. </a:t>
            </a:r>
            <a:r>
              <a:rPr lang="en-US" sz="1800" b="1">
                <a:latin typeface="Calibri" charset="0"/>
              </a:rPr>
              <a:t>A decision-theoretic generalization of on-line learning and an  application to boosting</a:t>
            </a:r>
            <a:r>
              <a:rPr lang="en-US" sz="1800">
                <a:latin typeface="Calibri" charset="0"/>
              </a:rPr>
              <a:t>. J. Computer and System Sciences, 1997.</a:t>
            </a:r>
          </a:p>
          <a:p>
            <a:pPr eaLnBrk="1" hangingPunct="1"/>
            <a:r>
              <a:rPr lang="en-US" sz="1800">
                <a:latin typeface="Calibri" charset="0"/>
              </a:rPr>
              <a:t>J. Gehrke, R. Ramakrishnan, and V. Ganti. </a:t>
            </a:r>
            <a:r>
              <a:rPr lang="en-US" sz="1800" b="1">
                <a:latin typeface="Calibri" charset="0"/>
              </a:rPr>
              <a:t>Rainforest: A framework for fast decision tree construction of large datasets</a:t>
            </a:r>
            <a:r>
              <a:rPr lang="en-US" sz="1800">
                <a:latin typeface="Calibri" charset="0"/>
              </a:rPr>
              <a:t>. VLDB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98.</a:t>
            </a:r>
          </a:p>
          <a:p>
            <a:pPr eaLnBrk="1" hangingPunct="1"/>
            <a:r>
              <a:rPr lang="en-US" sz="1800">
                <a:latin typeface="Calibri" charset="0"/>
              </a:rPr>
              <a:t>J. Gehrke, V. Gant, R. Ramakrishnan, and W.-Y. Loh, </a:t>
            </a:r>
            <a:r>
              <a:rPr lang="en-US" sz="1800" b="1">
                <a:latin typeface="Calibri" charset="0"/>
              </a:rPr>
              <a:t>BOAT -- Optimistic Decision Tree Construction</a:t>
            </a:r>
            <a:r>
              <a:rPr lang="en-US" sz="1800">
                <a:latin typeface="Calibri" charset="0"/>
              </a:rPr>
              <a:t>. SIGMOD'99</a:t>
            </a:r>
            <a:r>
              <a:rPr lang="en-US" sz="1800" i="1">
                <a:latin typeface="Calibri" charset="0"/>
              </a:rPr>
              <a:t>.</a:t>
            </a:r>
          </a:p>
          <a:p>
            <a:pPr eaLnBrk="1" hangingPunct="1"/>
            <a:r>
              <a:rPr lang="en-US" sz="1800">
                <a:latin typeface="Calibri" charset="0"/>
              </a:rPr>
              <a:t>T. Hastie, R. Tibshirani, and J. Friedman. </a:t>
            </a:r>
            <a:r>
              <a:rPr lang="en-US" sz="1800" b="1">
                <a:latin typeface="Calibri" charset="0"/>
              </a:rPr>
              <a:t>The Elements of Statistical Learning: Data Mining, Inference,  and Prediction.</a:t>
            </a:r>
            <a:r>
              <a:rPr lang="en-US" sz="1800">
                <a:latin typeface="Calibri" charset="0"/>
              </a:rPr>
              <a:t> Springer-Verlag, 2001.</a:t>
            </a:r>
          </a:p>
          <a:p>
            <a:pPr eaLnBrk="1" hangingPunct="1"/>
            <a:r>
              <a:rPr lang="en-US" sz="1800">
                <a:latin typeface="Calibri" charset="0"/>
              </a:rPr>
              <a:t>D. Heckerman, D. Geiger, and D. M. Chickering. </a:t>
            </a:r>
            <a:r>
              <a:rPr lang="en-US" sz="1800" b="1">
                <a:latin typeface="Calibri" charset="0"/>
              </a:rPr>
              <a:t>Learning Bayesian networks: The combination of knowledge and statistical data</a:t>
            </a:r>
            <a:r>
              <a:rPr lang="en-US" sz="1800">
                <a:latin typeface="Calibri" charset="0"/>
              </a:rPr>
              <a:t>. Machine Learning, 1995.</a:t>
            </a:r>
          </a:p>
          <a:p>
            <a:pPr eaLnBrk="1" hangingPunct="1"/>
            <a:r>
              <a:rPr lang="en-US" sz="1800">
                <a:latin typeface="Calibri" charset="0"/>
              </a:rPr>
              <a:t>W. Li, J. Han, and J. Pei, </a:t>
            </a:r>
            <a:r>
              <a:rPr lang="en-US" sz="1800" b="1">
                <a:latin typeface="Calibri" charset="0"/>
              </a:rPr>
              <a:t>CMAR: Accurate and Efficient Classification Based on Multiple Class-Association Rules</a:t>
            </a:r>
            <a:r>
              <a:rPr lang="en-US" sz="1800">
                <a:latin typeface="Calibri" charset="0"/>
              </a:rPr>
              <a:t>, ICDM'01. </a:t>
            </a:r>
          </a:p>
        </p:txBody>
      </p:sp>
      <p:sp>
        <p:nvSpPr>
          <p:cNvPr id="203779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440529D-58B6-9141-99E5-F0CE560DB91F}" type="slidenum">
              <a:rPr lang="en-US" sz="1200" b="1">
                <a:latin typeface="Calibri" charset="0"/>
              </a:rPr>
              <a:pPr algn="r" eaLnBrk="1" hangingPunct="1"/>
              <a:t>136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43850" cy="554038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References (3)</a:t>
            </a:r>
            <a:endParaRPr lang="en-US" sz="4000">
              <a:latin typeface="Berlin Sans FB Demi" charset="0"/>
            </a:endParaRPr>
          </a:p>
        </p:txBody>
      </p:sp>
      <p:sp>
        <p:nvSpPr>
          <p:cNvPr id="205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T.-S. Lim, W.-Y. Loh, and Y.-S. Shih. </a:t>
            </a:r>
            <a:r>
              <a:rPr lang="en-US" sz="1800" b="1">
                <a:latin typeface="Calibri" charset="0"/>
              </a:rPr>
              <a:t>A comparison of prediction accuracy, complexity, and training time of  thirty-three old and new classification algorithms.</a:t>
            </a:r>
            <a:r>
              <a:rPr lang="en-US" sz="1800">
                <a:latin typeface="Calibri" charset="0"/>
              </a:rPr>
              <a:t>  Machine Learning, 2000.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Magidson.  </a:t>
            </a:r>
            <a:r>
              <a:rPr lang="en-US" sz="1800" b="1">
                <a:latin typeface="Calibri" charset="0"/>
              </a:rPr>
              <a:t>The Chaid approach to segmentation modeling:  Chi-squared automatic interaction detection</a:t>
            </a:r>
            <a:r>
              <a:rPr lang="en-US" sz="1800">
                <a:latin typeface="Calibri" charset="0"/>
              </a:rPr>
              <a:t>. In R. P. Bagozzi, editor, Advanced Methods of Marketing Research, Blackwell Business, 1994.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M. Mehta, R. Agrawal, and J. Rissanen. </a:t>
            </a:r>
            <a:r>
              <a:rPr lang="en-US" sz="1800" b="1">
                <a:latin typeface="Calibri" charset="0"/>
              </a:rPr>
              <a:t>SLIQ : A fast scalable classifier for data mining</a:t>
            </a:r>
            <a:r>
              <a:rPr lang="en-US" sz="1800">
                <a:latin typeface="Calibri" charset="0"/>
              </a:rPr>
              <a:t>. EDBT'96.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T. M. Mitchell. </a:t>
            </a:r>
            <a:r>
              <a:rPr lang="en-US" sz="1800" b="1">
                <a:latin typeface="Calibri" charset="0"/>
              </a:rPr>
              <a:t>Machine Learning</a:t>
            </a:r>
            <a:r>
              <a:rPr lang="en-US" sz="1800">
                <a:latin typeface="Calibri" charset="0"/>
              </a:rPr>
              <a:t>. McGraw Hill, 1997.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S. K. Murthy, </a:t>
            </a:r>
            <a:r>
              <a:rPr lang="en-US" sz="1800" b="1">
                <a:latin typeface="Calibri" charset="0"/>
              </a:rPr>
              <a:t>Automatic Construction of Decision Trees from Data: A Multi-Disciplinary Survey</a:t>
            </a:r>
            <a:r>
              <a:rPr lang="en-US" sz="1800">
                <a:latin typeface="Calibri" charset="0"/>
              </a:rPr>
              <a:t>, Data Mining and Knowledge Discovery 2(4): 345-389, 1998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R. Quinlan. </a:t>
            </a:r>
            <a:r>
              <a:rPr lang="en-US" sz="1800" b="1">
                <a:latin typeface="Calibri" charset="0"/>
              </a:rPr>
              <a:t>Induction of decision trees</a:t>
            </a:r>
            <a:r>
              <a:rPr lang="en-US" sz="1800">
                <a:latin typeface="Calibri" charset="0"/>
              </a:rPr>
              <a:t>. </a:t>
            </a:r>
            <a:r>
              <a:rPr lang="en-US" sz="1800" i="1">
                <a:latin typeface="Calibri" charset="0"/>
              </a:rPr>
              <a:t>Machine Learning</a:t>
            </a:r>
            <a:r>
              <a:rPr lang="en-US" sz="1800">
                <a:latin typeface="Calibri" charset="0"/>
              </a:rPr>
              <a:t>, 1:81-106, 1986.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R. Quinlan and R. M. Cameron-Jones. </a:t>
            </a:r>
            <a:r>
              <a:rPr lang="en-US" sz="1800" b="1">
                <a:latin typeface="Calibri" charset="0"/>
              </a:rPr>
              <a:t>FOIL: A midterm report</a:t>
            </a:r>
            <a:r>
              <a:rPr lang="en-US" sz="1800">
                <a:latin typeface="Calibri" charset="0"/>
              </a:rPr>
              <a:t>. ECML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93.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R. Quinlan. </a:t>
            </a:r>
            <a:r>
              <a:rPr lang="en-US" sz="1800" b="1">
                <a:latin typeface="Calibri" charset="0"/>
              </a:rPr>
              <a:t>C4.5: Programs for Machine Learning</a:t>
            </a:r>
            <a:r>
              <a:rPr lang="en-US" sz="1800">
                <a:latin typeface="Calibri" charset="0"/>
              </a:rPr>
              <a:t>. Morgan Kaufmann, 1993.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J. R. Quinlan.  </a:t>
            </a:r>
            <a:r>
              <a:rPr lang="en-US" sz="1800" b="1">
                <a:latin typeface="Calibri" charset="0"/>
              </a:rPr>
              <a:t>Bagging, boosting, and c4.5</a:t>
            </a:r>
            <a:r>
              <a:rPr lang="en-US" sz="1800">
                <a:latin typeface="Calibri" charset="0"/>
              </a:rPr>
              <a:t>. AAAI'96.</a:t>
            </a:r>
          </a:p>
        </p:txBody>
      </p:sp>
      <p:sp>
        <p:nvSpPr>
          <p:cNvPr id="20582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43872EA-97E1-7244-B94E-9A944BBF3BC2}" type="slidenum">
              <a:rPr lang="en-US" sz="1200" b="1">
                <a:latin typeface="Calibri" charset="0"/>
              </a:rPr>
              <a:pPr algn="r" eaLnBrk="1" hangingPunct="1"/>
              <a:t>137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43850" cy="554038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References (4)</a:t>
            </a:r>
            <a:endParaRPr lang="en-US" sz="4000">
              <a:latin typeface="Berlin Sans FB Demi" charset="0"/>
            </a:endParaRPr>
          </a:p>
        </p:txBody>
      </p:sp>
      <p:sp>
        <p:nvSpPr>
          <p:cNvPr id="207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/>
            <a:r>
              <a:rPr lang="en-US" sz="1800">
                <a:latin typeface="Calibri" charset="0"/>
              </a:rPr>
              <a:t>R. Rastogi and K. Shim. </a:t>
            </a:r>
            <a:r>
              <a:rPr lang="en-US" sz="1800" b="1">
                <a:latin typeface="Calibri" charset="0"/>
              </a:rPr>
              <a:t>Public: A decision tree classifier that integrates building and pruning</a:t>
            </a:r>
            <a:r>
              <a:rPr lang="en-US" sz="1800">
                <a:latin typeface="Calibri" charset="0"/>
              </a:rPr>
              <a:t>. VLDB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98.</a:t>
            </a:r>
          </a:p>
          <a:p>
            <a:pPr eaLnBrk="1" hangingPunct="1"/>
            <a:r>
              <a:rPr lang="en-US" sz="1800">
                <a:latin typeface="Calibri" charset="0"/>
              </a:rPr>
              <a:t>J. Shafer, R. Agrawal, and M. Mehta. </a:t>
            </a:r>
            <a:r>
              <a:rPr lang="en-US" sz="1800" b="1">
                <a:latin typeface="Calibri" charset="0"/>
              </a:rPr>
              <a:t>SPRINT : A scalable parallel classifier for data mining</a:t>
            </a:r>
            <a:r>
              <a:rPr lang="en-US" sz="1800">
                <a:latin typeface="Calibri" charset="0"/>
              </a:rPr>
              <a:t>. VLDB</a:t>
            </a:r>
            <a:r>
              <a:rPr lang="ja-JP" altLang="en-US" sz="1800">
                <a:latin typeface="Calibri" charset="0"/>
              </a:rPr>
              <a:t>’</a:t>
            </a:r>
            <a:r>
              <a:rPr lang="en-US" altLang="ja-JP" sz="1800">
                <a:latin typeface="Calibri" charset="0"/>
              </a:rPr>
              <a:t>96.</a:t>
            </a:r>
          </a:p>
          <a:p>
            <a:pPr eaLnBrk="1" hangingPunct="1"/>
            <a:r>
              <a:rPr lang="en-US" sz="1800">
                <a:latin typeface="Calibri" charset="0"/>
              </a:rPr>
              <a:t>J. W. Shavlik and T. G. Dietterich. </a:t>
            </a:r>
            <a:r>
              <a:rPr lang="en-US" sz="1800" b="1">
                <a:latin typeface="Calibri" charset="0"/>
              </a:rPr>
              <a:t>Readings in Machine Learning</a:t>
            </a:r>
            <a:r>
              <a:rPr lang="en-US" sz="1800">
                <a:latin typeface="Calibri" charset="0"/>
              </a:rPr>
              <a:t>. Morgan Kaufmann, 1990.</a:t>
            </a:r>
          </a:p>
          <a:p>
            <a:pPr eaLnBrk="1" hangingPunct="1"/>
            <a:r>
              <a:rPr lang="en-US" sz="1800">
                <a:latin typeface="Calibri" charset="0"/>
              </a:rPr>
              <a:t>P. Tan, M. Steinbach, and V. Kumar. </a:t>
            </a:r>
            <a:r>
              <a:rPr lang="en-US" sz="1800" b="1">
                <a:latin typeface="Calibri" charset="0"/>
              </a:rPr>
              <a:t>Introduction to Data Mining</a:t>
            </a:r>
            <a:r>
              <a:rPr lang="en-US" sz="1800">
                <a:latin typeface="Calibri" charset="0"/>
              </a:rPr>
              <a:t>. Addison Wesley, 2005.</a:t>
            </a:r>
          </a:p>
          <a:p>
            <a:pPr eaLnBrk="1" hangingPunct="1"/>
            <a:r>
              <a:rPr lang="en-US" sz="1800">
                <a:latin typeface="Calibri" charset="0"/>
              </a:rPr>
              <a:t>S. M. Weiss and C. A. Kulikowski.  </a:t>
            </a:r>
            <a:r>
              <a:rPr lang="en-US" sz="1800" b="1">
                <a:latin typeface="Calibri" charset="0"/>
              </a:rPr>
              <a:t>Computer Systems that Learn:  Classification and Prediction Methods from Statistics, Neural Nets, Machine Learning, and Expert Systems</a:t>
            </a:r>
            <a:r>
              <a:rPr lang="en-US" sz="1800">
                <a:latin typeface="Calibri" charset="0"/>
              </a:rPr>
              <a:t>.  Morgan Kaufman, 1991. </a:t>
            </a:r>
          </a:p>
          <a:p>
            <a:pPr eaLnBrk="1" hangingPunct="1"/>
            <a:r>
              <a:rPr lang="en-US" sz="1800">
                <a:latin typeface="Calibri" charset="0"/>
              </a:rPr>
              <a:t>S. M. Weiss and N. Indurkhya. </a:t>
            </a:r>
            <a:r>
              <a:rPr lang="en-US" sz="1800" b="1">
                <a:latin typeface="Calibri" charset="0"/>
              </a:rPr>
              <a:t>Predictive Data Mining</a:t>
            </a:r>
            <a:r>
              <a:rPr lang="en-US" sz="1800">
                <a:latin typeface="Calibri" charset="0"/>
              </a:rPr>
              <a:t>. Morgan Kaufmann, 1997. </a:t>
            </a:r>
          </a:p>
          <a:p>
            <a:pPr eaLnBrk="1" hangingPunct="1"/>
            <a:r>
              <a:rPr lang="en-US" sz="1800">
                <a:latin typeface="Calibri" charset="0"/>
              </a:rPr>
              <a:t>I. H. Witten and E. Frank. </a:t>
            </a:r>
            <a:r>
              <a:rPr lang="en-US" sz="1800" b="1">
                <a:latin typeface="Calibri" charset="0"/>
              </a:rPr>
              <a:t>Data Mining: Practical Machine Learning Tools and Techniques</a:t>
            </a:r>
            <a:r>
              <a:rPr lang="en-US" sz="1800">
                <a:latin typeface="Calibri" charset="0"/>
              </a:rPr>
              <a:t>,  2ed.  Morgan Kaufmann, 2005.</a:t>
            </a:r>
          </a:p>
          <a:p>
            <a:pPr eaLnBrk="1" hangingPunct="1"/>
            <a:r>
              <a:rPr lang="en-US" sz="1800">
                <a:latin typeface="Calibri" charset="0"/>
              </a:rPr>
              <a:t>X. Yin and J. Han. </a:t>
            </a:r>
            <a:r>
              <a:rPr lang="en-US" sz="1800" b="1">
                <a:latin typeface="Calibri" charset="0"/>
              </a:rPr>
              <a:t>CPAR: Classification based on predictive association rules</a:t>
            </a:r>
            <a:r>
              <a:rPr lang="en-US" sz="1800">
                <a:latin typeface="Calibri" charset="0"/>
              </a:rPr>
              <a:t>. SDM'03</a:t>
            </a:r>
          </a:p>
          <a:p>
            <a:pPr eaLnBrk="1" hangingPunct="1"/>
            <a:r>
              <a:rPr lang="en-US" sz="1800">
                <a:latin typeface="Calibri" charset="0"/>
              </a:rPr>
              <a:t>H. Yu, J. Yang, and J. Han. </a:t>
            </a:r>
            <a:r>
              <a:rPr lang="en-US" sz="1800" b="1">
                <a:latin typeface="Calibri" charset="0"/>
              </a:rPr>
              <a:t>Classifying large data sets using SVM with hierarchical clusters</a:t>
            </a:r>
            <a:r>
              <a:rPr lang="en-US" sz="1800">
                <a:latin typeface="Calibri" charset="0"/>
              </a:rPr>
              <a:t>. KDD'03.</a:t>
            </a:r>
          </a:p>
        </p:txBody>
      </p:sp>
      <p:sp>
        <p:nvSpPr>
          <p:cNvPr id="2078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EE13CA17-FB4E-CD41-B1C2-E0CA03947287}" type="slidenum">
              <a:rPr lang="en-US" sz="1200" b="1">
                <a:latin typeface="Calibri" charset="0"/>
              </a:rPr>
              <a:pPr algn="r" eaLnBrk="1" hangingPunct="1"/>
              <a:t>138</a:t>
            </a:fld>
            <a:endParaRPr lang="en-US" sz="1200" b="1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1" name="Picture 2" descr="102-0284_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More details of tree-building process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Computationally infeasible to consider every possible partition of the feature space into </a:t>
            </a:r>
            <a:r>
              <a:rPr lang="en-US" sz="2400" i="1" dirty="0"/>
              <a:t>j</a:t>
            </a:r>
            <a:r>
              <a:rPr lang="en-US" sz="2400" dirty="0"/>
              <a:t> boxes. </a:t>
            </a:r>
          </a:p>
          <a:p>
            <a:r>
              <a:rPr lang="en-US" sz="2400" dirty="0"/>
              <a:t>Take a top-down, </a:t>
            </a:r>
            <a:r>
              <a:rPr lang="en-US" sz="2400" b="1" i="1" dirty="0"/>
              <a:t>greedy</a:t>
            </a:r>
            <a:r>
              <a:rPr lang="en-US" sz="2400" dirty="0"/>
              <a:t> approach that is known as </a:t>
            </a:r>
            <a:r>
              <a:rPr lang="en-US" sz="2400" b="1" i="1" dirty="0"/>
              <a:t>recursive binary splitting. </a:t>
            </a:r>
          </a:p>
          <a:p>
            <a:r>
              <a:rPr lang="en-US" sz="2400" dirty="0"/>
              <a:t>The approach is </a:t>
            </a:r>
            <a:r>
              <a:rPr lang="en-US" sz="2400" b="1" i="1" dirty="0"/>
              <a:t>top-down </a:t>
            </a:r>
            <a:r>
              <a:rPr lang="en-US" sz="2400" dirty="0"/>
              <a:t>because it begins at the top of the tree and then recursively splits the predictor space; each split is indicated via two new branches further down on the tree. </a:t>
            </a:r>
          </a:p>
          <a:p>
            <a:r>
              <a:rPr lang="en-US" sz="2400" dirty="0"/>
              <a:t>It is </a:t>
            </a:r>
            <a:r>
              <a:rPr lang="en-US" sz="2400" b="1" i="1" dirty="0"/>
              <a:t>greedy</a:t>
            </a:r>
            <a:r>
              <a:rPr lang="en-US" sz="2400" dirty="0"/>
              <a:t> because at each step of the tree-building process, the best split is made at that particular step, rather than looking ahead and picking a split that will lead to a better tree in some future step.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508154"/>
      </p:ext>
    </p:extLst>
  </p:cSld>
  <p:clrMapOvr>
    <a:masterClrMapping/>
  </p:clrMapOvr>
  <p:transition>
    <p:zoom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D2E750A-5E40-3746-BACB-CC1A01DFC341}" type="slidenum">
              <a:rPr lang="en-US" sz="1200"/>
              <a:pPr eaLnBrk="1" hangingPunct="1"/>
              <a:t>140</a:t>
            </a:fld>
            <a:endParaRPr lang="en-US" sz="120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solidFill>
                  <a:srgbClr val="170981"/>
                </a:solidFill>
                <a:latin typeface="Berlin Sans FB Demi" charset="0"/>
              </a:rPr>
              <a:t>Decision Tree Induction: An Example</a:t>
            </a:r>
            <a:endParaRPr lang="en-US" i="1">
              <a:solidFill>
                <a:srgbClr val="170981"/>
              </a:solidFill>
              <a:latin typeface="Berlin Sans FB Demi" charset="0"/>
            </a:endParaRPr>
          </a:p>
        </p:txBody>
      </p:sp>
      <p:grpSp>
        <p:nvGrpSpPr>
          <p:cNvPr id="211971" name="Group 63"/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211974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age?</a:t>
              </a:r>
            </a:p>
          </p:txBody>
        </p:sp>
        <p:sp>
          <p:nvSpPr>
            <p:cNvPr id="211975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overcast</a:t>
              </a:r>
            </a:p>
          </p:txBody>
        </p:sp>
        <p:sp>
          <p:nvSpPr>
            <p:cNvPr id="211976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student?</a:t>
              </a:r>
            </a:p>
          </p:txBody>
        </p:sp>
        <p:sp>
          <p:nvSpPr>
            <p:cNvPr id="211977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credit rating?</a:t>
              </a:r>
            </a:p>
          </p:txBody>
        </p:sp>
        <p:sp>
          <p:nvSpPr>
            <p:cNvPr id="211978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9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0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1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charset="0"/>
                </a:rPr>
                <a:t>&lt;=30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211982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charset="0"/>
                </a:rPr>
                <a:t>&gt;40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211983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4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5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6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7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8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no</a:t>
              </a:r>
            </a:p>
          </p:txBody>
        </p:sp>
        <p:sp>
          <p:nvSpPr>
            <p:cNvPr id="211989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211990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211991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211992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charset="0"/>
                </a:rPr>
                <a:t>31..40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211993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no</a:t>
              </a:r>
            </a:p>
          </p:txBody>
        </p:sp>
        <p:sp>
          <p:nvSpPr>
            <p:cNvPr id="211994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fair</a:t>
              </a:r>
            </a:p>
          </p:txBody>
        </p:sp>
        <p:sp>
          <p:nvSpPr>
            <p:cNvPr id="211995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excellent</a:t>
              </a:r>
            </a:p>
          </p:txBody>
        </p:sp>
        <p:sp>
          <p:nvSpPr>
            <p:cNvPr id="211996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yes</a:t>
              </a:r>
            </a:p>
          </p:txBody>
        </p:sp>
        <p:sp>
          <p:nvSpPr>
            <p:cNvPr id="211997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no</a:t>
              </a:r>
            </a:p>
          </p:txBody>
        </p:sp>
      </p:grpSp>
      <p:graphicFrame>
        <p:nvGraphicFramePr>
          <p:cNvPr id="211972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5" name="Worksheet" r:id="rId4" imgW="5778500" imgH="4470400" progId="Excel.Sheet.8">
                  <p:embed/>
                </p:oleObj>
              </mc:Choice>
              <mc:Fallback>
                <p:oleObj name="Worksheet" r:id="rId4" imgW="5778500" imgH="44704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3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charset="0"/>
              <a:buChar char="q"/>
            </a:pPr>
            <a:r>
              <a:rPr lang="en-US" sz="2400">
                <a:latin typeface="Calibri" charset="0"/>
              </a:rPr>
              <a:t>Training data set: Buys_computer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charset="0"/>
              <a:buChar char="q"/>
            </a:pPr>
            <a:r>
              <a:rPr lang="en-US" sz="2400">
                <a:latin typeface="Calibri" charset="0"/>
              </a:rPr>
              <a:t>The data set follows an example of Quinlan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s ID3 (Playing Tennis)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charset="0"/>
              <a:buChar char="q"/>
            </a:pPr>
            <a:r>
              <a:rPr lang="en-US" sz="2400">
                <a:latin typeface="Calibri" charset="0"/>
              </a:rPr>
              <a:t>Resulting tree:</a:t>
            </a:r>
          </a:p>
        </p:txBody>
      </p:sp>
    </p:spTree>
  </p:cSld>
  <p:clrMapOvr>
    <a:masterClrMapping/>
  </p:clrMapOvr>
  <p:transition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8797DE8-AA46-5746-84A2-60CA2DD7EA0E}" type="slidenum">
              <a:rPr lang="en-US" sz="1200"/>
              <a:pPr eaLnBrk="1" hangingPunct="1"/>
              <a:t>141</a:t>
            </a:fld>
            <a:endParaRPr lang="en-US" sz="1200"/>
          </a:p>
        </p:txBody>
      </p:sp>
      <p:sp>
        <p:nvSpPr>
          <p:cNvPr id="214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Algorithm for Decision Tree Induction</a:t>
            </a:r>
          </a:p>
        </p:txBody>
      </p:sp>
      <p:sp>
        <p:nvSpPr>
          <p:cNvPr id="214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Tree is constructed in a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Test attributes are selected on the basis of a heuristic or statistical measure (e.g.,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information gain</a:t>
            </a:r>
            <a:r>
              <a:rPr lang="en-US" sz="2400">
                <a:latin typeface="Calibri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There are no remaining attributes for further partitioning – </a:t>
            </a:r>
            <a:r>
              <a:rPr lang="en-US" sz="2400">
                <a:solidFill>
                  <a:schemeClr val="hlink"/>
                </a:solidFill>
                <a:latin typeface="Calibri" charset="0"/>
              </a:rPr>
              <a:t>majority voting</a:t>
            </a:r>
            <a:r>
              <a:rPr lang="en-US" sz="2400">
                <a:latin typeface="Calibri" charset="0"/>
              </a:rPr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Calibri" charset="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rlin Sans FB Demi" charset="0"/>
              </a:rPr>
              <a:t>Brief Review of Entropy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2160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376CF8-62B2-0442-9EED-7362056D2BD1}" type="slidenum">
              <a:rPr lang="en-US" sz="1200"/>
              <a:pPr eaLnBrk="1" hangingPunct="1"/>
              <a:t>142</a:t>
            </a:fld>
            <a:endParaRPr lang="en-US" sz="1200"/>
          </a:p>
        </p:txBody>
      </p:sp>
      <p:pic>
        <p:nvPicPr>
          <p:cNvPr id="216068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69" name="TextBox 4"/>
          <p:cNvSpPr txBox="1">
            <a:spLocks noChangeArrowheads="1"/>
          </p:cNvSpPr>
          <p:nvPr/>
        </p:nvSpPr>
        <p:spPr bwMode="auto">
          <a:xfrm>
            <a:off x="7162800" y="60960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 = 2</a:t>
            </a:r>
          </a:p>
        </p:txBody>
      </p:sp>
    </p:spTree>
  </p:cSld>
  <p:clrMapOvr>
    <a:masterClrMapping/>
  </p:clrMapOvr>
  <p:transition>
    <p:zoom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9C09F6-F843-AD41-AB25-A3B0C0B6533E}" type="slidenum">
              <a:rPr lang="en-US" sz="1200"/>
              <a:pPr eaLnBrk="1" hangingPunct="1"/>
              <a:t>143</a:t>
            </a:fld>
            <a:endParaRPr lang="en-US" sz="12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charset="0"/>
              </a:rPr>
              <a:t>Attribute Selection Measure: Information Gain (ID3/C4.5)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Select the attribute with the 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latin typeface="Calibri" charset="0"/>
              </a:rPr>
              <a:t>Let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be the probability that an arbitrary tuple in D belongs to class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, estimated by |C</a:t>
            </a:r>
            <a:r>
              <a:rPr lang="en-US" sz="2400" i="1" baseline="-25000">
                <a:latin typeface="Calibri" charset="0"/>
              </a:rPr>
              <a:t>i</a:t>
            </a:r>
            <a:r>
              <a:rPr lang="en-US" sz="2400" baseline="-25000">
                <a:latin typeface="Calibri" charset="0"/>
              </a:rPr>
              <a:t>, D</a:t>
            </a:r>
            <a:r>
              <a:rPr lang="en-US" sz="2400">
                <a:latin typeface="Calibri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Expected information</a:t>
            </a:r>
            <a:r>
              <a:rPr lang="en-US" sz="2400">
                <a:latin typeface="Calibri" charset="0"/>
              </a:rPr>
              <a:t> (entropy) needed to classify a tuple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400">
              <a:latin typeface="Calibri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Information</a:t>
            </a:r>
            <a:r>
              <a:rPr lang="en-US" sz="2400">
                <a:latin typeface="Calibri" charset="0"/>
              </a:rPr>
              <a:t> needed (after using A to split D into v partitions) to classify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400">
              <a:latin typeface="Calibri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>
                <a:solidFill>
                  <a:schemeClr val="hlink"/>
                </a:solidFill>
                <a:latin typeface="Calibri" charset="0"/>
              </a:rPr>
              <a:t>Information gained</a:t>
            </a:r>
            <a:r>
              <a:rPr lang="en-US" sz="2400">
                <a:latin typeface="Calibri" charset="0"/>
              </a:rPr>
              <a:t> by branching on attribute 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400">
              <a:latin typeface="Calibri" charset="0"/>
            </a:endParaRPr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2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3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4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6C8F45-3E93-D044-8772-3DE952DF742C}" type="slidenum">
              <a:rPr lang="en-US" sz="1200"/>
              <a:pPr eaLnBrk="1" hangingPunct="1"/>
              <a:t>144</a:t>
            </a:fld>
            <a:endParaRPr lang="en-US" sz="120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Attribute Selection: Information Gain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charset="0"/>
              <a:buChar char="g"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Class P: buys_computer = 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“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yes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”</a:t>
            </a:r>
            <a:endParaRPr lang="en-US" altLang="ja-JP" sz="2000">
              <a:solidFill>
                <a:srgbClr val="121328"/>
              </a:solidFill>
              <a:latin typeface="Calibri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charset="0"/>
              <a:buChar char="g"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Class N: buys_computer = 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“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no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”</a:t>
            </a:r>
            <a:endParaRPr lang="en-US" sz="2000">
              <a:latin typeface="Calibri" charset="0"/>
            </a:endParaRP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            means 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“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age &lt;=30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”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 has 5 out of 14 samples, with 2 yes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es  and 3 no</a:t>
            </a:r>
            <a:r>
              <a:rPr lang="ja-JP" altLang="en-US" sz="2000">
                <a:solidFill>
                  <a:srgbClr val="121328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121328"/>
                </a:solidFill>
                <a:latin typeface="Calibri" charset="0"/>
              </a:rPr>
              <a:t>s.   Hence</a:t>
            </a:r>
            <a:endParaRPr lang="en-US" altLang="ja-JP" sz="2000">
              <a:latin typeface="Calibri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charset="0"/>
              <a:buNone/>
            </a:pPr>
            <a:endParaRPr lang="en-US" sz="2000">
              <a:latin typeface="Calibri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charset="0"/>
              <a:buNone/>
            </a:pPr>
            <a:endParaRPr lang="en-US" sz="2000">
              <a:solidFill>
                <a:srgbClr val="121328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charset="0"/>
              <a:buNone/>
            </a:pPr>
            <a:r>
              <a:rPr lang="en-US" sz="2000">
                <a:solidFill>
                  <a:srgbClr val="121328"/>
                </a:solidFill>
                <a:latin typeface="Calibri" charset="0"/>
              </a:rPr>
              <a:t>Similarly,</a:t>
            </a:r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07" name="Worksheet" r:id="rId4" imgW="3365500" imgH="1447800" progId="Excel.Sheet.8">
                  <p:embed/>
                </p:oleObj>
              </mc:Choice>
              <mc:Fallback>
                <p:oleObj name="Worksheet" r:id="rId4" imgW="3365500" imgH="14478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08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09" name="Equation" r:id="rId8" imgW="3594100" imgH="1193800" progId="Equation.3">
                  <p:embed/>
                </p:oleObj>
              </mc:Choice>
              <mc:Fallback>
                <p:oleObj name="Equation" r:id="rId8" imgW="3594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10" name="Equation" r:id="rId10" imgW="2552700" imgH="241300" progId="Equation.3">
                  <p:embed/>
                </p:oleObj>
              </mc:Choice>
              <mc:Fallback>
                <p:oleObj name="Equation" r:id="rId10" imgW="2552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9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11" name="Worksheet" r:id="rId12" imgW="5791200" imgH="3962400" progId="Excel.Sheet.8">
                  <p:embed/>
                </p:oleObj>
              </mc:Choice>
              <mc:Fallback>
                <p:oleObj name="Worksheet" r:id="rId12" imgW="5791200" imgH="396240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12" name="Equation" r:id="rId14" imgW="583947" imgH="393529" progId="Equation.3">
                  <p:embed/>
                </p:oleObj>
              </mc:Choice>
              <mc:Fallback>
                <p:oleObj name="Equation" r:id="rId14" imgW="5839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1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13" name="Equation" r:id="rId16" imgW="3314700" imgH="393700" progId="Equation.3">
                  <p:embed/>
                </p:oleObj>
              </mc:Choice>
              <mc:Fallback>
                <p:oleObj name="Equation" r:id="rId16" imgW="33147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B65555-7B9A-A048-B399-738610F9A2EC}" type="slidenum">
              <a:rPr lang="en-US" sz="1200"/>
              <a:pPr eaLnBrk="1" hangingPunct="1"/>
              <a:t>145</a:t>
            </a:fld>
            <a:endParaRPr lang="en-US" sz="120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Computing Information-Gain for Continuous-Valued Attributes</a:t>
            </a:r>
            <a:endParaRPr lang="en-US" i="1">
              <a:solidFill>
                <a:srgbClr val="CC0000"/>
              </a:solidFill>
              <a:latin typeface="Berlin Sans FB Demi" charset="0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Must determine the </a:t>
            </a:r>
            <a:r>
              <a:rPr lang="en-US" sz="2400" i="1">
                <a:solidFill>
                  <a:schemeClr val="hlink"/>
                </a:solidFill>
                <a:latin typeface="Calibri" charset="0"/>
              </a:rPr>
              <a:t>best split point</a:t>
            </a:r>
            <a:r>
              <a:rPr lang="en-US" sz="2400">
                <a:latin typeface="Calibri" charset="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Typically, the midpoint between each pair of adjacent values is considered as a possible </a:t>
            </a:r>
            <a:r>
              <a:rPr lang="en-US" sz="2400" i="1">
                <a:latin typeface="Calibri" charset="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000">
                <a:latin typeface="Calibri" charset="0"/>
              </a:rPr>
              <a:t>(a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+a</a:t>
            </a:r>
            <a:r>
              <a:rPr lang="en-US" sz="2000" baseline="-25000">
                <a:latin typeface="Calibri" charset="0"/>
              </a:rPr>
              <a:t>i+1</a:t>
            </a:r>
            <a:r>
              <a:rPr lang="en-US" sz="2000">
                <a:latin typeface="Calibri" charset="0"/>
              </a:rPr>
              <a:t>)/2 is the midpoint between the values of a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and a</a:t>
            </a:r>
            <a:r>
              <a:rPr lang="en-US" sz="2000" baseline="-25000">
                <a:latin typeface="Calibri" charset="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The point with the </a:t>
            </a:r>
            <a:r>
              <a:rPr lang="en-US" sz="2400" i="1">
                <a:latin typeface="Calibri" charset="0"/>
              </a:rPr>
              <a:t>minimum expected information requirement</a:t>
            </a:r>
            <a:r>
              <a:rPr lang="en-US" sz="2400">
                <a:latin typeface="Calibri" charset="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>
                <a:latin typeface="Calibri" charset="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400">
                <a:latin typeface="Calibri" charset="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26DE8A9-A28F-0C49-86CE-D026CBA1E30B}" type="slidenum">
              <a:rPr lang="en-US" sz="1200"/>
              <a:pPr eaLnBrk="1" hangingPunct="1"/>
              <a:t>146</a:t>
            </a:fld>
            <a:endParaRPr lang="en-US" sz="1200"/>
          </a:p>
        </p:txBody>
      </p:sp>
      <p:sp>
        <p:nvSpPr>
          <p:cNvPr id="2242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Gain Ratio for Attribute Selection (C4.5)</a:t>
            </a:r>
            <a:endParaRPr lang="en-US" i="1">
              <a:solidFill>
                <a:srgbClr val="CC0000"/>
              </a:solidFill>
              <a:latin typeface="Berlin Sans FB Demi" charset="0"/>
            </a:endParaRPr>
          </a:p>
        </p:txBody>
      </p:sp>
      <p:sp>
        <p:nvSpPr>
          <p:cNvPr id="22425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Information gain measure is biased towards attributes with a large number of values</a:t>
            </a:r>
          </a:p>
          <a:p>
            <a:pPr eaLnBrk="1" hangingPunct="1"/>
            <a:r>
              <a:rPr lang="en-US" sz="2400">
                <a:latin typeface="Calibri" charset="0"/>
              </a:rPr>
              <a:t>C4.5 (a successor of ID3) uses gain ratio to overcome the problem (normalization to information gain)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lvl="1" eaLnBrk="1" hangingPunct="1"/>
            <a:r>
              <a:rPr lang="en-US" sz="2400">
                <a:latin typeface="Calibri" charset="0"/>
              </a:rPr>
              <a:t>GainRatio(A) = Gain(A)/SplitInfo(A)</a:t>
            </a:r>
          </a:p>
          <a:p>
            <a:pPr eaLnBrk="1" hangingPunct="1"/>
            <a:r>
              <a:rPr lang="en-US" sz="2400">
                <a:latin typeface="Calibri" charset="0"/>
              </a:rPr>
              <a:t>Ex.</a:t>
            </a:r>
          </a:p>
          <a:p>
            <a:pPr lvl="1" eaLnBrk="1" hangingPunct="1"/>
            <a:endParaRPr lang="en-US" sz="2400">
              <a:latin typeface="Calibri" charset="0"/>
            </a:endParaRPr>
          </a:p>
          <a:p>
            <a:pPr lvl="1" eaLnBrk="1" hangingPunct="1"/>
            <a:r>
              <a:rPr lang="en-US" sz="2400">
                <a:latin typeface="Calibri" charset="0"/>
              </a:rPr>
              <a:t>gain_ratio(income) = 0.029/1.557 = 0.019</a:t>
            </a:r>
          </a:p>
          <a:p>
            <a:pPr eaLnBrk="1" hangingPunct="1"/>
            <a:r>
              <a:rPr lang="en-US" sz="2400">
                <a:latin typeface="Calibri" charset="0"/>
              </a:rPr>
              <a:t>The attribute with the maximum gain ratio is selected as the splitting attribute</a:t>
            </a:r>
          </a:p>
        </p:txBody>
      </p:sp>
      <p:graphicFrame>
        <p:nvGraphicFramePr>
          <p:cNvPr id="224260" name="Object 204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29718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9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4261" name="Picture 10" descr="8splitinf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ADA716-C33C-1B48-9E53-A60CD3C6CBE3}" type="slidenum">
              <a:rPr lang="en-US" sz="1200"/>
              <a:pPr eaLnBrk="1" hangingPunct="1"/>
              <a:t>147</a:t>
            </a:fld>
            <a:endParaRPr lang="en-US" sz="1200"/>
          </a:p>
        </p:txBody>
      </p:sp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Gini Index (CART, IBM IntelligentMiner)</a:t>
            </a:r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>
                <a:latin typeface="Calibri" charset="0"/>
              </a:rPr>
              <a:t>If a data set </a:t>
            </a:r>
            <a:r>
              <a:rPr lang="en-US" sz="2400" i="1">
                <a:latin typeface="Calibri" charset="0"/>
              </a:rPr>
              <a:t>D </a:t>
            </a:r>
            <a:r>
              <a:rPr lang="en-US" sz="2400">
                <a:latin typeface="Calibri" charset="0"/>
              </a:rPr>
              <a:t>contains examples from </a:t>
            </a:r>
            <a:r>
              <a:rPr lang="en-US" sz="2400" i="1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 classes, gini index,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>
                <a:latin typeface="Calibri" charset="0"/>
              </a:rPr>
              <a:t>(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>
              <a:latin typeface="Calibri" charset="0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charset="0"/>
              <a:buNone/>
            </a:pPr>
            <a:r>
              <a:rPr lang="en-US" sz="2400">
                <a:latin typeface="Calibri" charset="0"/>
              </a:rPr>
              <a:t>    		where </a:t>
            </a:r>
            <a:r>
              <a:rPr lang="en-US" sz="2400" i="1">
                <a:latin typeface="Calibri" charset="0"/>
              </a:rPr>
              <a:t>p</a:t>
            </a:r>
            <a:r>
              <a:rPr lang="en-US" sz="2400" i="1" baseline="-25000">
                <a:latin typeface="Calibri" charset="0"/>
              </a:rPr>
              <a:t>j</a:t>
            </a:r>
            <a:r>
              <a:rPr lang="en-US" sz="2400">
                <a:latin typeface="Calibri" charset="0"/>
              </a:rPr>
              <a:t> is the relative frequency of class </a:t>
            </a:r>
            <a:r>
              <a:rPr lang="en-US" sz="2400" i="1">
                <a:latin typeface="Calibri" charset="0"/>
              </a:rPr>
              <a:t>j</a:t>
            </a:r>
            <a:r>
              <a:rPr lang="en-US" sz="2400">
                <a:latin typeface="Calibri" charset="0"/>
              </a:rPr>
              <a:t> in </a:t>
            </a:r>
            <a:r>
              <a:rPr lang="en-US" sz="2400" i="1">
                <a:latin typeface="Calibri" charset="0"/>
              </a:rPr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>
                <a:latin typeface="Calibri" charset="0"/>
              </a:rPr>
              <a:t>If a data set 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  is split on A into two subsets 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 i="1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 and 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 i="1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the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>
                <a:latin typeface="Calibri" charset="0"/>
              </a:rPr>
              <a:t> index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>
                <a:latin typeface="Calibri" charset="0"/>
              </a:rPr>
              <a:t>(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>
              <a:latin typeface="Calibri" charset="0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>
                <a:latin typeface="Calibri" charset="0"/>
              </a:rPr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>
              <a:latin typeface="Calibri" charset="0"/>
            </a:endParaRP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>
                <a:latin typeface="Calibri" charset="0"/>
              </a:rPr>
              <a:t>The attribute provides the smallest </a:t>
            </a:r>
            <a:r>
              <a:rPr lang="en-US" sz="2400" i="1">
                <a:latin typeface="Calibri" charset="0"/>
              </a:rPr>
              <a:t>gini</a:t>
            </a:r>
            <a:r>
              <a:rPr lang="en-US" sz="2400" i="1" baseline="-25000">
                <a:latin typeface="Calibri" charset="0"/>
              </a:rPr>
              <a:t>split</a:t>
            </a:r>
            <a:r>
              <a:rPr lang="en-US" sz="2400">
                <a:latin typeface="Calibri" charset="0"/>
              </a:rPr>
              <a:t>(</a:t>
            </a:r>
            <a:r>
              <a:rPr lang="en-US" sz="2400" i="1">
                <a:latin typeface="Calibri" charset="0"/>
              </a:rPr>
              <a:t>D</a:t>
            </a:r>
            <a:r>
              <a:rPr lang="en-US" sz="2400">
                <a:latin typeface="Calibri" charset="0"/>
              </a:rPr>
              <a:t>) (or the largest reduction in impurity) is chosen to split the node (</a:t>
            </a:r>
            <a:r>
              <a:rPr lang="en-US" sz="2400" i="1">
                <a:solidFill>
                  <a:srgbClr val="CC0000"/>
                </a:solidFill>
                <a:latin typeface="Calibri" charset="0"/>
              </a:rPr>
              <a:t>need to enumerate all the possible splitting points for each attribute</a:t>
            </a:r>
            <a:r>
              <a:rPr lang="en-US" sz="2400">
                <a:latin typeface="Calibri" charset="0"/>
              </a:rPr>
              <a:t>)</a:t>
            </a:r>
          </a:p>
        </p:txBody>
      </p:sp>
      <p:graphicFrame>
        <p:nvGraphicFramePr>
          <p:cNvPr id="226308" name="Object 1024"/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4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1025"/>
          <p:cNvGraphicFramePr>
            <a:graphicFrameLocks noChangeAspect="1"/>
          </p:cNvGraphicFramePr>
          <p:nvPr/>
        </p:nvGraphicFramePr>
        <p:xfrm>
          <a:off x="3124200" y="3717925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5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17925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4811713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6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1713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FEFB8A-9CCD-5240-8C34-34BEEE3F0C5E}" type="slidenum">
              <a:rPr lang="en-US" sz="1200"/>
              <a:pPr eaLnBrk="1" hangingPunct="1"/>
              <a:t>148</a:t>
            </a:fld>
            <a:endParaRPr lang="en-US" sz="1200"/>
          </a:p>
        </p:txBody>
      </p:sp>
      <p:sp>
        <p:nvSpPr>
          <p:cNvPr id="228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Computation of Gini Index </a:t>
            </a:r>
          </a:p>
        </p:txBody>
      </p:sp>
      <p:sp>
        <p:nvSpPr>
          <p:cNvPr id="2283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Ex.  D has 9 tuples in buys_computer =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yes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and 5 in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no</a:t>
            </a:r>
            <a:r>
              <a:rPr lang="ja-JP" altLang="en-US" sz="2400">
                <a:latin typeface="Calibri" charset="0"/>
              </a:rPr>
              <a:t>”</a:t>
            </a:r>
            <a:endParaRPr lang="en-US" altLang="ja-JP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r>
              <a:rPr lang="en-US" sz="2400">
                <a:latin typeface="Calibri" charset="0"/>
              </a:rPr>
              <a:t>Suppose the attribute income partitions D into 10 in D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: {low, medium} and 4 in D</a:t>
            </a:r>
            <a:r>
              <a:rPr lang="en-US" sz="2400" baseline="-25000">
                <a:latin typeface="Calibri" charset="0"/>
              </a:rPr>
              <a:t>2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/>
            <a:endParaRPr lang="en-US" sz="2400">
              <a:latin typeface="Calibri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Calibri" charset="0"/>
              </a:rPr>
              <a:t> Gini</a:t>
            </a:r>
            <a:r>
              <a:rPr lang="en-US" sz="2400" baseline="-25000">
                <a:latin typeface="Calibri" charset="0"/>
              </a:rPr>
              <a:t>{low,high}</a:t>
            </a:r>
            <a:r>
              <a:rPr lang="en-US" sz="2400">
                <a:latin typeface="Calibri" charset="0"/>
              </a:rPr>
              <a:t> is 0.458; Gini</a:t>
            </a:r>
            <a:r>
              <a:rPr lang="en-US" sz="2400" baseline="-25000">
                <a:latin typeface="Calibri" charset="0"/>
              </a:rPr>
              <a:t>{medium,high}</a:t>
            </a:r>
            <a:r>
              <a:rPr lang="en-US" sz="2400">
                <a:latin typeface="Calibri" charset="0"/>
              </a:rPr>
              <a:t> is 0.450.  Thus, split on the {low,medium} (and {high}) since it has the lowest Gini index</a:t>
            </a:r>
          </a:p>
          <a:p>
            <a:pPr eaLnBrk="1" hangingPunct="1"/>
            <a:r>
              <a:rPr lang="en-US" sz="2400">
                <a:latin typeface="Calibri" charset="0"/>
              </a:rPr>
              <a:t>All attributes are assumed continuous-valued</a:t>
            </a:r>
          </a:p>
          <a:p>
            <a:pPr eaLnBrk="1" hangingPunct="1"/>
            <a:r>
              <a:rPr lang="en-US" sz="2400">
                <a:latin typeface="Calibri" charset="0"/>
              </a:rPr>
              <a:t>May need other tools, e.g., clustering, to get the possible split values</a:t>
            </a:r>
          </a:p>
          <a:p>
            <a:pPr eaLnBrk="1" hangingPunct="1"/>
            <a:r>
              <a:rPr lang="en-US" sz="2400">
                <a:latin typeface="Calibri" charset="0"/>
              </a:rPr>
              <a:t>Can be modified for categorical attributes</a:t>
            </a:r>
          </a:p>
        </p:txBody>
      </p:sp>
      <p:graphicFrame>
        <p:nvGraphicFramePr>
          <p:cNvPr id="22835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6002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9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3"/>
          <p:cNvGraphicFramePr>
            <a:graphicFrameLocks noChangeAspect="1"/>
          </p:cNvGraphicFramePr>
          <p:nvPr/>
        </p:nvGraphicFramePr>
        <p:xfrm>
          <a:off x="3562350" y="251460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30" name="Equation" r:id="rId6" imgW="3340100" imgH="431800" progId="Equation.3">
                  <p:embed/>
                </p:oleObj>
              </mc:Choice>
              <mc:Fallback>
                <p:oleObj name="Equation" r:id="rId6" imgW="3340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514600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8358" name="Picture 14" descr="8gin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4FE90F-1D82-844B-AD67-408EE3F0B3F2}" type="slidenum">
              <a:rPr lang="en-US" sz="1200"/>
              <a:pPr eaLnBrk="1" hangingPunct="1"/>
              <a:t>149</a:t>
            </a:fld>
            <a:endParaRPr lang="en-US" sz="120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Comparing Attribute Selection Measures</a:t>
            </a:r>
            <a:endParaRPr lang="en-US" sz="2800">
              <a:latin typeface="Berlin Sans FB Demi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Information gain</a:t>
            </a:r>
            <a:r>
              <a:rPr lang="en-US" sz="240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Gain ratio</a:t>
            </a:r>
            <a:r>
              <a:rPr lang="en-US" sz="240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>
                <a:latin typeface="Calibri" charset="0"/>
              </a:rPr>
              <a:t>Gini index</a:t>
            </a:r>
            <a:r>
              <a:rPr lang="en-US" sz="240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Details— Continued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200" dirty="0"/>
              <a:t>First select the predictor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j</a:t>
            </a:r>
            <a:r>
              <a:rPr lang="en-US" sz="2200" dirty="0"/>
              <a:t> and the </a:t>
            </a:r>
            <a:r>
              <a:rPr lang="en-US" sz="2200" dirty="0" err="1"/>
              <a:t>cutpoint</a:t>
            </a:r>
            <a:r>
              <a:rPr lang="en-US" sz="2200" dirty="0"/>
              <a:t> </a:t>
            </a:r>
            <a:r>
              <a:rPr lang="en-US" sz="2200" b="1" i="1" dirty="0"/>
              <a:t>s</a:t>
            </a:r>
            <a:r>
              <a:rPr lang="en-US" sz="2200" dirty="0"/>
              <a:t> such that splitting the predictor space into the regions </a:t>
            </a:r>
            <a:r>
              <a:rPr lang="en-US" sz="2200" i="1" dirty="0"/>
              <a:t>{</a:t>
            </a:r>
            <a:r>
              <a:rPr lang="en-US" sz="2200" i="1" dirty="0" err="1"/>
              <a:t>X|X</a:t>
            </a:r>
            <a:r>
              <a:rPr lang="en-US" sz="2200" i="1" baseline="-25000" dirty="0" err="1"/>
              <a:t>j</a:t>
            </a:r>
            <a:r>
              <a:rPr lang="en-US" sz="2200" i="1" dirty="0"/>
              <a:t> &lt; s} and {</a:t>
            </a:r>
            <a:r>
              <a:rPr lang="en-US" sz="2200" i="1" dirty="0" err="1"/>
              <a:t>X|X</a:t>
            </a:r>
            <a:r>
              <a:rPr lang="en-US" sz="2200" i="1" baseline="-25000" dirty="0" err="1"/>
              <a:t>j</a:t>
            </a:r>
            <a:r>
              <a:rPr lang="en-US" sz="2200" i="1" dirty="0"/>
              <a:t> ≥ s} </a:t>
            </a:r>
            <a:r>
              <a:rPr lang="en-US" sz="2200" dirty="0"/>
              <a:t>leads to the greatest possible reduction in </a:t>
            </a:r>
            <a:r>
              <a:rPr lang="en-US" sz="2200" b="1" i="1" dirty="0"/>
              <a:t>RSS</a:t>
            </a:r>
            <a:r>
              <a:rPr lang="en-US" sz="2200" dirty="0"/>
              <a:t>. </a:t>
            </a:r>
          </a:p>
          <a:p>
            <a:r>
              <a:rPr lang="en-US" sz="2200" dirty="0"/>
              <a:t>Next, repeat the process, looking for the next best predictor and best </a:t>
            </a:r>
            <a:r>
              <a:rPr lang="en-US" sz="2200" dirty="0" err="1"/>
              <a:t>cutpoint</a:t>
            </a:r>
            <a:r>
              <a:rPr lang="en-US" sz="2200" dirty="0"/>
              <a:t> in order to split the data further so as to minimize the </a:t>
            </a:r>
            <a:r>
              <a:rPr lang="en-US" sz="2200" b="1" i="1" dirty="0"/>
              <a:t>RSS</a:t>
            </a:r>
            <a:r>
              <a:rPr lang="en-US" sz="2200" dirty="0"/>
              <a:t> within each of the resulting regions. </a:t>
            </a:r>
          </a:p>
          <a:p>
            <a:pPr lvl="1"/>
            <a:r>
              <a:rPr lang="en-US" sz="2200" dirty="0"/>
              <a:t>This time, instead of splitting the entire predictor space, split one of the two previously identified regions. We now have three regions. </a:t>
            </a:r>
          </a:p>
          <a:p>
            <a:pPr lvl="1"/>
            <a:r>
              <a:rPr lang="en-US" sz="2200" dirty="0"/>
              <a:t>Again, split one of these three regions further, so as to minimize the RSS. </a:t>
            </a:r>
          </a:p>
          <a:p>
            <a:r>
              <a:rPr lang="en-US" sz="2200" dirty="0"/>
              <a:t>The process continues until a stopping criterion is reached, e.g., we may continue until no region contains more than five observations, or we’ve exhausted the number of features.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250511"/>
      </p:ext>
    </p:extLst>
  </p:cSld>
  <p:clrMapOvr>
    <a:masterClrMapping/>
  </p:clrMapOvr>
  <p:transition>
    <p:zoom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87611B-9B06-C847-9790-66E7B387527D}" type="slidenum">
              <a:rPr lang="en-US" sz="1200"/>
              <a:pPr eaLnBrk="1" hangingPunct="1"/>
              <a:t>150</a:t>
            </a:fld>
            <a:endParaRPr lang="en-US" sz="120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Other Attribute Selection Measures</a:t>
            </a:r>
            <a:endParaRPr lang="en-US" sz="3200">
              <a:latin typeface="Berlin Sans FB Demi" charset="0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CHAID</a:t>
            </a:r>
            <a:r>
              <a:rPr lang="en-US" sz="2000">
                <a:latin typeface="Calibri" charset="0"/>
              </a:rPr>
              <a:t>: a popular decision tree algorithm, measure based on </a:t>
            </a:r>
            <a:r>
              <a:rPr lang="el-GR" sz="2000">
                <a:latin typeface="Calibri" charset="0"/>
              </a:rPr>
              <a:t>χ</a:t>
            </a:r>
            <a:r>
              <a:rPr lang="en-US" sz="2000" baseline="30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C-SEP</a:t>
            </a:r>
            <a:r>
              <a:rPr lang="en-US" sz="2000">
                <a:latin typeface="Calibri" charset="0"/>
              </a:rPr>
              <a:t>: performs better than info. gain and gini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G-statistic</a:t>
            </a:r>
            <a:r>
              <a:rPr lang="en-US" sz="2000">
                <a:latin typeface="Calibri" charset="0"/>
              </a:rPr>
              <a:t>: has a close approximation to </a:t>
            </a:r>
            <a:r>
              <a:rPr lang="el-GR" sz="2000">
                <a:latin typeface="Calibri" charset="0"/>
              </a:rPr>
              <a:t>χ</a:t>
            </a:r>
            <a:r>
              <a:rPr lang="en-US" sz="2000" baseline="30000">
                <a:latin typeface="Calibri" charset="0"/>
              </a:rPr>
              <a:t>2</a:t>
            </a:r>
            <a:r>
              <a:rPr lang="en-US" sz="2000">
                <a:latin typeface="Calibri" charset="0"/>
              </a:rPr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MDL (Minimal Description Length) principle</a:t>
            </a:r>
            <a:r>
              <a:rPr lang="en-US" sz="2000">
                <a:latin typeface="Calibri" charset="0"/>
              </a:rPr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u="sng">
                <a:latin typeface="Calibri" charset="0"/>
              </a:rPr>
              <a:t>CART</a:t>
            </a:r>
            <a:r>
              <a:rPr lang="en-US" sz="2000">
                <a:latin typeface="Calibri" charset="0"/>
              </a:rPr>
              <a:t>: finds multivariate splits based on a linear comb. of attrs.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>
                <a:latin typeface="Calibri" charset="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1CB86D-B2CB-414C-ADFA-32C3484FC7BF}" type="slidenum">
              <a:rPr lang="en-US" sz="1200"/>
              <a:pPr eaLnBrk="1" hangingPunct="1"/>
              <a:t>151</a:t>
            </a:fld>
            <a:endParaRPr lang="en-US" sz="120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Overfitting and Tree Pruning</a:t>
            </a:r>
            <a:endParaRPr lang="en-US" sz="3200">
              <a:latin typeface="Berlin Sans FB Demi" charset="0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u="sng">
                <a:latin typeface="Calibri" charset="0"/>
              </a:rPr>
              <a:t>Overfitting</a:t>
            </a:r>
            <a:r>
              <a:rPr lang="en-US" sz="2400">
                <a:latin typeface="Calibri" charset="0"/>
              </a:rPr>
              <a:t>:  An induced tree may overfit the training data 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Too many branches, some may reflect anomalies due to noise or outliers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Poor accuracy for unseen samples</a:t>
            </a:r>
          </a:p>
          <a:p>
            <a:pPr eaLnBrk="1" hangingPunct="1"/>
            <a:r>
              <a:rPr lang="en-US" sz="2400">
                <a:latin typeface="Calibri" charset="0"/>
              </a:rPr>
              <a:t>Two approaches to avoid overfitting </a:t>
            </a:r>
          </a:p>
          <a:p>
            <a:pPr lvl="1" eaLnBrk="1" hangingPunct="1"/>
            <a:r>
              <a:rPr lang="en-US" sz="2400" u="sng">
                <a:latin typeface="Calibri" charset="0"/>
              </a:rPr>
              <a:t>Prepruning</a:t>
            </a:r>
            <a:r>
              <a:rPr lang="en-US" sz="2400">
                <a:latin typeface="Calibri" charset="0"/>
              </a:rPr>
              <a:t>: </a:t>
            </a:r>
            <a:r>
              <a:rPr lang="en-US" sz="2400" i="1">
                <a:latin typeface="Calibri" charset="0"/>
              </a:rPr>
              <a:t>Halt tree construction early</a:t>
            </a:r>
            <a:r>
              <a:rPr lang="en-US" sz="2400">
                <a:latin typeface="Calibri" charset="0"/>
              </a:rPr>
              <a:t> </a:t>
            </a:r>
            <a:r>
              <a:rPr lang="en-US" sz="2400">
                <a:latin typeface="Calibri" charset="0"/>
                <a:cs typeface="Tahoma" charset="0"/>
              </a:rPr>
              <a:t>̵</a:t>
            </a:r>
            <a:r>
              <a:rPr lang="en-US" sz="2400">
                <a:latin typeface="Calibri" charset="0"/>
              </a:rPr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>
                <a:latin typeface="Calibri" charset="0"/>
              </a:rPr>
              <a:t>Difficult to choose an appropriate threshold</a:t>
            </a:r>
          </a:p>
          <a:p>
            <a:pPr lvl="1" eaLnBrk="1" hangingPunct="1"/>
            <a:r>
              <a:rPr lang="en-US" sz="2400" u="sng">
                <a:latin typeface="Calibri" charset="0"/>
              </a:rPr>
              <a:t>Postpruning</a:t>
            </a:r>
            <a:r>
              <a:rPr lang="en-US" sz="2400">
                <a:latin typeface="Calibri" charset="0"/>
              </a:rPr>
              <a:t>: </a:t>
            </a:r>
            <a:r>
              <a:rPr lang="en-US" sz="2400" i="1">
                <a:latin typeface="Calibri" charset="0"/>
              </a:rPr>
              <a:t>Remove branches</a:t>
            </a:r>
            <a:r>
              <a:rPr lang="en-US" sz="2400">
                <a:latin typeface="Calibri" charset="0"/>
              </a:rPr>
              <a:t> from a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fully grown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tree—get a sequence of progressively pruned trees</a:t>
            </a:r>
          </a:p>
          <a:p>
            <a:pPr lvl="2" eaLnBrk="1" hangingPunct="1"/>
            <a:r>
              <a:rPr lang="en-US">
                <a:latin typeface="Calibri" charset="0"/>
              </a:rPr>
              <a:t>Use a set of data different from the training data to decide which is the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best pruned tree</a:t>
            </a:r>
            <a:r>
              <a:rPr lang="ja-JP" altLang="en-US">
                <a:latin typeface="Calibri" charset="0"/>
              </a:rPr>
              <a:t>”</a:t>
            </a:r>
            <a:endParaRPr lang="en-US">
              <a:latin typeface="Calibri" charset="0"/>
            </a:endParaRPr>
          </a:p>
        </p:txBody>
      </p:sp>
    </p:spTree>
  </p:cSld>
  <p:clrMapOvr>
    <a:masterClrMapping/>
  </p:clrMapOvr>
  <p:transition>
    <p:zoom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05B372-B925-9C49-91E7-AE75AD0DE0D3}" type="slidenum">
              <a:rPr lang="en-US" sz="1200"/>
              <a:pPr eaLnBrk="1" hangingPunct="1"/>
              <a:t>152</a:t>
            </a:fld>
            <a:endParaRPr lang="en-US" sz="120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latin typeface="Berlin Sans FB Demi" charset="0"/>
              </a:rPr>
              <a:t>Enhancements to Basic Decision Tree Induction</a:t>
            </a:r>
          </a:p>
        </p:txBody>
      </p:sp>
      <p:sp>
        <p:nvSpPr>
          <p:cNvPr id="23654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Allow for </a:t>
            </a:r>
            <a:r>
              <a:rPr lang="en-US" sz="2400" b="1">
                <a:latin typeface="Calibri" charset="0"/>
              </a:rPr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Handle </a:t>
            </a:r>
            <a:r>
              <a:rPr lang="en-US" sz="2400" b="1">
                <a:latin typeface="Calibri" charset="0"/>
              </a:rPr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 b="1">
                <a:latin typeface="Calibri" charset="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400">
                <a:latin typeface="Calibri" charset="0"/>
              </a:rPr>
              <a:t>This reduces fragmentation, repetition, and replication</a:t>
            </a:r>
          </a:p>
        </p:txBody>
      </p:sp>
      <p:sp>
        <p:nvSpPr>
          <p:cNvPr id="236548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6549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320B727-E527-6241-A20D-0C1881B8A9AE}" type="slidenum">
              <a:rPr lang="en-US" sz="1200"/>
              <a:pPr eaLnBrk="1" hangingPunct="1"/>
              <a:t>153</a:t>
            </a:fld>
            <a:endParaRPr lang="en-US" sz="120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36038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Classification in Large Databases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371600"/>
            <a:ext cx="8539162" cy="5151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Classification—a classical problem extensively studied by statisticians and machine learning researchers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Scalability: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Why is decision tree induction popular?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relatively faster learning speed (than other classification methods)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convertible to simple and easy to understand classification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can use SQL queries for accessing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comparable classification accuracy with other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rgbClr val="FF3300"/>
                </a:solidFill>
                <a:latin typeface="Calibri" charset="0"/>
              </a:rPr>
              <a:t>RainForest </a:t>
            </a:r>
            <a:r>
              <a:rPr lang="en-US" sz="2400">
                <a:latin typeface="Calibri" charset="0"/>
              </a:rPr>
              <a:t>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98 — Gehrke, Ramakrishnan &amp; Ganti)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</a:rPr>
              <a:t>Builds an AVC-list (attribute, value, class label)</a:t>
            </a:r>
          </a:p>
        </p:txBody>
      </p:sp>
    </p:spTree>
  </p:cSld>
  <p:clrMapOvr>
    <a:masterClrMapping/>
  </p:clrMapOvr>
  <p:transition>
    <p:zoom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A9923E-7A4B-5C46-A54B-7C520FDC0225}" type="slidenum">
              <a:rPr lang="en-US" sz="1200"/>
              <a:pPr eaLnBrk="1" hangingPunct="1"/>
              <a:t>154</a:t>
            </a:fld>
            <a:endParaRPr lang="en-US" sz="1200"/>
          </a:p>
        </p:txBody>
      </p:sp>
      <p:sp>
        <p:nvSpPr>
          <p:cNvPr id="240642" name="Rectangle 307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Scalability Framework for RainForest</a:t>
            </a:r>
            <a:endParaRPr lang="en-US" altLang="ko-KR" sz="3200" b="0">
              <a:latin typeface="Arial" charset="0"/>
              <a:ea typeface="Gulim" charset="0"/>
              <a:cs typeface="Gulim" charset="0"/>
            </a:endParaRPr>
          </a:p>
        </p:txBody>
      </p:sp>
      <p:sp>
        <p:nvSpPr>
          <p:cNvPr id="24064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latin typeface="Arial" charset="0"/>
              </a:rPr>
              <a:t>Separates the scalability aspects from the criteria that determine the quality of the tree 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latin typeface="Arial" charset="0"/>
              </a:rPr>
              <a:t>Builds an AVC-list</a:t>
            </a: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: AVC (Attribute, Value, Class_label)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AVC-set  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(of an attribute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X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Projection of training dataset onto the attribute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X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and class label where counts of individual class label are aggregated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AVC-group  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(of a node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n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Set of AVC-sets of all predictor attributes at the node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n</a:t>
            </a:r>
            <a:r>
              <a:rPr lang="en-US" altLang="ko-KR" sz="2400" b="1"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8575F1-297C-EA4C-89A2-A0479872C89C}" type="slidenum">
              <a:rPr lang="en-US" sz="1200"/>
              <a:pPr eaLnBrk="1" hangingPunct="1"/>
              <a:t>155</a:t>
            </a:fld>
            <a:endParaRPr lang="en-US" sz="120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Rainforest:  Training Set and Its AVC Sets </a:t>
            </a:r>
          </a:p>
        </p:txBody>
      </p:sp>
      <p:graphicFrame>
        <p:nvGraphicFramePr>
          <p:cNvPr id="1678460" name="Group 124"/>
          <p:cNvGraphicFramePr>
            <a:graphicFrameLocks noGrp="1"/>
          </p:cNvGraphicFramePr>
          <p:nvPr>
            <p:ph sz="quarter" idx="1"/>
          </p:nvPr>
        </p:nvGraphicFramePr>
        <p:xfrm>
          <a:off x="4343400" y="4800600"/>
          <a:ext cx="2400300" cy="1485901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student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8471" name="Group 135"/>
          <p:cNvGraphicFramePr>
            <a:graphicFrameLocks noGrp="1"/>
          </p:cNvGraphicFramePr>
          <p:nvPr>
            <p:ph sz="quarter" idx="2"/>
          </p:nvPr>
        </p:nvGraphicFramePr>
        <p:xfrm>
          <a:off x="4495800" y="1981200"/>
          <a:ext cx="1981200" cy="1714501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Age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&lt;=30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31..40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&gt;40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8511" name="Group 175"/>
          <p:cNvGraphicFramePr>
            <a:graphicFrameLocks noGrp="1"/>
          </p:cNvGraphicFramePr>
          <p:nvPr>
            <p:ph sz="quarter" idx="3"/>
          </p:nvPr>
        </p:nvGraphicFramePr>
        <p:xfrm>
          <a:off x="6743700" y="4876800"/>
          <a:ext cx="2400300" cy="1401764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rating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fair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excellent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2757" name="Object 3"/>
          <p:cNvGraphicFramePr>
            <a:graphicFrameLocks noGrp="1"/>
          </p:cNvGraphicFramePr>
          <p:nvPr>
            <p:ph type="body" idx="4294967295"/>
          </p:nvPr>
        </p:nvGraphicFramePr>
        <p:xfrm>
          <a:off x="0" y="1905000"/>
          <a:ext cx="4216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25" name="Worksheet" r:id="rId4" imgW="4470400" imgH="4470400" progId="Excel.Sheet.8">
                  <p:embed/>
                </p:oleObj>
              </mc:Choice>
              <mc:Fallback>
                <p:oleObj name="Worksheet" r:id="rId4" imgW="4470400" imgH="44704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4216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58" name="Rectangle 128"/>
          <p:cNvSpPr>
            <a:spLocks noChangeArrowheads="1"/>
          </p:cNvSpPr>
          <p:nvPr/>
        </p:nvSpPr>
        <p:spPr bwMode="auto">
          <a:xfrm>
            <a:off x="6705600" y="1524000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AVC-set on </a:t>
            </a:r>
            <a:r>
              <a:rPr lang="en-US" altLang="ko-KR" sz="2000" i="1">
                <a:ea typeface="Gulim" charset="0"/>
                <a:cs typeface="Gulim" charset="0"/>
              </a:rPr>
              <a:t>income</a:t>
            </a:r>
            <a:endParaRPr lang="en-US" sz="2000" i="1"/>
          </a:p>
        </p:txBody>
      </p:sp>
      <p:sp>
        <p:nvSpPr>
          <p:cNvPr id="242759" name="Rectangle 129"/>
          <p:cNvSpPr>
            <a:spLocks noChangeArrowheads="1"/>
          </p:cNvSpPr>
          <p:nvPr/>
        </p:nvSpPr>
        <p:spPr bwMode="auto">
          <a:xfrm>
            <a:off x="4419600" y="1524000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AVC-set on </a:t>
            </a:r>
            <a:r>
              <a:rPr lang="en-US" altLang="ko-KR" sz="2000" i="1">
                <a:ea typeface="Gulim" charset="0"/>
                <a:cs typeface="Gulim" charset="0"/>
              </a:rPr>
              <a:t>Age</a:t>
            </a:r>
            <a:endParaRPr lang="en-US" sz="2000" i="1"/>
          </a:p>
        </p:txBody>
      </p:sp>
      <p:sp>
        <p:nvSpPr>
          <p:cNvPr id="242760" name="Rectangle 130"/>
          <p:cNvSpPr>
            <a:spLocks noChangeArrowheads="1"/>
          </p:cNvSpPr>
          <p:nvPr/>
        </p:nvSpPr>
        <p:spPr bwMode="auto">
          <a:xfrm>
            <a:off x="4419600" y="4267200"/>
            <a:ext cx="237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AVC-set on </a:t>
            </a:r>
            <a:r>
              <a:rPr lang="en-US" altLang="ko-KR" sz="2000" i="1">
                <a:ea typeface="Gulim" charset="0"/>
                <a:cs typeface="Gulim" charset="0"/>
              </a:rPr>
              <a:t>Student</a:t>
            </a:r>
            <a:endParaRPr lang="en-US" sz="2000" i="1"/>
          </a:p>
        </p:txBody>
      </p:sp>
      <p:sp>
        <p:nvSpPr>
          <p:cNvPr id="242761" name="Rectangle 132"/>
          <p:cNvSpPr>
            <a:spLocks noChangeArrowheads="1"/>
          </p:cNvSpPr>
          <p:nvPr/>
        </p:nvSpPr>
        <p:spPr bwMode="auto">
          <a:xfrm>
            <a:off x="533400" y="1447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Training Examples</a:t>
            </a:r>
            <a:endParaRPr lang="en-US" sz="2400" i="1"/>
          </a:p>
        </p:txBody>
      </p:sp>
      <p:graphicFrame>
        <p:nvGraphicFramePr>
          <p:cNvPr id="1678504" name="Group 168"/>
          <p:cNvGraphicFramePr>
            <a:graphicFrameLocks noGrp="1"/>
          </p:cNvGraphicFramePr>
          <p:nvPr>
            <p:ph sz="quarter" idx="4"/>
          </p:nvPr>
        </p:nvGraphicFramePr>
        <p:xfrm>
          <a:off x="6781800" y="1905000"/>
          <a:ext cx="2209800" cy="18288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income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high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medium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low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787" name="Rectangle 167"/>
          <p:cNvSpPr>
            <a:spLocks noChangeArrowheads="1"/>
          </p:cNvSpPr>
          <p:nvPr/>
        </p:nvSpPr>
        <p:spPr bwMode="auto">
          <a:xfrm>
            <a:off x="7162800" y="41148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AVC-set on </a:t>
            </a:r>
          </a:p>
          <a:p>
            <a:pPr algn="ctr"/>
            <a:r>
              <a:rPr lang="en-US" altLang="ko-KR" sz="2000" i="1">
                <a:ea typeface="Gulim" charset="0"/>
                <a:cs typeface="Gulim" charset="0"/>
              </a:rPr>
              <a:t>credit_rating</a:t>
            </a:r>
            <a:endParaRPr lang="en-US" sz="2000" i="1"/>
          </a:p>
        </p:txBody>
      </p:sp>
    </p:spTree>
  </p:cSld>
  <p:clrMapOvr>
    <a:masterClrMapping/>
  </p:clrMapOvr>
  <p:transition>
    <p:zoom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330395D-8883-1D44-97CC-8B3338979F9F}" type="slidenum">
              <a:rPr lang="en-US" sz="1200"/>
              <a:pPr algn="r" eaLnBrk="1" hangingPunct="1"/>
              <a:t>156</a:t>
            </a:fld>
            <a:endParaRPr lang="en-US" sz="1200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BOAT (Bootstrapped Optimistic Algorithm for Tree Construction)</a:t>
            </a:r>
            <a:endParaRPr lang="en-US" altLang="ko-KR" b="0">
              <a:latin typeface="Arial" charset="0"/>
              <a:ea typeface="Gulim" charset="0"/>
              <a:cs typeface="Gulim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96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latin typeface="Arial" charset="0"/>
              </a:rPr>
              <a:t>Use a statistical technique called </a:t>
            </a:r>
            <a:r>
              <a:rPr lang="en-US" sz="2400" i="1">
                <a:latin typeface="Arial" charset="0"/>
              </a:rPr>
              <a:t>bootstrapping</a:t>
            </a:r>
            <a:r>
              <a:rPr lang="en-US" sz="2400">
                <a:latin typeface="Arial" charset="0"/>
              </a:rPr>
              <a:t> to create several smaller samples (subsets), each fits in memory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Each subset is used to create a tree, resulting in several trees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These trees are examined and used to construct a new tree 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T’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It turns out that</a:t>
            </a:r>
            <a:r>
              <a:rPr lang="en-US" altLang="ko-KR" sz="2400" i="1">
                <a:latin typeface="Arial" charset="0"/>
                <a:ea typeface="Gulim" charset="0"/>
                <a:cs typeface="Gulim" charset="0"/>
              </a:rPr>
              <a:t> T’</a:t>
            </a: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 is very close to the tree that would be generated using the whole data set together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charset="0"/>
                <a:ea typeface="Gulim" charset="0"/>
                <a:cs typeface="Gulim" charset="0"/>
              </a:rPr>
              <a:t>Adv: requires only two scans of DB, an incremental alg.</a:t>
            </a:r>
          </a:p>
          <a:p>
            <a:pPr eaLnBrk="1" hangingPunct="1">
              <a:lnSpc>
                <a:spcPct val="130000"/>
              </a:lnSpc>
            </a:pPr>
            <a:endParaRPr lang="en-US" altLang="ko-KR" sz="2400">
              <a:latin typeface="Arial" charset="0"/>
              <a:ea typeface="Gulim" charset="0"/>
              <a:cs typeface="Gulim" charset="0"/>
            </a:endParaRPr>
          </a:p>
        </p:txBody>
      </p:sp>
    </p:spTree>
  </p:cSld>
  <p:clrMapOvr>
    <a:masterClrMapping/>
  </p:clrMapOvr>
  <p:transition>
    <p:zoom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5A6590-B882-D146-9112-BC2EECE0DA4D}" type="datetime4">
              <a:rPr lang="en-US" sz="1200"/>
              <a:pPr eaLnBrk="1" hangingPunct="1"/>
              <a:t>August 6, 2018</a:t>
            </a:fld>
            <a:endParaRPr lang="en-US" sz="1200"/>
          </a:p>
        </p:txBody>
      </p:sp>
      <p:sp>
        <p:nvSpPr>
          <p:cNvPr id="24678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4678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DB85A2-84F5-F248-8926-F67942FCF083}" type="slidenum">
              <a:rPr lang="en-US" sz="1200"/>
              <a:pPr eaLnBrk="1" hangingPunct="1"/>
              <a:t>157</a:t>
            </a:fld>
            <a:endParaRPr lang="en-US" sz="1200"/>
          </a:p>
        </p:txBody>
      </p:sp>
      <p:sp>
        <p:nvSpPr>
          <p:cNvPr id="2467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Presentation of Classification Results</a:t>
            </a:r>
            <a:endParaRPr lang="en-US" sz="2400">
              <a:latin typeface="Berlin Sans FB Demi" charset="0"/>
            </a:endParaRPr>
          </a:p>
        </p:txBody>
      </p:sp>
      <p:pic>
        <p:nvPicPr>
          <p:cNvPr id="246789" name="Picture 3" descr="clas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69AD7A-124F-6843-B2B6-A6EBF52694AA}" type="datetime4">
              <a:rPr lang="en-US" sz="1200"/>
              <a:pPr eaLnBrk="1" hangingPunct="1"/>
              <a:t>August 6, 2018</a:t>
            </a:fld>
            <a:endParaRPr lang="en-US" sz="1200"/>
          </a:p>
        </p:txBody>
      </p:sp>
      <p:sp>
        <p:nvSpPr>
          <p:cNvPr id="24883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4883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5B9BF-B70F-DF46-A044-0CFAD8D1848F}" type="slidenum">
              <a:rPr lang="en-US" sz="1200"/>
              <a:pPr eaLnBrk="1" hangingPunct="1"/>
              <a:t>158</a:t>
            </a:fld>
            <a:endParaRPr lang="en-US" sz="1200"/>
          </a:p>
        </p:txBody>
      </p:sp>
      <p:sp>
        <p:nvSpPr>
          <p:cNvPr id="24883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170981"/>
                </a:solidFill>
                <a:latin typeface="Berlin Sans FB Demi" charset="0"/>
              </a:rPr>
              <a:t>Visualization of a Decision Tree in SGI/MineSet 3.0</a:t>
            </a:r>
          </a:p>
        </p:txBody>
      </p:sp>
      <p:pic>
        <p:nvPicPr>
          <p:cNvPr id="248837" name="Picture 2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Data Mining: Concepts and Techniques</a:t>
            </a:r>
          </a:p>
        </p:txBody>
      </p:sp>
      <p:sp>
        <p:nvSpPr>
          <p:cNvPr id="2508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4842F5-5568-BD44-8338-8C6AC7D80038}" type="slidenum">
              <a:rPr lang="en-US" sz="1200"/>
              <a:pPr eaLnBrk="1" hangingPunct="1"/>
              <a:t>159</a:t>
            </a:fld>
            <a:endParaRPr lang="en-US" sz="1200"/>
          </a:p>
        </p:txBody>
      </p:sp>
      <p:sp>
        <p:nvSpPr>
          <p:cNvPr id="2508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Berlin Sans FB Demi" charset="0"/>
              </a:rPr>
              <a:t>Interactive Visual Mining</a:t>
            </a:r>
            <a:r>
              <a:rPr lang="en-US">
                <a:latin typeface="Berlin Sans FB Demi" charset="0"/>
              </a:rPr>
              <a:t> by Perception-Based Classification (PBC)</a:t>
            </a:r>
          </a:p>
        </p:txBody>
      </p:sp>
      <p:pic>
        <p:nvPicPr>
          <p:cNvPr id="2508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96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Predictions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Predict the response for a given test observation using the mean of the training observations in the region to which that test observation belongs. </a:t>
            </a:r>
          </a:p>
          <a:p>
            <a:r>
              <a:rPr lang="en-US" sz="2400" dirty="0"/>
              <a:t>Right: The output of recursive binary splitting on a 2D example. </a:t>
            </a:r>
          </a:p>
          <a:p>
            <a:r>
              <a:rPr lang="en-US" sz="2400" dirty="0"/>
              <a:t>Left: Tree corresponding to the partition in(right image)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33414"/>
            <a:ext cx="2895600" cy="2473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81014"/>
            <a:ext cx="3124200" cy="29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09218"/>
      </p:ext>
    </p:extLst>
  </p:cSld>
  <p:clrMapOvr>
    <a:masterClrMapping/>
  </p:clrMapOvr>
  <p:transition>
    <p:zoom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F7D816E-05E5-F849-A395-AF525D48A1E3}" type="slidenum">
              <a:rPr lang="en-US" sz="1200"/>
              <a:pPr algn="r" eaLnBrk="1" hangingPunct="1"/>
              <a:t>160</a:t>
            </a:fld>
            <a:endParaRPr lang="en-US" sz="1200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3200">
                <a:solidFill>
                  <a:srgbClr val="170981"/>
                </a:solidFill>
                <a:latin typeface="Berlin Sans FB Demi" charset="0"/>
              </a:rPr>
              <a:t>Issues: Evaluating Classification Methods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Scalability: efficiency in disk-resident databases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438CA7F8-6292-D84A-949F-6F41BB986D8D}" type="slidenum">
              <a:rPr lang="en-US" sz="1200"/>
              <a:pPr algn="r" eaLnBrk="1" hangingPunct="1"/>
              <a:t>161</a:t>
            </a:fld>
            <a:endParaRPr lang="en-US" sz="120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>
                <a:latin typeface="Berlin Sans FB Demi" charset="0"/>
              </a:rPr>
              <a:t>Predictor Error Measures</a:t>
            </a:r>
            <a:endParaRPr lang="en-US">
              <a:latin typeface="Berlin Sans FB Demi" charset="0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>
                <a:latin typeface="Calibri" charset="0"/>
              </a:rPr>
              <a:t>Loss function</a:t>
            </a:r>
            <a:r>
              <a:rPr lang="en-US" sz="2000">
                <a:latin typeface="Calibri" charset="0"/>
              </a:rPr>
              <a:t>: measures the error betw.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and the predicted value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endParaRPr lang="en-US" altLang="ja-JP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Absolute error: |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–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Squared error:  (y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 – y</a:t>
            </a:r>
            <a:r>
              <a:rPr lang="en-US" sz="2000" baseline="-25000">
                <a:latin typeface="Calibri" charset="0"/>
              </a:rPr>
              <a:t>i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)</a:t>
            </a:r>
            <a:r>
              <a:rPr lang="en-US" altLang="ja-JP" sz="2000" baseline="30000">
                <a:latin typeface="Calibri" charset="0"/>
              </a:rPr>
              <a:t>2</a:t>
            </a:r>
            <a:r>
              <a:rPr lang="en-US" altLang="ja-JP" sz="2000">
                <a:latin typeface="Calibri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Calibri" charset="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endParaRPr lang="en-US" sz="2000">
              <a:latin typeface="Calibri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5498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20" name="Equation" r:id="rId4" imgW="749300" imgH="609600" progId="Equation.3">
                  <p:embed/>
                </p:oleObj>
              </mc:Choice>
              <mc:Fallback>
                <p:oleObj name="Equation" r:id="rId4" imgW="7493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1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21" name="Equation" r:id="rId6" imgW="850531" imgH="609336" progId="Equation.3">
                  <p:embed/>
                </p:oleObj>
              </mc:Choice>
              <mc:Fallback>
                <p:oleObj name="Equation" r:id="rId6" imgW="850531" imgH="6093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2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22" name="Equation" r:id="rId8" imgW="749300" imgH="838200" progId="Equation.3">
                  <p:embed/>
                </p:oleObj>
              </mc:Choice>
              <mc:Fallback>
                <p:oleObj name="Equation" r:id="rId8" imgW="7493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3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23" name="Equation" r:id="rId10" imgW="850900" imgH="838200" progId="Equation.3">
                  <p:embed/>
                </p:oleObj>
              </mc:Choice>
              <mc:Fallback>
                <p:oleObj name="Equation" r:id="rId10" imgW="850900" imgH="838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C645AE3-C264-3042-98BD-31D251E9D2A0}" type="slidenum">
              <a:rPr lang="en-US" sz="1200"/>
              <a:pPr algn="r" eaLnBrk="1" hangingPunct="1"/>
              <a:t>162</a:t>
            </a:fld>
            <a:endParaRPr lang="en-US" sz="120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Scalable Decision Tree Induction Methods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SLIQ</a:t>
            </a:r>
            <a:r>
              <a:rPr lang="en-US" sz="2400">
                <a:latin typeface="Calibri" charset="0"/>
              </a:rPr>
              <a:t> (EDBT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96 — Mehta et al.)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Builds an index for each attribute and only class list and the current attribute list reside in memory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SPRINT</a:t>
            </a:r>
            <a:r>
              <a:rPr lang="en-US" sz="2400">
                <a:latin typeface="Calibri" charset="0"/>
              </a:rPr>
              <a:t> 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96 — J. Shafer et al.)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Constructs an attribute list data structure 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PUBLIC</a:t>
            </a:r>
            <a:r>
              <a:rPr lang="en-US" sz="2400">
                <a:latin typeface="Calibri" charset="0"/>
              </a:rPr>
              <a:t> 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98 — Rastogi &amp; Shim)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Integrates tree splitting and tree pruning: stop growing the tree earlier</a:t>
            </a:r>
          </a:p>
          <a:p>
            <a:pPr eaLnBrk="1" hangingPunct="1"/>
            <a:r>
              <a:rPr lang="en-US" sz="2400">
                <a:solidFill>
                  <a:srgbClr val="FF3300"/>
                </a:solidFill>
                <a:latin typeface="Calibri" charset="0"/>
              </a:rPr>
              <a:t>RainForest </a:t>
            </a:r>
            <a:r>
              <a:rPr lang="en-US" sz="2400">
                <a:latin typeface="Calibri" charset="0"/>
              </a:rPr>
              <a:t>(VLDB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98 — Gehrke, Ramakrishnan &amp; Ganti)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Builds an AVC-list (attribute, value, class label)</a:t>
            </a:r>
          </a:p>
          <a:p>
            <a:pPr eaLnBrk="1" hangingPunct="1"/>
            <a:r>
              <a:rPr lang="en-US" sz="2400">
                <a:solidFill>
                  <a:schemeClr val="hlink"/>
                </a:solidFill>
                <a:latin typeface="Calibri" charset="0"/>
              </a:rPr>
              <a:t>BOAT </a:t>
            </a:r>
            <a:r>
              <a:rPr lang="en-US" sz="2400">
                <a:latin typeface="Calibri" charset="0"/>
              </a:rPr>
              <a:t>(PODS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99 — Gehrke, Ganti, Ramakrishnan &amp; Loh)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Uses bootstrapping to create several small samples</a:t>
            </a:r>
          </a:p>
        </p:txBody>
      </p:sp>
    </p:spTree>
  </p:cSld>
  <p:clrMapOvr>
    <a:masterClrMapping/>
  </p:clrMapOvr>
  <p:transition>
    <p:zoom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034DA56B-FFF8-CF40-B213-30D093714586}" type="slidenum">
              <a:rPr lang="en-US" sz="1200"/>
              <a:pPr algn="r" eaLnBrk="1" hangingPunct="1"/>
              <a:t>163</a:t>
            </a:fld>
            <a:endParaRPr lang="en-US" sz="1200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Data Cube-Based Decision-Tree Induction</a:t>
            </a:r>
            <a:endParaRPr lang="en-US" sz="2400">
              <a:latin typeface="Berlin Sans FB Demi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Integration of generalization with decision-tree induction (Kamber et al.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97)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Classification at primitive concept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E.g., precise temperature, humidity, outlook, etc.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Low-level concepts, scattered classes, bushy classification-trees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Semantic interpretation problems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Cube-based multi-level classification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Relevance analysis at multi-levels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Information-gain analysis with dimension + level</a:t>
            </a:r>
          </a:p>
        </p:txBody>
      </p:sp>
    </p:spTree>
  </p:cSld>
  <p:clrMapOvr>
    <a:masterClrMapping/>
  </p:clrMapOvr>
  <p:transition>
    <p:zoom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16F1EC-5D2C-E349-92F9-E7E442D24A58}" type="slidenum">
              <a:rPr lang="en-US" sz="1200"/>
              <a:pPr eaLnBrk="1" hangingPunct="1"/>
              <a:t>164</a:t>
            </a:fld>
            <a:endParaRPr lang="en-US" sz="1200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Bayesian Classification: Why?</a:t>
            </a:r>
            <a:endParaRPr lang="en-US" sz="2400">
              <a:latin typeface="Berlin Sans FB Demi" charset="0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A statistical classifier</a:t>
            </a:r>
            <a:r>
              <a:rPr lang="en-US" sz="2400">
                <a:latin typeface="Calibri" charset="0"/>
              </a:rPr>
              <a:t>: performs </a:t>
            </a:r>
            <a:r>
              <a:rPr lang="en-US" sz="2400" i="1">
                <a:latin typeface="Calibri" charset="0"/>
              </a:rPr>
              <a:t>probabilistic prediction, i.e.,</a:t>
            </a:r>
            <a:r>
              <a:rPr lang="en-US" sz="2400">
                <a:latin typeface="Calibri" charset="0"/>
              </a:rPr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Foundation:</a:t>
            </a:r>
            <a:r>
              <a:rPr lang="en-US" sz="2400">
                <a:latin typeface="Calibri" charset="0"/>
              </a:rPr>
              <a:t> Based on Bayes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Performance:</a:t>
            </a:r>
            <a:r>
              <a:rPr lang="en-US" sz="2400">
                <a:latin typeface="Calibri" charset="0"/>
              </a:rPr>
              <a:t> A simple Bayesian classifier, </a:t>
            </a:r>
            <a:r>
              <a:rPr lang="en-US" sz="2400" i="1">
                <a:latin typeface="Calibri" charset="0"/>
              </a:rPr>
              <a:t>naïve Bayes</a:t>
            </a:r>
            <a:r>
              <a:rPr lang="en-US" sz="2400">
                <a:latin typeface="Calibri" charset="0"/>
              </a:rPr>
              <a:t>, makes strong independence assumptions, but can perform well.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Comparable performance with basic decision trees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Incremental</a:t>
            </a:r>
            <a:r>
              <a:rPr lang="en-US" sz="2400">
                <a:latin typeface="Calibri" charset="0"/>
              </a:rPr>
              <a:t>: Each training example can incrementally increase/decrease the probability that a hypothesis is correct (online learning)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Standard</a:t>
            </a:r>
            <a:r>
              <a:rPr lang="en-US" sz="2400">
                <a:latin typeface="Calibri" charset="0"/>
              </a:rPr>
              <a:t>: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7590CED-F081-9443-9C85-19FC9D6CE06D}" type="slidenum">
              <a:rPr lang="en-US" sz="1200"/>
              <a:pPr eaLnBrk="1" hangingPunct="1"/>
              <a:t>165</a:t>
            </a:fld>
            <a:endParaRPr lang="en-US" sz="120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Bayes</a:t>
            </a:r>
            <a:r>
              <a:rPr lang="ja-JP" altLang="en-US">
                <a:latin typeface="Berlin Sans FB Demi" charset="0"/>
              </a:rPr>
              <a:t>’</a:t>
            </a:r>
            <a:r>
              <a:rPr lang="en-US" altLang="ja-JP">
                <a:latin typeface="Berlin Sans FB Demi" charset="0"/>
              </a:rPr>
              <a:t> Theorem: Basics</a:t>
            </a:r>
            <a:endParaRPr lang="en-US">
              <a:latin typeface="Berlin Sans FB Demi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eaLnBrk="1" hangingPunct="1"/>
            <a:r>
              <a:rPr lang="en-US" sz="2000">
                <a:latin typeface="Calibri" charset="0"/>
              </a:rPr>
              <a:t>Total probability Theorem:</a:t>
            </a:r>
          </a:p>
          <a:p>
            <a:pPr eaLnBrk="1" hangingPunct="1"/>
            <a:endParaRPr lang="en-US" sz="2000">
              <a:latin typeface="Calibri" charset="0"/>
            </a:endParaRPr>
          </a:p>
          <a:p>
            <a:pPr eaLnBrk="1" hangingPunct="1"/>
            <a:r>
              <a:rPr lang="en-US" sz="2000">
                <a:latin typeface="Calibri" charset="0"/>
              </a:rPr>
              <a:t>Bayes</a:t>
            </a:r>
            <a:r>
              <a:rPr lang="ja-JP" altLang="en-US" sz="2000">
                <a:latin typeface="Calibri" charset="0"/>
              </a:rPr>
              <a:t>’</a:t>
            </a:r>
            <a:r>
              <a:rPr lang="en-US" altLang="ja-JP" sz="2000">
                <a:latin typeface="Calibri" charset="0"/>
              </a:rPr>
              <a:t> Theorem:</a:t>
            </a:r>
          </a:p>
          <a:p>
            <a:pPr eaLnBrk="1" hangingPunct="1"/>
            <a:endParaRPr lang="en-US" sz="2000">
              <a:latin typeface="Calibri" charset="0"/>
            </a:endParaRPr>
          </a:p>
          <a:p>
            <a:pPr lvl="1" eaLnBrk="1" hangingPunct="1"/>
            <a:r>
              <a:rPr lang="en-US" sz="2000">
                <a:latin typeface="Calibri" charset="0"/>
              </a:rPr>
              <a:t>Let 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 be a data sample (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 i="1">
                <a:latin typeface="Calibri" charset="0"/>
              </a:rPr>
              <a:t>evidence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): class label is unknown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Let H be a </a:t>
            </a:r>
            <a:r>
              <a:rPr lang="en-US" sz="2000" i="1">
                <a:latin typeface="Calibri" charset="0"/>
              </a:rPr>
              <a:t>hypothesis</a:t>
            </a:r>
            <a:r>
              <a:rPr lang="en-US" sz="2000">
                <a:latin typeface="Calibri" charset="0"/>
              </a:rPr>
              <a:t> that X belongs to class C 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Classification is to determine P(H|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), (i.e., </a:t>
            </a:r>
            <a:r>
              <a:rPr lang="en-US" sz="2000" i="1">
                <a:latin typeface="Calibri" charset="0"/>
              </a:rPr>
              <a:t>posteriori probability): </a:t>
            </a:r>
            <a:r>
              <a:rPr lang="en-US" sz="2000">
                <a:latin typeface="Calibri" charset="0"/>
              </a:rPr>
              <a:t> the probability that the hypothesis holds given the observed data sample </a:t>
            </a:r>
            <a:r>
              <a:rPr lang="en-US" sz="2000" b="1">
                <a:latin typeface="Calibri" charset="0"/>
              </a:rPr>
              <a:t>X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P(H) (</a:t>
            </a:r>
            <a:r>
              <a:rPr lang="en-US" sz="2000" i="1">
                <a:latin typeface="Calibri" charset="0"/>
              </a:rPr>
              <a:t>prior probability</a:t>
            </a:r>
            <a:r>
              <a:rPr lang="en-US" sz="2000">
                <a:latin typeface="Calibri" charset="0"/>
              </a:rPr>
              <a:t>): the initial probability</a:t>
            </a:r>
          </a:p>
          <a:p>
            <a:pPr lvl="2" eaLnBrk="1" hangingPunct="1"/>
            <a:r>
              <a:rPr lang="en-US" sz="2000">
                <a:latin typeface="Calibri" charset="0"/>
              </a:rPr>
              <a:t>E.g.,</a:t>
            </a:r>
            <a:r>
              <a:rPr lang="en-US" sz="2000" b="1">
                <a:latin typeface="Calibri" charset="0"/>
              </a:rPr>
              <a:t> X</a:t>
            </a:r>
            <a:r>
              <a:rPr lang="en-US" sz="2000">
                <a:latin typeface="Calibri" charset="0"/>
              </a:rPr>
              <a:t> will buy computer, regardless of age, income, …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): probability that sample data is observed</a:t>
            </a:r>
          </a:p>
          <a:p>
            <a:pPr lvl="1" eaLnBrk="1" hangingPunct="1"/>
            <a:r>
              <a:rPr lang="en-US" sz="2000">
                <a:latin typeface="Calibri" charset="0"/>
              </a:rPr>
              <a:t>P(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|H) (likelihood): the probability of observing the sample </a:t>
            </a:r>
            <a:r>
              <a:rPr lang="en-US" sz="2000" b="1">
                <a:latin typeface="Calibri" charset="0"/>
              </a:rPr>
              <a:t>X</a:t>
            </a:r>
            <a:r>
              <a:rPr lang="en-US" sz="2000">
                <a:latin typeface="Calibri" charset="0"/>
              </a:rPr>
              <a:t>, given that the hypothesis holds</a:t>
            </a:r>
          </a:p>
          <a:p>
            <a:pPr lvl="2" eaLnBrk="1" hangingPunct="1"/>
            <a:r>
              <a:rPr lang="en-US" sz="2000">
                <a:latin typeface="Calibri" charset="0"/>
              </a:rPr>
              <a:t>E.g.,</a:t>
            </a:r>
            <a:r>
              <a:rPr lang="en-US" sz="2000" b="1">
                <a:latin typeface="Calibri" charset="0"/>
              </a:rPr>
              <a:t> </a:t>
            </a:r>
            <a:r>
              <a:rPr lang="en-US" sz="2000">
                <a:latin typeface="Calibri" charset="0"/>
              </a:rPr>
              <a:t>Given that</a:t>
            </a:r>
            <a:r>
              <a:rPr lang="en-US" sz="2000" b="1">
                <a:latin typeface="Calibri" charset="0"/>
              </a:rPr>
              <a:t> X</a:t>
            </a:r>
            <a:r>
              <a:rPr lang="en-US" sz="2000">
                <a:latin typeface="Calibri" charset="0"/>
              </a:rPr>
              <a:t> will buy computer, the prob. that X is 31..40, medium income</a:t>
            </a:r>
          </a:p>
        </p:txBody>
      </p:sp>
      <p:graphicFrame>
        <p:nvGraphicFramePr>
          <p:cNvPr id="263172" name="Object 1"/>
          <p:cNvGraphicFramePr>
            <a:graphicFrameLocks noChangeAspect="1"/>
          </p:cNvGraphicFramePr>
          <p:nvPr/>
        </p:nvGraphicFramePr>
        <p:xfrm>
          <a:off x="3657600" y="1143000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4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1"/>
          <p:cNvGraphicFramePr>
            <a:graphicFrameLocks noChangeAspect="1"/>
          </p:cNvGraphicFramePr>
          <p:nvPr/>
        </p:nvGraphicFramePr>
        <p:xfrm>
          <a:off x="2667000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5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AA4D5C-4291-C34A-81A1-63B99EE56944}" type="slidenum">
              <a:rPr lang="en-US" sz="1200"/>
              <a:pPr eaLnBrk="1" hangingPunct="1"/>
              <a:t>166</a:t>
            </a:fld>
            <a:endParaRPr lang="en-US" sz="120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Prediction Based on Bayes</a:t>
            </a:r>
            <a:r>
              <a:rPr lang="ja-JP" altLang="en-US">
                <a:latin typeface="Berlin Sans FB Demi" charset="0"/>
              </a:rPr>
              <a:t>’</a:t>
            </a:r>
            <a:r>
              <a:rPr lang="en-US" altLang="ja-JP">
                <a:latin typeface="Berlin Sans FB Demi" charset="0"/>
              </a:rPr>
              <a:t> Theorem</a:t>
            </a:r>
            <a:endParaRPr lang="en-US">
              <a:latin typeface="Berlin Sans FB Demi" charset="0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Given training data</a:t>
            </a:r>
            <a:r>
              <a:rPr lang="en-US" sz="2400" i="1">
                <a:latin typeface="Calibri" charset="0"/>
              </a:rPr>
              <a:t>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 i="1">
                <a:latin typeface="Calibri" charset="0"/>
              </a:rPr>
              <a:t>, posteriori probability of a hypothesis </a:t>
            </a:r>
            <a:r>
              <a:rPr lang="en-US" sz="2400">
                <a:latin typeface="Calibri" charset="0"/>
              </a:rPr>
              <a:t>H</a:t>
            </a:r>
            <a:r>
              <a:rPr lang="en-US" sz="2400" i="1">
                <a:latin typeface="Calibri" charset="0"/>
              </a:rPr>
              <a:t>, </a:t>
            </a:r>
            <a:r>
              <a:rPr lang="en-US" sz="2400">
                <a:latin typeface="Calibri" charset="0"/>
              </a:rPr>
              <a:t>P(H|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</a:t>
            </a:r>
            <a:r>
              <a:rPr lang="en-US" sz="2400" i="1">
                <a:latin typeface="Calibri" charset="0"/>
              </a:rPr>
              <a:t>, </a:t>
            </a:r>
            <a:r>
              <a:rPr lang="en-US" sz="2400">
                <a:latin typeface="Calibri" charset="0"/>
              </a:rPr>
              <a:t>follows the Bayes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Predicts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 belongs to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iff the probability P(C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 is the highest among all the P(C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|X) for all the </a:t>
            </a:r>
            <a:r>
              <a:rPr lang="en-US" sz="2400" i="1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latin typeface="Calibri" charset="0"/>
              </a:rPr>
              <a:t>Practical difficulty:  It requires initial knowledge of many probabilities, which may involve significant computational cost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990600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8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1015F3-0578-224F-9EE0-1ECD12926AAB}" type="slidenum">
              <a:rPr lang="en-US" sz="1200"/>
              <a:pPr eaLnBrk="1" hangingPunct="1"/>
              <a:t>167</a:t>
            </a:fld>
            <a:endParaRPr lang="en-US" sz="120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457200"/>
            <a:ext cx="96012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Classification Is to Derive the Maximum Posteriori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1816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Let D be a training set of tuples and their associated class labels, and each tuple is represented by an n-D attribute vector 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 = (x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, x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…, x</a:t>
            </a:r>
            <a:r>
              <a:rPr lang="en-US" sz="2400" baseline="-25000">
                <a:latin typeface="Calibri" charset="0"/>
              </a:rPr>
              <a:t>n</a:t>
            </a:r>
            <a:r>
              <a:rPr lang="en-US" sz="2400">
                <a:latin typeface="Calibri" charset="0"/>
              </a:rPr>
              <a:t>)</a:t>
            </a:r>
          </a:p>
          <a:p>
            <a:pPr eaLnBrk="1" hangingPunct="1"/>
            <a:r>
              <a:rPr lang="en-US" sz="2400">
                <a:latin typeface="Calibri" charset="0"/>
              </a:rPr>
              <a:t>Suppose there are </a:t>
            </a:r>
            <a:r>
              <a:rPr lang="en-US" sz="2400" i="1">
                <a:latin typeface="Calibri" charset="0"/>
              </a:rPr>
              <a:t>m</a:t>
            </a:r>
            <a:r>
              <a:rPr lang="en-US" sz="2400">
                <a:latin typeface="Calibri" charset="0"/>
              </a:rPr>
              <a:t> classes C</a:t>
            </a:r>
            <a:r>
              <a:rPr lang="en-US" sz="2400" baseline="-25000">
                <a:latin typeface="Calibri" charset="0"/>
              </a:rPr>
              <a:t>1</a:t>
            </a:r>
            <a:r>
              <a:rPr lang="en-US" sz="2400">
                <a:latin typeface="Calibri" charset="0"/>
              </a:rPr>
              <a:t>, C</a:t>
            </a:r>
            <a:r>
              <a:rPr lang="en-US" sz="2400" baseline="-25000">
                <a:latin typeface="Calibri" charset="0"/>
              </a:rPr>
              <a:t>2</a:t>
            </a:r>
            <a:r>
              <a:rPr lang="en-US" sz="2400">
                <a:latin typeface="Calibri" charset="0"/>
              </a:rPr>
              <a:t>, …, C</a:t>
            </a:r>
            <a:r>
              <a:rPr lang="en-US" sz="2400" baseline="-25000">
                <a:latin typeface="Calibri" charset="0"/>
              </a:rPr>
              <a:t>m</a:t>
            </a:r>
            <a:r>
              <a:rPr lang="en-US" sz="2400">
                <a:latin typeface="Calibri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Classification is to derive the maximum posteriori, i.e., the maximal P(C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|</a:t>
            </a:r>
            <a:r>
              <a:rPr lang="en-US" sz="2400" b="1">
                <a:latin typeface="Calibri" charset="0"/>
              </a:rPr>
              <a:t>X</a:t>
            </a:r>
            <a:r>
              <a:rPr lang="en-US" sz="2400">
                <a:latin typeface="Calibri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This can be derived from Bayes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 theorem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needs to be maximized</a:t>
            </a:r>
          </a:p>
        </p:txBody>
      </p:sp>
      <p:graphicFrame>
        <p:nvGraphicFramePr>
          <p:cNvPr id="26726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39624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0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9624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91000" y="51816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1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81600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3EC141F-A22C-4947-B438-D0C5D5A1168D}" type="slidenum">
              <a:rPr lang="en-US" sz="1200"/>
              <a:pPr eaLnBrk="1" hangingPunct="1"/>
              <a:t>168</a:t>
            </a:fld>
            <a:endParaRPr lang="en-US" sz="1200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02638" cy="5334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If A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is categorical, P(x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) is the # of tuples in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having value 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for A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divided by |C</a:t>
            </a:r>
            <a:r>
              <a:rPr lang="en-US" sz="2400" baseline="-25000">
                <a:latin typeface="Calibri" charset="0"/>
              </a:rPr>
              <a:t>i, D</a:t>
            </a:r>
            <a:r>
              <a:rPr lang="en-US" sz="2400">
                <a:latin typeface="Calibri" charset="0"/>
              </a:rPr>
              <a:t>| (# of tuples of 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If A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 is continous-valued, P(x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) is usually computed based on Gaussian distribution with a mean </a:t>
            </a:r>
            <a:r>
              <a:rPr lang="el-GR" sz="2400">
                <a:latin typeface="Calibri" charset="0"/>
              </a:rPr>
              <a:t>μ</a:t>
            </a:r>
            <a:r>
              <a:rPr lang="en-US" sz="2400">
                <a:latin typeface="Calibri" charset="0"/>
              </a:rPr>
              <a:t> and standard deviation </a:t>
            </a:r>
            <a:r>
              <a:rPr lang="el-GR" sz="2400">
                <a:latin typeface="Calibri" charset="0"/>
              </a:rPr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alibri" charset="0"/>
              </a:rPr>
              <a:t>and P(x</a:t>
            </a:r>
            <a:r>
              <a:rPr lang="en-US" sz="2400" baseline="-25000">
                <a:latin typeface="Calibri" charset="0"/>
              </a:rPr>
              <a:t>k</a:t>
            </a:r>
            <a:r>
              <a:rPr lang="en-US" sz="2400">
                <a:latin typeface="Calibri" charset="0"/>
              </a:rPr>
              <a:t>|C</a:t>
            </a:r>
            <a:r>
              <a:rPr lang="en-US" sz="2400" baseline="-25000">
                <a:latin typeface="Calibri" charset="0"/>
              </a:rPr>
              <a:t>i</a:t>
            </a:r>
            <a:r>
              <a:rPr lang="en-US" sz="2400">
                <a:latin typeface="Calibri" charset="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charset="0"/>
            </a:endParaRPr>
          </a:p>
        </p:txBody>
      </p:sp>
      <p:graphicFrame>
        <p:nvGraphicFramePr>
          <p:cNvPr id="269316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1905000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2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49530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3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4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C6EEBC-ED86-E141-9011-3EA439902521}" type="slidenum">
              <a:rPr lang="en-US" sz="1200"/>
              <a:pPr eaLnBrk="1" hangingPunct="1"/>
              <a:t>169</a:t>
            </a:fld>
            <a:endParaRPr lang="en-US" sz="120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Classifier: Training Dataset</a:t>
            </a:r>
          </a:p>
        </p:txBody>
      </p:sp>
      <p:sp>
        <p:nvSpPr>
          <p:cNvPr id="271363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34290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C1:buys_computer = </a:t>
            </a:r>
            <a:r>
              <a:rPr lang="ja-JP" altLang="en-US">
                <a:latin typeface="Calibri" charset="0"/>
              </a:rPr>
              <a:t>‘</a:t>
            </a:r>
            <a:r>
              <a:rPr lang="en-US" altLang="ja-JP">
                <a:latin typeface="Calibri" charset="0"/>
              </a:rPr>
              <a:t>yes</a:t>
            </a:r>
            <a:r>
              <a:rPr lang="ja-JP" altLang="en-US">
                <a:latin typeface="Calibri" charset="0"/>
              </a:rPr>
              <a:t>’</a:t>
            </a:r>
            <a:endParaRPr lang="en-US" altLang="ja-JP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C2:buys_computer = </a:t>
            </a:r>
            <a:r>
              <a:rPr lang="ja-JP" altLang="en-US">
                <a:latin typeface="Calibri" charset="0"/>
              </a:rPr>
              <a:t>‘</a:t>
            </a:r>
            <a:r>
              <a:rPr lang="en-US" altLang="ja-JP">
                <a:latin typeface="Calibri" charset="0"/>
              </a:rPr>
              <a:t>no</a:t>
            </a:r>
            <a:r>
              <a:rPr lang="ja-JP" altLang="en-US">
                <a:latin typeface="Calibri" charset="0"/>
              </a:rPr>
              <a:t>’</a:t>
            </a:r>
            <a:endParaRPr lang="en-US" altLang="ja-JP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Data to be classified: 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X = (age &lt;=30, 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Credit_rating = Fair)</a:t>
            </a:r>
          </a:p>
        </p:txBody>
      </p:sp>
      <p:graphicFrame>
        <p:nvGraphicFramePr>
          <p:cNvPr id="271364" name="Object 5"/>
          <p:cNvGraphicFramePr>
            <a:graphicFrameLocks noGrp="1"/>
          </p:cNvGraphicFramePr>
          <p:nvPr>
            <p:ph idx="1"/>
          </p:nvPr>
        </p:nvGraphicFramePr>
        <p:xfrm>
          <a:off x="3810000" y="1295400"/>
          <a:ext cx="51101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02" name="Worksheet" r:id="rId4" imgW="4330700" imgH="4470400" progId="Excel.Sheet.8">
                  <p:embed/>
                </p:oleObj>
              </mc:Choice>
              <mc:Fallback>
                <p:oleObj name="Worksheet" r:id="rId4" imgW="4330700" imgH="4470400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51101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Pruning a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process described above may produce good predictions on the training set, but is likely to </a:t>
            </a:r>
            <a:r>
              <a:rPr lang="en-US" sz="2400" b="1" i="1" dirty="0" err="1"/>
              <a:t>overfit</a:t>
            </a:r>
            <a:r>
              <a:rPr lang="en-US" sz="2400" dirty="0"/>
              <a:t>  the data, leading to poor test set performance. </a:t>
            </a:r>
            <a:r>
              <a:rPr lang="en-US" sz="2400" b="1" i="1" dirty="0">
                <a:solidFill>
                  <a:srgbClr val="FF0000"/>
                </a:solidFill>
              </a:rPr>
              <a:t>Why?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2895600" cy="2473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971800"/>
            <a:ext cx="3124200" cy="29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51488"/>
      </p:ext>
    </p:extLst>
  </p:cSld>
  <p:clrMapOvr>
    <a:masterClrMapping/>
  </p:clrMapOvr>
  <p:transition>
    <p:zoom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4DD7E8-881C-C24E-BE00-8F67549F0242}" type="slidenum">
              <a:rPr lang="en-US" sz="1200"/>
              <a:pPr eaLnBrk="1" hangingPunct="1"/>
              <a:t>170</a:t>
            </a:fld>
            <a:endParaRPr lang="en-US" sz="120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Classifier: An Example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686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P(C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):   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 = 9/14 = 0.643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             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Compute P(X|C</a:t>
            </a:r>
            <a:r>
              <a:rPr lang="en-US" sz="2000" baseline="-25000">
                <a:latin typeface="Calibri" charset="0"/>
              </a:rPr>
              <a:t>i</a:t>
            </a:r>
            <a:r>
              <a:rPr lang="en-US" sz="2000">
                <a:latin typeface="Calibri" charset="0"/>
              </a:rPr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P(age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&lt;=30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 = 2/9 = 0.222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P(age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&lt;= 30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3/5 = 0.6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P(income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medium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4/9 = 0.444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P(income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medium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2/5 = 0.4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P(student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yes) = 6/9 = 0.667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P(student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1/5 = 0.2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P(credit_rating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fair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6/9 = 0.667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P(credit_rating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fair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| 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 X = (age &lt;= 30 , income = medium, student = yes, credit_rating = fair)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</a:t>
            </a:r>
            <a:r>
              <a:rPr lang="en-US" sz="2000" b="1">
                <a:latin typeface="Calibri" charset="0"/>
              </a:rPr>
              <a:t>P(X|C</a:t>
            </a:r>
            <a:r>
              <a:rPr lang="en-US" sz="2000" b="1" baseline="-25000">
                <a:latin typeface="Calibri" charset="0"/>
              </a:rPr>
              <a:t>i</a:t>
            </a:r>
            <a:r>
              <a:rPr lang="en-US" sz="2000" b="1">
                <a:latin typeface="Calibri" charset="0"/>
              </a:rPr>
              <a:t>) :</a:t>
            </a:r>
            <a:r>
              <a:rPr lang="en-US" sz="2000">
                <a:latin typeface="Calibri" charset="0"/>
              </a:rPr>
              <a:t> 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alibri" charset="0"/>
              </a:rPr>
              <a:t>                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0.6 x 0.4 x 0.2 x 0.4 = 0.019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alibri" charset="0"/>
              </a:rPr>
              <a:t>P(X|C</a:t>
            </a:r>
            <a:r>
              <a:rPr lang="en-US" sz="2000" b="1" baseline="-25000">
                <a:latin typeface="Calibri" charset="0"/>
              </a:rPr>
              <a:t>i</a:t>
            </a:r>
            <a:r>
              <a:rPr lang="en-US" sz="2000" b="1">
                <a:latin typeface="Calibri" charset="0"/>
              </a:rPr>
              <a:t>)*P(C</a:t>
            </a:r>
            <a:r>
              <a:rPr lang="en-US" sz="2000" b="1" baseline="-25000">
                <a:latin typeface="Calibri" charset="0"/>
              </a:rPr>
              <a:t>i</a:t>
            </a:r>
            <a:r>
              <a:rPr lang="en-US" sz="2000" b="1">
                <a:latin typeface="Calibri" charset="0"/>
              </a:rPr>
              <a:t>) : </a:t>
            </a:r>
            <a:r>
              <a:rPr lang="en-US" sz="2000">
                <a:latin typeface="Calibri" charset="0"/>
              </a:rPr>
              <a:t>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*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yes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0.028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alibri" charset="0"/>
              </a:rPr>
              <a:t>		             </a:t>
            </a:r>
            <a:r>
              <a:rPr lang="en-US" sz="2000">
                <a:latin typeface="Calibri" charset="0"/>
              </a:rPr>
              <a:t>P(X|buys_computer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* P(buys_computer = </a:t>
            </a:r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no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) = 0.007</a:t>
            </a:r>
            <a:endParaRPr lang="en-US" altLang="ja-JP" sz="2000" b="1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alibri" charset="0"/>
              </a:rPr>
              <a:t>Therefore,  X belongs to class (</a:t>
            </a:r>
            <a:r>
              <a:rPr lang="ja-JP" altLang="en-US" sz="2000" b="1">
                <a:latin typeface="Calibri" charset="0"/>
              </a:rPr>
              <a:t>“</a:t>
            </a:r>
            <a:r>
              <a:rPr lang="en-US" altLang="ja-JP" sz="2000" b="1">
                <a:latin typeface="Calibri" charset="0"/>
              </a:rPr>
              <a:t>buys_computer = yes</a:t>
            </a:r>
            <a:r>
              <a:rPr lang="ja-JP" altLang="en-US" sz="2000" b="1">
                <a:latin typeface="Calibri" charset="0"/>
              </a:rPr>
              <a:t>”</a:t>
            </a:r>
            <a:r>
              <a:rPr lang="en-US" altLang="ja-JP" sz="2000" b="1">
                <a:latin typeface="Calibri" charset="0"/>
              </a:rPr>
              <a:t>)	</a:t>
            </a:r>
            <a:r>
              <a:rPr lang="en-US" altLang="ja-JP" sz="1800" b="1">
                <a:latin typeface="Calibri" charset="0"/>
              </a:rPr>
              <a:t>	</a:t>
            </a:r>
            <a:endParaRPr lang="en-US" sz="1800" b="1">
              <a:latin typeface="Calibri" charset="0"/>
            </a:endParaRPr>
          </a:p>
        </p:txBody>
      </p:sp>
      <p:graphicFrame>
        <p:nvGraphicFramePr>
          <p:cNvPr id="273412" name="Object 1"/>
          <p:cNvGraphicFramePr>
            <a:graphicFrameLocks/>
          </p:cNvGraphicFramePr>
          <p:nvPr/>
        </p:nvGraphicFramePr>
        <p:xfrm>
          <a:off x="7062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50" name="Worksheet" r:id="rId4" imgW="4330700" imgH="4470400" progId="Excel.Sheet.8">
                  <p:embed/>
                </p:oleObj>
              </mc:Choice>
              <mc:Fallback>
                <p:oleObj name="Worksheet" r:id="rId4" imgW="4330700" imgH="4470400" progId="Excel.Shee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7F807D-7B30-934B-ABD0-863346C572EC}" type="slidenum">
              <a:rPr lang="en-US" sz="1200"/>
              <a:pPr eaLnBrk="1" hangingPunct="1"/>
              <a:t>171</a:t>
            </a:fld>
            <a:endParaRPr lang="en-US" sz="120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02638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Avoiding the Zero-Probability Problem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382000" cy="54864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Naïve Bayesian prediction requires each conditional prob. be </a:t>
            </a:r>
            <a:r>
              <a:rPr lang="en-US" sz="2400" b="1">
                <a:latin typeface="Calibri" charset="0"/>
              </a:rPr>
              <a:t>non-zero</a:t>
            </a:r>
            <a:r>
              <a:rPr lang="en-US" sz="2400">
                <a:latin typeface="Calibri" charset="0"/>
              </a:rPr>
              <a:t>.  Otherwise, the predicted prob. will be zero</a:t>
            </a:r>
          </a:p>
          <a:p>
            <a:pPr eaLnBrk="1" hangingPunct="1"/>
            <a:endParaRPr lang="en-US" sz="2400">
              <a:latin typeface="Calibri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b="1">
                <a:latin typeface="Calibri" charset="0"/>
              </a:rPr>
              <a:t>	</a:t>
            </a:r>
          </a:p>
          <a:p>
            <a:pPr eaLnBrk="1" hangingPunct="1"/>
            <a:r>
              <a:rPr lang="en-US" sz="2400">
                <a:latin typeface="Calibri" charset="0"/>
              </a:rPr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sz="2400">
                <a:latin typeface="Calibri" charset="0"/>
              </a:rPr>
              <a:t>Use </a:t>
            </a:r>
            <a:r>
              <a:rPr lang="en-US" sz="2400" b="1">
                <a:latin typeface="Calibri" charset="0"/>
              </a:rPr>
              <a:t>Laplacian correction</a:t>
            </a:r>
            <a:r>
              <a:rPr lang="en-US" sz="2400">
                <a:latin typeface="Calibri" charset="0"/>
              </a:rPr>
              <a:t> (or Laplacian estimator)</a:t>
            </a:r>
          </a:p>
          <a:p>
            <a:pPr lvl="1" eaLnBrk="1" hangingPunct="1"/>
            <a:r>
              <a:rPr lang="en-US" sz="2400" i="1">
                <a:latin typeface="Calibri" charset="0"/>
              </a:rPr>
              <a:t>Adding 1 to each case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Prob(income = low) = 1/1003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Prob(income = medium) = 991/1003</a:t>
            </a:r>
          </a:p>
          <a:p>
            <a:pPr lvl="2" eaLnBrk="1" hangingPunct="1">
              <a:buFont typeface="Wingdings" charset="0"/>
              <a:buNone/>
            </a:pPr>
            <a:r>
              <a:rPr lang="en-US">
                <a:latin typeface="Calibri" charset="0"/>
              </a:rPr>
              <a:t>Prob(income = high) = 11/1003</a:t>
            </a:r>
          </a:p>
          <a:p>
            <a:pPr lvl="1" eaLnBrk="1" hangingPunct="1"/>
            <a:r>
              <a:rPr lang="en-US" sz="2400">
                <a:latin typeface="Calibri" charset="0"/>
              </a:rPr>
              <a:t>The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corrected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prob. estimates are close to their </a:t>
            </a:r>
            <a:r>
              <a:rPr lang="ja-JP" altLang="en-US" sz="2400">
                <a:latin typeface="Calibri" charset="0"/>
              </a:rPr>
              <a:t>“</a:t>
            </a:r>
            <a:r>
              <a:rPr lang="en-US" altLang="ja-JP" sz="2400">
                <a:latin typeface="Calibri" charset="0"/>
              </a:rPr>
              <a:t>uncorrected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counterparts</a:t>
            </a:r>
            <a:endParaRPr lang="en-US" sz="2400">
              <a:latin typeface="Calibri" charset="0"/>
            </a:endParaRPr>
          </a:p>
        </p:txBody>
      </p:sp>
      <p:graphicFrame>
        <p:nvGraphicFramePr>
          <p:cNvPr id="275460" name="Object 4"/>
          <p:cNvGraphicFramePr>
            <a:graphicFrameLocks noGrp="1"/>
          </p:cNvGraphicFramePr>
          <p:nvPr>
            <p:ph sz="half" idx="2"/>
          </p:nvPr>
        </p:nvGraphicFramePr>
        <p:xfrm>
          <a:off x="2209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98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789D64-00F9-084C-ADAE-6E7EA4C042C5}" type="slidenum">
              <a:rPr lang="en-US" sz="1200"/>
              <a:pPr eaLnBrk="1" hangingPunct="1"/>
              <a:t>172</a:t>
            </a:fld>
            <a:endParaRPr lang="en-US" sz="120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Naïve Bayes Classifier: Comments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</a:rPr>
              <a:t> </a:t>
            </a:r>
            <a:r>
              <a:rPr lang="en-US" sz="2400">
                <a:latin typeface="Calibri" charset="0"/>
              </a:rPr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How to deal with these dependencies? Bayesian Belief Networks (Chapter 9)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Pruning a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process described above may produce good predictions on the training set, but is likely to </a:t>
            </a:r>
            <a:r>
              <a:rPr lang="en-US" sz="2400" b="1" i="1" dirty="0" err="1"/>
              <a:t>overfit</a:t>
            </a:r>
            <a:r>
              <a:rPr lang="en-US" sz="2400" dirty="0"/>
              <a:t>  the data, leading to poor test set performance. </a:t>
            </a:r>
            <a:r>
              <a:rPr lang="en-US" sz="2400" b="1" i="1" dirty="0">
                <a:solidFill>
                  <a:srgbClr val="FF0000"/>
                </a:solidFill>
              </a:rPr>
              <a:t>Why? 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dirty="0"/>
              <a:t>A smaller tree with fewer splits (i.e., fewer regions </a:t>
            </a:r>
            <a:r>
              <a:rPr lang="en-US" sz="2400" i="1" dirty="0"/>
              <a:t>R</a:t>
            </a:r>
            <a:r>
              <a:rPr lang="en-US" sz="2400" i="1" baseline="-25000" dirty="0"/>
              <a:t>1</a:t>
            </a:r>
            <a:r>
              <a:rPr lang="en-US" sz="2400" i="1" dirty="0"/>
              <a:t>, . . . , R</a:t>
            </a:r>
            <a:r>
              <a:rPr lang="en-US" sz="2400" i="1" baseline="-25000" dirty="0"/>
              <a:t>J</a:t>
            </a:r>
            <a:r>
              <a:rPr lang="en-US" sz="2400" i="1" dirty="0"/>
              <a:t> </a:t>
            </a:r>
            <a:r>
              <a:rPr lang="en-US" sz="2400" dirty="0"/>
              <a:t>) might lead to </a:t>
            </a:r>
            <a:r>
              <a:rPr lang="en-US" sz="2400" b="1" i="1" dirty="0"/>
              <a:t>lower variance </a:t>
            </a:r>
            <a:r>
              <a:rPr lang="en-US" sz="2400" dirty="0"/>
              <a:t>and better interpretation at the cost of a </a:t>
            </a:r>
            <a:r>
              <a:rPr lang="en-US" sz="2400" b="1" i="1" dirty="0"/>
              <a:t>little bias</a:t>
            </a:r>
            <a:r>
              <a:rPr lang="en-US" sz="2400" dirty="0"/>
              <a:t>. </a:t>
            </a:r>
          </a:p>
          <a:p>
            <a:r>
              <a:rPr lang="en-US" sz="2400" dirty="0"/>
              <a:t>One alternative is to grow the tree only so long as the decrease in the </a:t>
            </a:r>
            <a:r>
              <a:rPr lang="en-US" sz="2400" b="1" i="1" dirty="0"/>
              <a:t>RSS</a:t>
            </a:r>
            <a:r>
              <a:rPr lang="en-US" sz="2400" dirty="0"/>
              <a:t> due to each split exceeds some (high) threshold. </a:t>
            </a:r>
          </a:p>
          <a:p>
            <a:r>
              <a:rPr lang="en-US" sz="2400" dirty="0"/>
              <a:t>This strategy will result in smaller trees, however, a seemingly worthless split early on in the tree might be followed by a very good split that leads to a large reduction in RSS later on. 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45566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Pruning a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A better strategy is to grow a very large tree 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0</a:t>
            </a:r>
            <a:r>
              <a:rPr lang="en-US" sz="2400" dirty="0"/>
              <a:t>, and then prune it back in order to obtain a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</a:p>
          <a:p>
            <a:r>
              <a:rPr lang="en-US" sz="2400" i="1" dirty="0"/>
              <a:t>Cost complexity pruning </a:t>
            </a:r>
            <a:r>
              <a:rPr lang="en-US" sz="2400" dirty="0"/>
              <a:t>is used to do this.</a:t>
            </a:r>
          </a:p>
          <a:p>
            <a:r>
              <a:rPr lang="en-US" sz="2400" dirty="0"/>
              <a:t>Consider a sequence of trees indexed by a non-negative tuning parameter </a:t>
            </a:r>
            <a:r>
              <a:rPr lang="en-US" sz="2400" b="1" i="1" dirty="0"/>
              <a:t>α</a:t>
            </a:r>
            <a:r>
              <a:rPr lang="en-US" sz="2400" dirty="0"/>
              <a:t>. For each value of </a:t>
            </a:r>
            <a:r>
              <a:rPr lang="en-US" sz="2400" b="1" i="1" dirty="0"/>
              <a:t>α</a:t>
            </a:r>
            <a:r>
              <a:rPr lang="en-US" sz="2400" dirty="0"/>
              <a:t> there corresponds a </a:t>
            </a:r>
            <a:r>
              <a:rPr lang="en-US" sz="2400" dirty="0" err="1"/>
              <a:t>subtree</a:t>
            </a:r>
            <a:r>
              <a:rPr lang="en-US" sz="2400" dirty="0"/>
              <a:t> </a:t>
            </a:r>
            <a:r>
              <a:rPr lang="en-US" sz="2400" b="1" i="1" dirty="0"/>
              <a:t>T ⊂</a:t>
            </a:r>
            <a:r>
              <a:rPr lang="en-US" sz="2400" dirty="0"/>
              <a:t> 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0</a:t>
            </a:r>
            <a:r>
              <a:rPr lang="en-US" sz="2400" dirty="0"/>
              <a:t> such that: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 as small as possible.</a:t>
            </a:r>
          </a:p>
          <a:p>
            <a:r>
              <a:rPr lang="en-US" sz="2400" dirty="0"/>
              <a:t>|T| indicates the number of terminal nodes of the tree T, </a:t>
            </a:r>
            <a:r>
              <a:rPr lang="en-US" sz="2400" dirty="0" err="1"/>
              <a:t>R</a:t>
            </a:r>
            <a:r>
              <a:rPr lang="en-US" sz="2400" baseline="-25000" dirty="0" err="1"/>
              <a:t>m</a:t>
            </a:r>
            <a:r>
              <a:rPr lang="en-US" sz="2400" dirty="0"/>
              <a:t> is the rectangle corresponding to the </a:t>
            </a:r>
            <a:r>
              <a:rPr lang="en-US" sz="2400" dirty="0" err="1"/>
              <a:t>m</a:t>
            </a:r>
            <a:r>
              <a:rPr lang="en-US" sz="2400" baseline="30000" dirty="0" err="1"/>
              <a:t>th</a:t>
            </a:r>
            <a:r>
              <a:rPr lang="en-US" sz="2400" dirty="0"/>
              <a:t> terminal node, and </a:t>
            </a:r>
            <a:r>
              <a:rPr lang="en-US" sz="2400" dirty="0" err="1"/>
              <a:t>yˆ</a:t>
            </a:r>
            <a:r>
              <a:rPr lang="en-US" sz="2400" baseline="30000" dirty="0" err="1"/>
              <a:t>Rm</a:t>
            </a:r>
            <a:r>
              <a:rPr lang="en-US" sz="2400" dirty="0"/>
              <a:t> is the mean of the training observations in R</a:t>
            </a:r>
            <a:r>
              <a:rPr lang="en-US" sz="2400" baseline="-25000" dirty="0"/>
              <a:t>m</a:t>
            </a:r>
            <a:r>
              <a:rPr lang="en-US" sz="2400" dirty="0"/>
              <a:t>. 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52800"/>
            <a:ext cx="480951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8169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484E0-CFE1-454A-8605-18B28AD421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5602" name="Picture 5" descr="Dilbert's boss on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65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Choose the best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tuning parameter α controls a trade-off between the </a:t>
            </a:r>
            <a:r>
              <a:rPr lang="en-US" sz="2400" dirty="0" err="1"/>
              <a:t>subtree’s</a:t>
            </a:r>
            <a:r>
              <a:rPr lang="en-US" sz="2400" dirty="0"/>
              <a:t> complexity and its fit to the training data. </a:t>
            </a:r>
          </a:p>
          <a:p>
            <a:r>
              <a:rPr lang="en-US" sz="2400" dirty="0"/>
              <a:t>Select an optimal value αˆ using cross-validation. </a:t>
            </a:r>
          </a:p>
          <a:p>
            <a:r>
              <a:rPr lang="en-US" sz="2400" dirty="0"/>
              <a:t>Then return to the full data set and obtain the </a:t>
            </a:r>
            <a:r>
              <a:rPr lang="en-US" sz="2400" dirty="0" err="1"/>
              <a:t>subtree</a:t>
            </a:r>
            <a:r>
              <a:rPr lang="en-US" sz="2400" dirty="0"/>
              <a:t> corresponding to αˆ.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65386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Summary: tree algorithm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recursive binary splitting to grow a large tree on the training data, stopping only when each terminal node has fewer than some minimum number of observations.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Apply cost complexity pruning to the large tree in order to obtain a sequence of best subtrees, as a function of α.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K-fold cross-validation to choose α. For each k = 1,...,K: </a:t>
            </a:r>
          </a:p>
          <a:p>
            <a:pPr marL="857250" lvl="1" indent="-457200"/>
            <a:r>
              <a:rPr lang="en-US" sz="2400" dirty="0"/>
              <a:t>Repeat Steps 1 and 2 on the (K−1)/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fraction of the training data, excluding the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fold.</a:t>
            </a:r>
          </a:p>
          <a:p>
            <a:pPr marL="857250" lvl="1" indent="-457200"/>
            <a:r>
              <a:rPr lang="en-US" sz="2400" dirty="0"/>
              <a:t>Evaluate the mean squared prediction error on the data in the left-out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fold, as a function of α.</a:t>
            </a:r>
          </a:p>
          <a:p>
            <a:pPr marL="857250" lvl="1" indent="-457200"/>
            <a:r>
              <a:rPr lang="en-US" sz="2400" dirty="0"/>
              <a:t>Average the results, and pick α to minimize the average error.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the </a:t>
            </a:r>
            <a:r>
              <a:rPr lang="en-US" sz="2400" dirty="0" err="1"/>
              <a:t>subtree</a:t>
            </a:r>
            <a:r>
              <a:rPr lang="en-US" sz="2400" dirty="0"/>
              <a:t> from Step 2 that corresponds to the chosen value of α.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654033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Baseball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286500" cy="52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7901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Baseball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7374555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2017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Classification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Very similar to a regression tree, except that it is used to predict a qualitative (class) response rather than a quantitative one. </a:t>
            </a:r>
          </a:p>
          <a:p>
            <a:r>
              <a:rPr lang="en-US" sz="2400" dirty="0"/>
              <a:t>For a classification tree, we predict that each observation belongs to the most commonly occurring class of training observations in the region to which it belongs.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564490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Classification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Use recursive binary splitting to grow a classification tree. </a:t>
            </a:r>
          </a:p>
          <a:p>
            <a:r>
              <a:rPr lang="en-US" sz="2400" dirty="0"/>
              <a:t>In the classification setting, RSS cannot be used as a criterion for making the binary splits </a:t>
            </a:r>
          </a:p>
          <a:p>
            <a:r>
              <a:rPr lang="en-US" sz="2400" dirty="0"/>
              <a:t>A natural alternative to RSS is the </a:t>
            </a:r>
            <a:r>
              <a:rPr lang="en-US" sz="2400" i="1" dirty="0"/>
              <a:t>classification error rate</a:t>
            </a:r>
            <a:r>
              <a:rPr lang="en-US" sz="2400" dirty="0"/>
              <a:t>. This is simply the fraction of the training observations in that region that do not belong to the most common class: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pˆmk</a:t>
            </a:r>
            <a:r>
              <a:rPr lang="en-US" sz="2400" dirty="0"/>
              <a:t> represents the proportion of training observations in the </a:t>
            </a:r>
            <a:r>
              <a:rPr lang="en-US" sz="2400" dirty="0" err="1"/>
              <a:t>m</a:t>
            </a:r>
            <a:r>
              <a:rPr lang="en-US" sz="2400" baseline="30000" dirty="0" err="1"/>
              <a:t>th</a:t>
            </a:r>
            <a:r>
              <a:rPr lang="en-US" sz="2400" dirty="0"/>
              <a:t> region that are from the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class. </a:t>
            </a:r>
          </a:p>
          <a:p>
            <a:r>
              <a:rPr lang="en-US" sz="2400" dirty="0"/>
              <a:t>However classification error is not sufficiently sensitive for tree-growing, and in practice two other measures are preferable.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733799"/>
            <a:ext cx="2743200" cy="7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570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 err="1"/>
              <a:t>Gini</a:t>
            </a:r>
            <a:r>
              <a:rPr lang="en-US" dirty="0"/>
              <a:t> index and Deviance </a:t>
            </a:r>
            <a:endParaRPr lang="en-US" dirty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</a:t>
            </a:r>
            <a:r>
              <a:rPr lang="en-US" sz="2400" dirty="0" err="1"/>
              <a:t>Gini</a:t>
            </a:r>
            <a:r>
              <a:rPr lang="en-US" sz="2400" dirty="0"/>
              <a:t> index is defined by: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 a measure of total variance across the K classes. The </a:t>
            </a:r>
            <a:r>
              <a:rPr lang="en-US" sz="2400" dirty="0" err="1"/>
              <a:t>Gini</a:t>
            </a:r>
            <a:r>
              <a:rPr lang="en-US" sz="2400" dirty="0"/>
              <a:t> index takes on a small value if all of the </a:t>
            </a:r>
            <a:r>
              <a:rPr lang="en-US" sz="2400" dirty="0" err="1"/>
              <a:t>pˆmk’s</a:t>
            </a:r>
            <a:r>
              <a:rPr lang="en-US" sz="2400" dirty="0"/>
              <a:t> are close to zero or one. </a:t>
            </a:r>
          </a:p>
          <a:p>
            <a:r>
              <a:rPr lang="en-US" sz="2400" dirty="0"/>
              <a:t>For this reason the </a:t>
            </a:r>
            <a:r>
              <a:rPr lang="en-US" sz="2400" dirty="0" err="1"/>
              <a:t>Gini</a:t>
            </a:r>
            <a:r>
              <a:rPr lang="en-US" sz="2400" dirty="0"/>
              <a:t> index is referred to as a measure of node purity — a small value indicates that a node contains predominantly observations from a single class. </a:t>
            </a:r>
          </a:p>
          <a:p>
            <a:r>
              <a:rPr lang="en-US" sz="2400" dirty="0"/>
              <a:t>An alternative to the </a:t>
            </a:r>
            <a:r>
              <a:rPr lang="en-US" sz="2400" dirty="0" err="1"/>
              <a:t>Gini</a:t>
            </a:r>
            <a:r>
              <a:rPr lang="en-US" sz="2400" dirty="0"/>
              <a:t> index is cross-entropy, given by K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turns out that the </a:t>
            </a:r>
            <a:r>
              <a:rPr lang="en-US" sz="2400" dirty="0" err="1"/>
              <a:t>Gini</a:t>
            </a:r>
            <a:r>
              <a:rPr lang="en-US" sz="2400" dirty="0"/>
              <a:t> index and the cross-entropy are very similar numerically.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219200"/>
            <a:ext cx="3200400" cy="1229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876800"/>
            <a:ext cx="3124200" cy="11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709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Example: heart data</a:t>
            </a:r>
            <a:endParaRPr lang="en-US" dirty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Data contain a binary outcome HD for 303 patients who presented with chest pain. </a:t>
            </a:r>
          </a:p>
          <a:p>
            <a:r>
              <a:rPr lang="en-US" sz="2400" dirty="0"/>
              <a:t>An outcome value of </a:t>
            </a:r>
            <a:r>
              <a:rPr lang="en-US" sz="2400" i="1" dirty="0"/>
              <a:t>Yes</a:t>
            </a:r>
            <a:r>
              <a:rPr lang="en-US" sz="2400" dirty="0"/>
              <a:t> indicates the presence of heart disease based on an angiographic test, while </a:t>
            </a:r>
            <a:r>
              <a:rPr lang="en-US" sz="2400" i="1" dirty="0"/>
              <a:t>No</a:t>
            </a:r>
            <a:r>
              <a:rPr lang="en-US" sz="2400" dirty="0"/>
              <a:t> means no heart disease. </a:t>
            </a:r>
          </a:p>
          <a:p>
            <a:r>
              <a:rPr lang="en-US" sz="2400" dirty="0"/>
              <a:t>There are 13 predictors including Age, Sex, </a:t>
            </a:r>
            <a:r>
              <a:rPr lang="en-US" sz="2400" dirty="0" err="1"/>
              <a:t>Chol</a:t>
            </a:r>
            <a:r>
              <a:rPr lang="en-US" sz="2400" dirty="0"/>
              <a:t> (a cholesterol measurement), and other heart and lung function measurements. </a:t>
            </a:r>
          </a:p>
          <a:p>
            <a:r>
              <a:rPr lang="en-US" sz="2400" dirty="0"/>
              <a:t>Cross-validation yields a tree with six terminal nodes.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065956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Example: heart data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486400" cy="53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3467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Trees versus Linear Models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295400"/>
            <a:ext cx="5181600" cy="4672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5715000"/>
            <a:ext cx="7400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Row: True linear boundary; Bottom row: true non-linear boundary.</a:t>
            </a:r>
            <a:br>
              <a:rPr lang="en-US" dirty="0"/>
            </a:br>
            <a:r>
              <a:rPr lang="en-US" dirty="0"/>
              <a:t>Left column: linear model; Right column: tree-based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9615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Berlin Sans FB Demi" charset="0"/>
              </a:rPr>
              <a:t>Tree-based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Tree-based methods for regression and classification. </a:t>
            </a:r>
          </a:p>
          <a:p>
            <a:r>
              <a:rPr lang="en-US" sz="2400" dirty="0"/>
              <a:t>Involve stratifying or segmenting the predictor space into a number of simple regions. </a:t>
            </a:r>
          </a:p>
          <a:p>
            <a:r>
              <a:rPr lang="en-US" sz="2400" dirty="0"/>
              <a:t>Since the set of splitting rules used to segment the predictor space can be summarized in a tree, these types of approaches are known as </a:t>
            </a:r>
            <a:r>
              <a:rPr lang="en-US" sz="2400" i="1" dirty="0"/>
              <a:t>decision-tree </a:t>
            </a:r>
            <a:r>
              <a:rPr lang="en-US" sz="2400" dirty="0"/>
              <a:t>methods. 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Advantages of Trees</a:t>
            </a:r>
            <a:endParaRPr lang="en-US" dirty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Trees are very easy to explain to people. </a:t>
            </a:r>
          </a:p>
          <a:p>
            <a:r>
              <a:rPr lang="en-US" sz="2400" dirty="0"/>
              <a:t>Can generate conjunctive rules. Tree is a disjunction of conjunctive rules.</a:t>
            </a:r>
          </a:p>
          <a:p>
            <a:r>
              <a:rPr lang="en-US" sz="2400" dirty="0"/>
              <a:t>Some believe that decision trees more closely mirror human decision-making than do the regression and classification approaches we talked about earlier. </a:t>
            </a:r>
          </a:p>
          <a:p>
            <a:r>
              <a:rPr lang="en-US" sz="2400" dirty="0"/>
              <a:t>Trees can be displayed graphically, and are easily interpreted even by a non-expert (especially if they are small). </a:t>
            </a:r>
          </a:p>
          <a:p>
            <a:r>
              <a:rPr lang="en-US" sz="2400" dirty="0"/>
              <a:t>Trees can easily handle qualitative predictors without the need to create dummy variables.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82785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Disadvantages of Trees</a:t>
            </a:r>
            <a:endParaRPr lang="en-US" dirty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Unfortunately, trees generally do not have the same level of predictive accuracy as some of the other regression and classification approaches seen in this book. </a:t>
            </a:r>
          </a:p>
          <a:p>
            <a:r>
              <a:rPr lang="en-US" sz="2400" dirty="0"/>
              <a:t>However, by aggregating many decision trees, the predictive performance of trees can be substantially improved. We introduce these concepts later.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4800600"/>
            <a:ext cx="26607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STOP – 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2087150343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Classification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</a:rPr>
              <a:t>Classifying a sample using a decision tree: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Starting at the root node of the tree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Test the attribute specified by this node.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Move down the tree branch corresponding to the value of the attribute in the given example.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Repeat process for each subtree rooted at the new node.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Each leaf represents classification of instance.</a:t>
            </a:r>
          </a:p>
          <a:p>
            <a:pPr marL="2209800" lvl="4" indent="-381000" eaLnBrk="1" hangingPunct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34975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for Play Tennis</a:t>
            </a:r>
          </a:p>
        </p:txBody>
      </p:sp>
      <p:pic>
        <p:nvPicPr>
          <p:cNvPr id="4915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3388" y="2743200"/>
            <a:ext cx="6172200" cy="3862388"/>
          </a:xfrm>
          <a:noFill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657600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653370666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Play Tennis Example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How to classify?: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{outlook=sunny, temperature=hot, humidity=high, wind=strong}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Decision trees represent a </a:t>
            </a:r>
            <a:r>
              <a:rPr lang="en-US" sz="2400" i="1">
                <a:solidFill>
                  <a:srgbClr val="FF0000"/>
                </a:solidFill>
                <a:latin typeface="Arial" charset="0"/>
              </a:rPr>
              <a:t>disjunction of conjunctions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of the attribute values of instances.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 positive classification, the previous decision tree corresponds to: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rgbClr val="FF0000"/>
                </a:solidFill>
                <a:latin typeface="Arial" charset="0"/>
              </a:rPr>
              <a:t>(outlook=sunny ^ humidity=high) v (outlook=overcast) v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rgbClr val="FF0000"/>
                </a:solidFill>
                <a:latin typeface="Arial" charset="0"/>
              </a:rPr>
              <a:t>(outlook=rain ^ wind=weak)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i="1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15756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Appropriate problems DT</a:t>
            </a:r>
            <a:r>
              <a:rPr lang="ja-JP" altLang="en-US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ja-JP">
                <a:solidFill>
                  <a:srgbClr val="0000FF"/>
                </a:solidFill>
                <a:latin typeface="Arial" charset="0"/>
              </a:rPr>
              <a:t>s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sz="2400">
                <a:latin typeface="Arial" charset="0"/>
              </a:rPr>
              <a:t>Instances describable by </a:t>
            </a:r>
            <a:r>
              <a:rPr lang="en-US" sz="2400" i="1">
                <a:latin typeface="Arial" charset="0"/>
              </a:rPr>
              <a:t>attribute-value</a:t>
            </a:r>
            <a:r>
              <a:rPr lang="en-US" sz="2400">
                <a:latin typeface="Arial" charset="0"/>
              </a:rPr>
              <a:t> pairs</a:t>
            </a:r>
          </a:p>
          <a:p>
            <a:pPr marL="381000" indent="-381000" eaLnBrk="1" hangingPunct="1"/>
            <a:r>
              <a:rPr lang="en-US" sz="2400">
                <a:latin typeface="Arial" charset="0"/>
              </a:rPr>
              <a:t>Target function is discrete values</a:t>
            </a:r>
          </a:p>
          <a:p>
            <a:pPr marL="800100" lvl="1" indent="-342900" eaLnBrk="1" hangingPunct="1"/>
            <a:r>
              <a:rPr lang="en-US" sz="2000">
                <a:latin typeface="Arial" charset="0"/>
              </a:rPr>
              <a:t>Note DT's can be modified to handle real valued parameters.</a:t>
            </a:r>
          </a:p>
          <a:p>
            <a:pPr marL="381000" indent="-381000" eaLnBrk="1" hangingPunct="1"/>
            <a:r>
              <a:rPr lang="en-US" sz="2400">
                <a:latin typeface="Arial" charset="0"/>
              </a:rPr>
              <a:t>Disjunctive hypothesis may be required</a:t>
            </a:r>
          </a:p>
          <a:p>
            <a:pPr marL="381000" indent="-381000" eaLnBrk="1" hangingPunct="1"/>
            <a:r>
              <a:rPr lang="en-US" sz="2400">
                <a:latin typeface="Arial" charset="0"/>
              </a:rPr>
              <a:t>Possibly noisy training data</a:t>
            </a:r>
          </a:p>
          <a:p>
            <a:pPr marL="381000" indent="-381000" eaLnBrk="1" hangingPunct="1"/>
            <a:endParaRPr lang="en-US" sz="2400">
              <a:latin typeface="Arial" charset="0"/>
            </a:endParaRPr>
          </a:p>
          <a:p>
            <a:pPr marL="381000" indent="-381000" eaLnBrk="1" hangingPunct="1"/>
            <a:r>
              <a:rPr lang="en-US" sz="2400">
                <a:latin typeface="Arial" charset="0"/>
              </a:rPr>
              <a:t>Examples: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Gene expression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Equipment, or medical diagnosis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Credit risk analysis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Modeling calendar scheduling preferences</a:t>
            </a:r>
          </a:p>
          <a:p>
            <a:pPr marL="800100" lvl="1" indent="-342900" eaLnBrk="1" hangingPunct="1"/>
            <a:r>
              <a:rPr lang="en-US" sz="2400">
                <a:latin typeface="Arial" charset="0"/>
              </a:rPr>
              <a:t>Skeletal tracking (random forests)</a:t>
            </a:r>
          </a:p>
          <a:p>
            <a:pPr marL="381000" indent="-381000" eaLnBrk="1" hangingPunct="1">
              <a:buFontTx/>
              <a:buNone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99596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Top-down induction (creation) of DTs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>
                <a:latin typeface="Arial" charset="0"/>
              </a:rPr>
              <a:t>Main loop: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i="1">
                <a:latin typeface="Arial" charset="0"/>
              </a:rPr>
              <a:t>A</a:t>
            </a:r>
            <a:r>
              <a:rPr lang="en-US" sz="2400">
                <a:latin typeface="Arial" charset="0"/>
              </a:rPr>
              <a:t> &lt;- select the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 i="1">
                <a:latin typeface="Arial" charset="0"/>
              </a:rPr>
              <a:t>best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decision attribute for next </a:t>
            </a:r>
            <a:r>
              <a:rPr lang="en-US" altLang="ja-JP" sz="2400" i="1">
                <a:latin typeface="Arial" charset="0"/>
              </a:rPr>
              <a:t>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Assign</a:t>
            </a:r>
            <a:r>
              <a:rPr lang="en-US" sz="2400" i="1">
                <a:latin typeface="Arial" charset="0"/>
              </a:rPr>
              <a:t> A </a:t>
            </a:r>
            <a:r>
              <a:rPr lang="en-US" sz="2400">
                <a:latin typeface="Arial" charset="0"/>
              </a:rPr>
              <a:t>as decision attribute for</a:t>
            </a:r>
            <a:r>
              <a:rPr lang="en-US" sz="2400" i="1">
                <a:latin typeface="Arial" charset="0"/>
              </a:rPr>
              <a:t> 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For each value of</a:t>
            </a:r>
            <a:r>
              <a:rPr lang="en-US" sz="2400" i="1">
                <a:latin typeface="Arial" charset="0"/>
              </a:rPr>
              <a:t> A, </a:t>
            </a:r>
            <a:r>
              <a:rPr lang="en-US" sz="2400">
                <a:latin typeface="Arial" charset="0"/>
              </a:rPr>
              <a:t>create new descendant of </a:t>
            </a:r>
            <a:r>
              <a:rPr lang="en-US" sz="2400" i="1">
                <a:latin typeface="Arial" charset="0"/>
              </a:rPr>
              <a:t>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Sort training examples to current leaf</a:t>
            </a:r>
            <a:r>
              <a:rPr lang="en-US" sz="2400" i="1">
                <a:latin typeface="Arial" charset="0"/>
              </a:rPr>
              <a:t> nodes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If training examples perfectly classified, then STOP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Else iterate over new leaf nodes</a:t>
            </a:r>
          </a:p>
          <a:p>
            <a:pPr marL="609600" indent="-609600" eaLnBrk="1" hangingPunct="1">
              <a:buFontTx/>
              <a:buNone/>
            </a:pPr>
            <a:endParaRPr lang="en-US" sz="2400">
              <a:latin typeface="Arial" charset="0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6875"/>
            <a:ext cx="3581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27525"/>
            <a:ext cx="23749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2362200" y="6400800"/>
            <a:ext cx="399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Note: Show how samples are sorted</a:t>
            </a:r>
          </a:p>
        </p:txBody>
      </p:sp>
    </p:spTree>
    <p:extLst>
      <p:ext uri="{BB962C8B-B14F-4D97-AF65-F5344CB8AC3E}">
        <p14:creationId xmlns:p14="http://schemas.microsoft.com/office/powerpoint/2010/main" val="715574887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Which attribute is </a:t>
            </a:r>
            <a:r>
              <a:rPr lang="en-US" i="1">
                <a:solidFill>
                  <a:srgbClr val="0000FF"/>
                </a:solidFill>
                <a:latin typeface="Arial" charset="0"/>
              </a:rPr>
              <a:t>best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?</a:t>
            </a:r>
          </a:p>
        </p:txBody>
      </p:sp>
      <p:pic>
        <p:nvPicPr>
          <p:cNvPr id="593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05000"/>
            <a:ext cx="7315200" cy="2282825"/>
          </a:xfrm>
          <a:noFill/>
        </p:spPr>
      </p:pic>
    </p:spTree>
    <p:extLst>
      <p:ext uri="{BB962C8B-B14F-4D97-AF65-F5344CB8AC3E}">
        <p14:creationId xmlns:p14="http://schemas.microsoft.com/office/powerpoint/2010/main" val="1975147848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Entropy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</a:rPr>
              <a:t>Given </a:t>
            </a:r>
            <a:r>
              <a:rPr lang="en-US" sz="2400" i="1">
                <a:latin typeface="Arial" charset="0"/>
              </a:rPr>
              <a:t>S</a:t>
            </a:r>
            <a:r>
              <a:rPr lang="en-US" sz="2400">
                <a:latin typeface="Arial" charset="0"/>
              </a:rPr>
              <a:t>, a set of training examples: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Entropy measures the impurity of 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p+ is proportion of positive examples of 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p- is proportion of negative examples of S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61443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5181600"/>
            <a:ext cx="6629400" cy="788988"/>
          </a:xfrm>
          <a:noFill/>
        </p:spPr>
      </p:pic>
      <p:pic>
        <p:nvPicPr>
          <p:cNvPr id="61444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1600200"/>
            <a:ext cx="3124200" cy="2928938"/>
          </a:xfrm>
          <a:noFill/>
        </p:spPr>
      </p:pic>
    </p:spTree>
    <p:extLst>
      <p:ext uri="{BB962C8B-B14F-4D97-AF65-F5344CB8AC3E}">
        <p14:creationId xmlns:p14="http://schemas.microsoft.com/office/powerpoint/2010/main" val="2078535055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Entropy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Entropy(S) = expected number of bits needed to encode class(+/-) of randomly drawn member of S (under the optimal, shortest-length code)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Arial" charset="0"/>
              </a:rPr>
              <a:t>MDL – minimum description length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Why?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</a:rPr>
              <a:t>Information theory </a:t>
            </a:r>
            <a:r>
              <a:rPr lang="en-US" sz="2000">
                <a:latin typeface="Arial" charset="0"/>
              </a:rPr>
              <a:t>(Claude Shannon): optimal length code assigns </a:t>
            </a:r>
          </a:p>
          <a:p>
            <a:pPr eaLnBrk="1" hangingPunct="1">
              <a:buFontTx/>
              <a:buNone/>
            </a:pPr>
            <a:r>
              <a:rPr lang="en-US" sz="2000" i="1">
                <a:latin typeface="Arial" charset="0"/>
              </a:rPr>
              <a:t>-log</a:t>
            </a:r>
            <a:r>
              <a:rPr lang="en-US" sz="2000" i="1" baseline="-25000">
                <a:latin typeface="Arial" charset="0"/>
              </a:rPr>
              <a:t>2</a:t>
            </a:r>
            <a:r>
              <a:rPr lang="en-US" sz="2000" i="1">
                <a:latin typeface="Arial" charset="0"/>
              </a:rPr>
              <a:t>p</a:t>
            </a:r>
            <a:r>
              <a:rPr lang="en-US" sz="2000">
                <a:latin typeface="Arial" charset="0"/>
              </a:rPr>
              <a:t> bits to message having probability </a:t>
            </a:r>
            <a:r>
              <a:rPr lang="en-US" sz="2000" i="1">
                <a:latin typeface="Arial" charset="0"/>
              </a:rPr>
              <a:t>p</a:t>
            </a:r>
            <a:r>
              <a:rPr lang="en-US" sz="2000">
                <a:latin typeface="Arial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So, expected number of bits to encode + or – examples of random member of S:</a:t>
            </a:r>
          </a:p>
        </p:txBody>
      </p:sp>
      <p:pic>
        <p:nvPicPr>
          <p:cNvPr id="6349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4953000"/>
            <a:ext cx="5867400" cy="1535113"/>
          </a:xfrm>
          <a:noFill/>
        </p:spPr>
      </p:pic>
    </p:spTree>
    <p:extLst>
      <p:ext uri="{BB962C8B-B14F-4D97-AF65-F5344CB8AC3E}">
        <p14:creationId xmlns:p14="http://schemas.microsoft.com/office/powerpoint/2010/main" val="352464116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Pros and Cons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Tree-based methods are simple and useful for interpretation. </a:t>
            </a:r>
          </a:p>
          <a:p>
            <a:r>
              <a:rPr lang="en-US" sz="2400" dirty="0"/>
              <a:t>However they typically are not competitive with the best supervised learning approaches in terms of prediction accuracy. </a:t>
            </a:r>
          </a:p>
          <a:p>
            <a:r>
              <a:rPr lang="en-US" sz="2400" dirty="0"/>
              <a:t>Need to augment trees with bagging, random forests, and boosting methods. </a:t>
            </a:r>
          </a:p>
          <a:p>
            <a:pPr lvl="1"/>
            <a:r>
              <a:rPr lang="en-US" sz="2400" dirty="0"/>
              <a:t>These methods grow multiple trees which are then combined to yield a single consensus prediction. </a:t>
            </a:r>
          </a:p>
          <a:p>
            <a:pPr lvl="1"/>
            <a:r>
              <a:rPr lang="en-US" sz="2400" dirty="0"/>
              <a:t>Combining a large number of trees can often result in dramatic improvements in prediction accuracy, at the expense of some loss of interpretation. </a:t>
            </a:r>
          </a:p>
        </p:txBody>
      </p:sp>
    </p:spTree>
    <p:extLst>
      <p:ext uri="{BB962C8B-B14F-4D97-AF65-F5344CB8AC3E}">
        <p14:creationId xmlns:p14="http://schemas.microsoft.com/office/powerpoint/2010/main" val="139493676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Information Gain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Gain(S,A) = expected </a:t>
            </a:r>
            <a:r>
              <a:rPr lang="en-US" sz="2000" i="1">
                <a:latin typeface="Arial" charset="0"/>
              </a:rPr>
              <a:t>reduction</a:t>
            </a:r>
            <a:r>
              <a:rPr lang="en-US" sz="2000">
                <a:latin typeface="Arial" charset="0"/>
              </a:rPr>
              <a:t> in entropy due to sorting of A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  <p:pic>
        <p:nvPicPr>
          <p:cNvPr id="6553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7772400" cy="3613150"/>
          </a:xfrm>
        </p:spPr>
      </p:pic>
    </p:spTree>
    <p:extLst>
      <p:ext uri="{BB962C8B-B14F-4D97-AF65-F5344CB8AC3E}">
        <p14:creationId xmlns:p14="http://schemas.microsoft.com/office/powerpoint/2010/main" val="2914627679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Calculating Info Gain (Humidity)</a:t>
            </a:r>
          </a:p>
        </p:txBody>
      </p:sp>
      <p:graphicFrame>
        <p:nvGraphicFramePr>
          <p:cNvPr id="98334" name="Group 30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8915399" cy="2667001"/>
        </p:xfrm>
        <a:graphic>
          <a:graphicData uri="http://schemas.openxmlformats.org/drawingml/2006/table">
            <a:tbl>
              <a:tblPr/>
              <a:tblGrid>
                <a:gridCol w="156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entropy(s)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0.940286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9/14*(-LOG(9/14,2))+5/14*(-LOG(5/14,2))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 (s, humidity for high)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0.985228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3/7*(-LOG(3/7,2))+4/7*(-LOG(4/7,2))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 (s, humidity for normal)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0.591673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6/7*(-LOG(6/7,2))+1/7*(-LOG(1/7,2))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 gridSpan="7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Gain(S, Humidity) = entropy(s) - 7/14*entropy (s, humidity for high) - 7/14*entropy (s, humidity for normal)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Gain(S, Humidity) =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0.151836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D2- 7/14*D4 - 7/14*D6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76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05275"/>
            <a:ext cx="3810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651026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Training Examples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  <p:pic>
        <p:nvPicPr>
          <p:cNvPr id="6963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6629400" cy="4656138"/>
          </a:xfrm>
        </p:spPr>
      </p:pic>
    </p:spTree>
    <p:extLst>
      <p:ext uri="{BB962C8B-B14F-4D97-AF65-F5344CB8AC3E}">
        <p14:creationId xmlns:p14="http://schemas.microsoft.com/office/powerpoint/2010/main" val="3260749461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Selecting the Next Attribute</a:t>
            </a:r>
          </a:p>
        </p:txBody>
      </p:sp>
      <p:pic>
        <p:nvPicPr>
          <p:cNvPr id="7168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7696200" cy="4759325"/>
          </a:xfrm>
          <a:noFill/>
        </p:spPr>
      </p:pic>
    </p:spTree>
    <p:extLst>
      <p:ext uri="{BB962C8B-B14F-4D97-AF65-F5344CB8AC3E}">
        <p14:creationId xmlns:p14="http://schemas.microsoft.com/office/powerpoint/2010/main" val="1582687501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28600"/>
            <a:ext cx="6613525" cy="6629400"/>
          </a:xfrm>
        </p:spPr>
      </p:pic>
    </p:spTree>
    <p:extLst>
      <p:ext uri="{BB962C8B-B14F-4D97-AF65-F5344CB8AC3E}">
        <p14:creationId xmlns:p14="http://schemas.microsoft.com/office/powerpoint/2010/main" val="106897207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Decision tree learning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Aim: find a small tree consistent with the training examples</a:t>
            </a:r>
          </a:p>
          <a:p>
            <a:pPr eaLnBrk="1" hangingPunct="1"/>
            <a:r>
              <a:rPr lang="en-US" sz="2000">
                <a:latin typeface="Arial" charset="0"/>
              </a:rPr>
              <a:t>Idea: (recursively) choose "most significant" attribute as root of (sub)tree</a:t>
            </a:r>
          </a:p>
          <a:p>
            <a:pPr eaLnBrk="1" hangingPunct="1"/>
            <a:endParaRPr lang="en-US" sz="2000">
              <a:latin typeface="Arial" charset="0"/>
            </a:endParaRPr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3958" r="8984" b="27083"/>
          <a:stretch>
            <a:fillRect/>
          </a:stretch>
        </p:blipFill>
        <p:spPr bwMode="auto">
          <a:xfrm>
            <a:off x="838200" y="2743200"/>
            <a:ext cx="7239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2224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00FF"/>
                </a:solidFill>
                <a:latin typeface="Arial" charset="0"/>
              </a:rPr>
              <a:t>Hypothesis Space Search by ID3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Hypothesis space is complete!</a:t>
            </a:r>
          </a:p>
          <a:p>
            <a:pPr lvl="1" eaLnBrk="1" hangingPunct="1"/>
            <a:r>
              <a:rPr lang="en-US" sz="2000">
                <a:latin typeface="Arial" charset="0"/>
              </a:rPr>
              <a:t>Target function is surely in there…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Outputs a single hypothesis</a:t>
            </a:r>
          </a:p>
          <a:p>
            <a:pPr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No backtracking</a:t>
            </a:r>
          </a:p>
          <a:p>
            <a:pPr lvl="1" eaLnBrk="1" hangingPunct="1"/>
            <a:r>
              <a:rPr lang="en-US" sz="2000">
                <a:latin typeface="Arial" charset="0"/>
              </a:rPr>
              <a:t>Local minima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Statically based search choices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Robust to noisy data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Inductive bias: approximate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 i="1">
                <a:solidFill>
                  <a:srgbClr val="0000FF"/>
                </a:solidFill>
                <a:latin typeface="Arial" charset="0"/>
              </a:rPr>
              <a:t>prefer shortest tree</a:t>
            </a:r>
            <a:r>
              <a:rPr lang="ja-JP" altLang="en-US" sz="2000" i="1">
                <a:latin typeface="Arial" charset="0"/>
              </a:rPr>
              <a:t>”</a:t>
            </a:r>
            <a:endParaRPr lang="en-US" sz="20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277014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Inductive Bias of ID3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Note </a:t>
            </a:r>
            <a:r>
              <a:rPr lang="en-US" sz="2400" i="1">
                <a:latin typeface="Arial" charset="0"/>
              </a:rPr>
              <a:t>H</a:t>
            </a:r>
            <a:r>
              <a:rPr lang="en-US" sz="2400">
                <a:latin typeface="Arial" charset="0"/>
              </a:rPr>
              <a:t> is the power set of instances </a:t>
            </a:r>
            <a:r>
              <a:rPr lang="en-US" sz="2400" i="1">
                <a:latin typeface="Arial" charset="0"/>
              </a:rPr>
              <a:t>X</a:t>
            </a:r>
          </a:p>
          <a:p>
            <a:pPr eaLnBrk="1" hangingPunct="1"/>
            <a:r>
              <a:rPr lang="en-US" sz="2400">
                <a:latin typeface="Arial" charset="0"/>
              </a:rPr>
              <a:t>Unbiased?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Not really…</a:t>
            </a:r>
          </a:p>
          <a:p>
            <a:pPr eaLnBrk="1" hangingPunct="1"/>
            <a:r>
              <a:rPr lang="en-US" sz="2400">
                <a:latin typeface="Arial" charset="0"/>
              </a:rPr>
              <a:t>Prefer short trees, and for those with high info gain attributes near the root</a:t>
            </a:r>
          </a:p>
          <a:p>
            <a:pPr eaLnBrk="1" hangingPunct="1"/>
            <a:r>
              <a:rPr lang="en-US" sz="2400">
                <a:latin typeface="Arial" charset="0"/>
              </a:rPr>
              <a:t>Bias is a preference for some </a:t>
            </a:r>
            <a:r>
              <a:rPr lang="en-US" sz="2400" i="1">
                <a:latin typeface="Arial" charset="0"/>
              </a:rPr>
              <a:t>hypothesis</a:t>
            </a:r>
            <a:r>
              <a:rPr lang="en-US" sz="2400">
                <a:latin typeface="Arial" charset="0"/>
              </a:rPr>
              <a:t>, rather than a restriction of hypothesis space </a:t>
            </a:r>
            <a:r>
              <a:rPr lang="en-US" sz="2400" i="1">
                <a:latin typeface="Arial" charset="0"/>
              </a:rPr>
              <a:t>H</a:t>
            </a:r>
          </a:p>
          <a:p>
            <a:pPr eaLnBrk="1" hangingPunct="1"/>
            <a:r>
              <a:rPr lang="en-US" sz="2400" i="1">
                <a:solidFill>
                  <a:srgbClr val="FF0000"/>
                </a:solidFill>
                <a:latin typeface="Arial" charset="0"/>
              </a:rPr>
              <a:t>Occam</a:t>
            </a:r>
            <a:r>
              <a:rPr lang="ja-JP" altLang="en-US" sz="2400" i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 i="1">
                <a:solidFill>
                  <a:srgbClr val="FF0000"/>
                </a:solidFill>
                <a:latin typeface="Arial" charset="0"/>
              </a:rPr>
              <a:t>s razor: prefer the shortest hypothesis that fits the data.</a:t>
            </a:r>
            <a:endParaRPr lang="en-US" sz="2400" i="1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82676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Occam</a:t>
            </a:r>
            <a:r>
              <a:rPr lang="ja-JP" altLang="en-US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ja-JP">
                <a:solidFill>
                  <a:srgbClr val="0000FF"/>
                </a:solidFill>
                <a:latin typeface="Arial" charset="0"/>
              </a:rPr>
              <a:t>s Razor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Why prefer short hypotheses?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Argument in favor: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Fewer short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 than long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A short hypo that fits data unlikely to be coincidence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A long hypo that fits data might be coincidence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Argument opposed: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There are many ways to define small sets of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>
                <a:latin typeface="Arial" charset="0"/>
              </a:rPr>
              <a:t>e.g., all trees with a prime number of nodes use attributes with </a:t>
            </a:r>
            <a:r>
              <a:rPr lang="ja-JP" altLang="en-US" sz="2000" i="1">
                <a:latin typeface="Arial" charset="0"/>
              </a:rPr>
              <a:t>“</a:t>
            </a:r>
            <a:r>
              <a:rPr lang="en-US" altLang="ja-JP" sz="2000" i="1">
                <a:latin typeface="Arial" charset="0"/>
              </a:rPr>
              <a:t>Z</a:t>
            </a:r>
            <a:r>
              <a:rPr lang="ja-JP" altLang="en-US" sz="2000" i="1">
                <a:latin typeface="Arial" charset="0"/>
              </a:rPr>
              <a:t>”</a:t>
            </a:r>
            <a:endParaRPr lang="en-US" altLang="ja-JP" sz="2000" i="1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i="1">
                <a:solidFill>
                  <a:srgbClr val="FF0000"/>
                </a:solidFill>
                <a:latin typeface="Arial" charset="0"/>
              </a:rPr>
              <a:t>What</a:t>
            </a:r>
            <a:r>
              <a:rPr lang="ja-JP" altLang="en-US" sz="2000" i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000" i="1">
                <a:solidFill>
                  <a:srgbClr val="FF0000"/>
                </a:solidFill>
                <a:latin typeface="Arial" charset="0"/>
              </a:rPr>
              <a:t>s so special about small sets based on size of hypothesis?</a:t>
            </a:r>
            <a:endParaRPr lang="en-US" sz="2000" i="1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16386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Berlin Sans FB Demi" charset="0"/>
              </a:rPr>
              <a:t>Supervised vs. Unsupervised Learning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F83F24"/>
                </a:solidFill>
                <a:latin typeface="Calibri" charset="0"/>
              </a:rPr>
              <a:t>Supervised learning (classification)</a:t>
            </a:r>
            <a:endParaRPr lang="en-US" sz="2000" dirty="0">
              <a:latin typeface="Calibri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Training data (observations, measurements, etc.) is accompanied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by labels indicating the class</a:t>
            </a:r>
            <a:r>
              <a:rPr lang="en-US" sz="2000" dirty="0">
                <a:latin typeface="Calibri" charset="0"/>
              </a:rPr>
              <a:t> of each observation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New data is classified based on a model built from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F83F24"/>
                </a:solidFill>
                <a:latin typeface="Calibri" charset="0"/>
              </a:rPr>
              <a:t>Supervised learning (regression)</a:t>
            </a:r>
            <a:endParaRPr lang="en-US" sz="2000" dirty="0">
              <a:latin typeface="Calibri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Training data (observations, measurements, etc.) is accompanied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by numeric output value </a:t>
            </a:r>
            <a:r>
              <a:rPr lang="en-US" sz="2000" dirty="0">
                <a:latin typeface="Calibri" charset="0"/>
              </a:rPr>
              <a:t>for each observation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Numeric output values are predicted based on a  model built from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F83F24"/>
                </a:solidFill>
                <a:latin typeface="Calibri" charset="0"/>
              </a:rPr>
              <a:t>Unsupervised learning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Calibri" charset="0"/>
              </a:rPr>
              <a:t>(clustering, frequent item sets, subsequences)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The class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latin typeface="Calibri" charset="0"/>
              </a:rPr>
              <a:t>Given a set of measurements, observations, etc. with the aim of establishing the existence of classes, associations,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301594371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Basics of Decision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Decision trees can be applied to both regression and classification problems. </a:t>
            </a:r>
          </a:p>
          <a:p>
            <a:r>
              <a:rPr lang="en-US" sz="2400" dirty="0"/>
              <a:t>We first consider regression problems, and then move on to classification.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9256123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A97E01-0608-F245-9B7B-CEDD96FA44A3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Classification</a:t>
            </a:r>
            <a:r>
              <a:rPr lang="en-US" sz="20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predicts categorical class </a:t>
            </a:r>
            <a:r>
              <a:rPr lang="en-US" sz="2400" dirty="0">
                <a:latin typeface="Calibri" charset="0"/>
              </a:rPr>
              <a:t>labels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classifies data (constructs a model) based on the training set and the values (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class labels</a:t>
            </a:r>
            <a:r>
              <a:rPr lang="en-US" sz="2400" dirty="0">
                <a:latin typeface="Calibri" charset="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Numeric Prediction  (Regression)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models continuous-valued functions</a:t>
            </a:r>
            <a:r>
              <a:rPr lang="en-US" sz="2400" dirty="0">
                <a:latin typeface="Calibri" charset="0"/>
              </a:rPr>
              <a:t>, i.e., predicts unknown or missing values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>
                <a:latin typeface="Calibri" charset="0"/>
              </a:rPr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>
                <a:latin typeface="Calibri" charset="0"/>
              </a:rPr>
              <a:t>Medical diagnosis: if a tumor is cancerous or benign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>
                <a:latin typeface="Calibri" charset="0"/>
              </a:rPr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>
                <a:latin typeface="Calibri" charset="0"/>
              </a:rPr>
              <a:t>Web page categorization: which category it is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Prediction Problems: </a:t>
            </a:r>
            <a:br>
              <a:rPr lang="en-US">
                <a:latin typeface="Berlin Sans FB Demi" charset="0"/>
              </a:rPr>
            </a:br>
            <a:r>
              <a:rPr lang="en-US">
                <a:latin typeface="Berlin Sans FB Demi" charset="0"/>
              </a:rPr>
              <a:t>Classification vs. Numeric Prediction</a:t>
            </a: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3DE3AE3-1548-B146-B141-A09AB7CF5F30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685800"/>
          </a:xfrm>
        </p:spPr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Classification—Two-Step Process</a:t>
            </a:r>
            <a:r>
              <a:rPr lang="en-US" sz="2800">
                <a:latin typeface="Berlin Sans FB Demi" charset="0"/>
              </a:rPr>
              <a:t> </a:t>
            </a:r>
            <a:endParaRPr lang="en-US" sz="3200">
              <a:latin typeface="Berlin Sans FB Demi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78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Model construction</a:t>
            </a:r>
            <a:r>
              <a:rPr lang="en-US" sz="2000" dirty="0">
                <a:latin typeface="Calibri" charset="0"/>
              </a:rPr>
              <a:t>: describing a set of predetermined classes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Each tuple/sample is assumed to belong to a predefined class, as determined by the </a:t>
            </a: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class label attribute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The set of tuples used for model construction is </a:t>
            </a: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training set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The model is represented as a statistical model, neural net, classification rules, decision trees, or mathematical formulae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FF"/>
                </a:solidFill>
                <a:latin typeface="Calibri" charset="0"/>
              </a:rPr>
              <a:t>Model usage</a:t>
            </a:r>
            <a:r>
              <a:rPr lang="en-US" sz="2000" dirty="0">
                <a:latin typeface="Calibri" charset="0"/>
              </a:rPr>
              <a:t>: for classifying future or unknown objects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Estimate accuracy</a:t>
            </a:r>
            <a:r>
              <a:rPr lang="en-US" sz="2000" dirty="0">
                <a:latin typeface="Calibri" charset="0"/>
              </a:rPr>
              <a:t> of the model</a:t>
            </a:r>
          </a:p>
          <a:p>
            <a:pPr lvl="2" eaLnBrk="1" hangingPunct="1">
              <a:defRPr/>
            </a:pPr>
            <a:r>
              <a:rPr lang="en-US" sz="2000" dirty="0">
                <a:latin typeface="Calibri" charset="0"/>
              </a:rPr>
              <a:t>The known label of test sample is compared with the classified result from the model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Accuracy</a:t>
            </a:r>
            <a:r>
              <a:rPr lang="en-US" sz="2000" dirty="0">
                <a:latin typeface="Calibri" charset="0"/>
              </a:rPr>
              <a:t> rate is the percentage of test set samples that are correctly classified by the model</a:t>
            </a:r>
          </a:p>
          <a:p>
            <a:pPr lvl="2" eaLnBrk="1" hangingPunct="1">
              <a:defRPr/>
            </a:pP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Test set</a:t>
            </a:r>
            <a:r>
              <a:rPr lang="en-US" sz="2000" dirty="0">
                <a:latin typeface="Calibri" charset="0"/>
              </a:rPr>
              <a:t> is independent of training set (otherwise </a:t>
            </a:r>
            <a:r>
              <a:rPr lang="en-US" sz="2000" i="1" dirty="0" err="1">
                <a:latin typeface="Calibri" charset="0"/>
              </a:rPr>
              <a:t>overfitting</a:t>
            </a:r>
            <a:r>
              <a:rPr lang="en-US" sz="2000" dirty="0">
                <a:latin typeface="Calibri" charset="0"/>
              </a:rPr>
              <a:t>) 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If the accuracy is acceptable, use the model to </a:t>
            </a:r>
            <a:r>
              <a:rPr lang="en-US" sz="2000" dirty="0">
                <a:solidFill>
                  <a:schemeClr val="hlink"/>
                </a:solidFill>
                <a:latin typeface="Calibri" charset="0"/>
              </a:rPr>
              <a:t>classify new data</a:t>
            </a:r>
          </a:p>
          <a:p>
            <a:pPr eaLnBrk="1" hangingPunct="1">
              <a:defRPr/>
            </a:pPr>
            <a:r>
              <a:rPr lang="en-US" sz="2000" dirty="0">
                <a:latin typeface="Calibri" charset="0"/>
              </a:rPr>
              <a:t>Note: If </a:t>
            </a:r>
            <a:r>
              <a:rPr lang="en-US" sz="2000" i="1" dirty="0">
                <a:latin typeface="Calibri" charset="0"/>
              </a:rPr>
              <a:t>the test set </a:t>
            </a:r>
            <a:r>
              <a:rPr lang="en-US" sz="2000" dirty="0">
                <a:latin typeface="Calibri" charset="0"/>
              </a:rPr>
              <a:t>is used to select models, it is called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validation (test) set</a:t>
            </a: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68DB03-DAF8-E543-BC99-9712694ED328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Process (1): Model Construction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34832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3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charset="0"/>
                </a:rPr>
                <a:t>Data</a:t>
              </a:r>
            </a:p>
          </p:txBody>
        </p:sp>
      </p:grpSp>
      <p:graphicFrame>
        <p:nvGraphicFramePr>
          <p:cNvPr id="34820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30541"/>
              </p:ext>
            </p:extLst>
          </p:nvPr>
        </p:nvGraphicFramePr>
        <p:xfrm>
          <a:off x="-1588" y="3898900"/>
          <a:ext cx="6019801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Worksheet" r:id="rId5" imgW="6019800" imgH="2349500" progId="Excel.Sheet.8">
                  <p:embed/>
                </p:oleObj>
              </mc:Choice>
              <mc:Fallback>
                <p:oleObj name="Worksheet" r:id="rId5" imgW="6019800" imgH="2349500" progId="Excel.Shee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88" y="3898900"/>
                        <a:ext cx="6019801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charset="0"/>
              </a:rPr>
              <a:t>Algorithms</a:t>
            </a:r>
          </a:p>
        </p:txBody>
      </p:sp>
      <p:sp>
        <p:nvSpPr>
          <p:cNvPr id="34824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IF rank = </a:t>
            </a:r>
            <a:r>
              <a:rPr lang="ja-JP" altLang="en-US" sz="2400">
                <a:latin typeface="Times New Roman" charset="0"/>
              </a:rPr>
              <a:t>‘</a:t>
            </a:r>
            <a:r>
              <a:rPr lang="en-US" altLang="ja-JP" sz="2400">
                <a:latin typeface="Times New Roman" charset="0"/>
              </a:rPr>
              <a:t>professor</a:t>
            </a:r>
            <a:r>
              <a:rPr lang="ja-JP" altLang="en-US" sz="2400">
                <a:latin typeface="Times New Roman" charset="0"/>
              </a:rPr>
              <a:t>’</a:t>
            </a:r>
            <a:endParaRPr lang="en-US" altLang="ja-JP" sz="2400">
              <a:latin typeface="Times New Roman" charset="0"/>
            </a:endParaRPr>
          </a:p>
          <a:p>
            <a:pPr eaLnBrk="0" hangingPunct="0"/>
            <a:r>
              <a:rPr lang="en-US" sz="2400">
                <a:latin typeface="Times New Roman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charset="0"/>
              </a:rPr>
              <a:t>THEN tenured = </a:t>
            </a:r>
            <a:r>
              <a:rPr lang="ja-JP" altLang="en-US" sz="2400">
                <a:latin typeface="Times New Roman" charset="0"/>
              </a:rPr>
              <a:t>‘</a:t>
            </a:r>
            <a:r>
              <a:rPr lang="en-US" altLang="ja-JP" sz="2400">
                <a:latin typeface="Times New Roman" charset="0"/>
              </a:rPr>
              <a:t>yes</a:t>
            </a:r>
            <a:r>
              <a:rPr lang="ja-JP" altLang="en-US" sz="2400">
                <a:latin typeface="Times New Roman" charset="0"/>
              </a:rPr>
              <a:t>’</a:t>
            </a:r>
            <a:r>
              <a:rPr lang="en-US" altLang="ja-JP" sz="2400">
                <a:latin typeface="Times New Roman" charset="0"/>
              </a:rPr>
              <a:t> 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34826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34830" name="Picture 13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charset="0"/>
                </a:rPr>
                <a:t>(Model)</a:t>
              </a:r>
            </a:p>
          </p:txBody>
        </p:sp>
      </p:grpSp>
      <p:sp>
        <p:nvSpPr>
          <p:cNvPr id="34827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02E9487-29A7-D941-B6BB-8A060677A794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Berlin Sans FB Demi" charset="0"/>
              </a:rPr>
              <a:t>Process (2): Using the Model in Prediction 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36885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6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Classifier</a:t>
              </a:r>
            </a:p>
          </p:txBody>
        </p:sp>
      </p:grp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36883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4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charset="0"/>
                </a:rPr>
                <a:t>Data</a:t>
              </a:r>
            </a:p>
          </p:txBody>
        </p:sp>
      </p:grpSp>
      <p:graphicFrame>
        <p:nvGraphicFramePr>
          <p:cNvPr id="36869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87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36881" name="Picture 1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2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charset="0"/>
                </a:rPr>
                <a:t>Unseen Data</a:t>
              </a:r>
            </a:p>
          </p:txBody>
        </p:sp>
      </p:grpSp>
      <p:sp>
        <p:nvSpPr>
          <p:cNvPr id="36875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charset="0"/>
              </a:rPr>
              <a:t>(Jeff, Professor, 4)</a:t>
            </a:r>
          </a:p>
        </p:txBody>
      </p:sp>
      <p:sp>
        <p:nvSpPr>
          <p:cNvPr id="36876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6879" name="Picture 2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charset="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687A99C-B002-4044-9FDA-17B52314255F}" type="slidenum">
              <a:rPr lang="en-US" sz="1400" b="1">
                <a:latin typeface="Calibri" charset="0"/>
              </a:rPr>
              <a:pPr algn="r" eaLnBrk="1" hangingPunct="1"/>
              <a:t>54</a:t>
            </a:fld>
            <a:endParaRPr lang="en-US" sz="1400" b="1">
              <a:latin typeface="Calibri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Classification: Basic Concepts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38916" name="AutoShape 8"/>
          <p:cNvSpPr>
            <a:spLocks noChangeArrowheads="1"/>
          </p:cNvSpPr>
          <p:nvPr/>
        </p:nvSpPr>
        <p:spPr bwMode="auto">
          <a:xfrm rot="9803581">
            <a:off x="4572000" y="21336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02638" cy="6096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0000FF"/>
                </a:solidFill>
                <a:latin typeface="Arial" charset="0"/>
              </a:rPr>
              <a:t>Play Tennis? </a:t>
            </a:r>
            <a:br>
              <a:rPr lang="en-US" sz="4000">
                <a:solidFill>
                  <a:srgbClr val="0000FF"/>
                </a:solidFill>
                <a:latin typeface="Arial" charset="0"/>
              </a:rPr>
            </a:br>
            <a:r>
              <a:rPr lang="en-US" sz="3200" i="1">
                <a:solidFill>
                  <a:srgbClr val="0000FF"/>
                </a:solidFill>
                <a:latin typeface="Arial" charset="0"/>
              </a:rPr>
              <a:t>(Tom Mitchell, Machine Learning)</a:t>
            </a:r>
          </a:p>
        </p:txBody>
      </p:sp>
      <p:pic>
        <p:nvPicPr>
          <p:cNvPr id="4096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5486400" cy="4613275"/>
          </a:xfrm>
          <a:noFill/>
        </p:spPr>
      </p:pic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Decision Trees (DT)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Widely used, practical method for </a:t>
            </a:r>
            <a:r>
              <a:rPr lang="en-US" sz="2400" i="1">
                <a:solidFill>
                  <a:srgbClr val="0000FF"/>
                </a:solidFill>
                <a:latin typeface="Arial" charset="0"/>
              </a:rPr>
              <a:t>inductive inference </a:t>
            </a:r>
            <a:r>
              <a:rPr lang="en-US" sz="2400">
                <a:latin typeface="Arial" charset="0"/>
              </a:rPr>
              <a:t>(probable from evidence).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Method for approximating discrete valued functions.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Exhaustively search </a:t>
            </a:r>
            <a:r>
              <a:rPr lang="en-US" sz="2400" i="1">
                <a:solidFill>
                  <a:srgbClr val="0000FF"/>
                </a:solidFill>
                <a:latin typeface="Arial" charset="0"/>
              </a:rPr>
              <a:t>hypothesis space</a:t>
            </a:r>
            <a:r>
              <a:rPr lang="en-US" sz="2400">
                <a:latin typeface="Arial" charset="0"/>
              </a:rPr>
              <a:t>.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Can be used for representing </a:t>
            </a:r>
            <a:r>
              <a:rPr lang="en-US" sz="2400" i="1">
                <a:solidFill>
                  <a:srgbClr val="0000FF"/>
                </a:solidFill>
                <a:latin typeface="Arial" charset="0"/>
              </a:rPr>
              <a:t>if-then-else</a:t>
            </a:r>
            <a:r>
              <a:rPr lang="en-US" sz="240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rules.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Representation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Classify instances by sorting them down a tree from the root to some leaf node.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Each node in the tree specifies a test of some attribute (feature) of the instance.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Each branch descending from that node represents one of the possible values for this attribute.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Leaf node provides classification instance.</a:t>
            </a: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Classification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</a:rPr>
              <a:t>Classifying a sample using a decision tree: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Starting at the root node of the tree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Test the attribute specified by this node.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Move down the tree branch corresponding to the value of the attribute in the given example.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Repeat process for each subtree rooted at the new node.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>
                <a:latin typeface="Arial" charset="0"/>
              </a:rPr>
              <a:t>Each leaf represents classification of instance.</a:t>
            </a:r>
          </a:p>
          <a:p>
            <a:pPr marL="2209800" lvl="4" indent="-381000" eaLnBrk="1" hangingPunct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DT for Play Tennis</a:t>
            </a:r>
          </a:p>
        </p:txBody>
      </p:sp>
      <p:pic>
        <p:nvPicPr>
          <p:cNvPr id="4915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3388" y="2743200"/>
            <a:ext cx="6172200" cy="3862388"/>
          </a:xfrm>
          <a:noFill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657600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Baseball salary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How to stratify (segment) the data?</a:t>
            </a:r>
          </a:p>
          <a:p>
            <a:r>
              <a:rPr lang="en-US" sz="2400" dirty="0">
                <a:effectLst/>
              </a:rPr>
              <a:t>Salary is color-coded from low (blue, green) to high (yellow, red)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09799"/>
            <a:ext cx="5029200" cy="44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1888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Play Tennis Example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How to classify?: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{outlook=sunny, temperature=hot, humidity=high, wind=strong}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Decision trees represent a </a:t>
            </a:r>
            <a:r>
              <a:rPr lang="en-US" sz="2400" i="1">
                <a:solidFill>
                  <a:srgbClr val="FF0000"/>
                </a:solidFill>
                <a:latin typeface="Arial" charset="0"/>
              </a:rPr>
              <a:t>disjunction of conjunctions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of the attribute values of instances.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 positive classification, the previous decision tree corresponds to: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rgbClr val="FF0000"/>
                </a:solidFill>
                <a:latin typeface="Arial" charset="0"/>
              </a:rPr>
              <a:t>(outlook=sunny ^ humidity=high) v (outlook=overcast) v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rgbClr val="FF0000"/>
                </a:solidFill>
                <a:latin typeface="Arial" charset="0"/>
              </a:rPr>
              <a:t>(outlook=rain ^ wind=weak)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i="1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Predict C-Section Risk Example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i="1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5325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95400"/>
            <a:ext cx="7239000" cy="5156200"/>
          </a:xfrm>
          <a:noFill/>
        </p:spPr>
      </p:pic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Appropriate problems DT</a:t>
            </a:r>
            <a:r>
              <a:rPr lang="ja-JP" altLang="en-US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ja-JP">
                <a:solidFill>
                  <a:srgbClr val="0000FF"/>
                </a:solidFill>
                <a:latin typeface="Arial" charset="0"/>
              </a:rPr>
              <a:t>s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sz="2000" dirty="0">
                <a:latin typeface="Arial" charset="0"/>
              </a:rPr>
              <a:t>Instances describable by </a:t>
            </a:r>
            <a:r>
              <a:rPr lang="en-US" sz="2000" i="1" dirty="0">
                <a:latin typeface="Arial" charset="0"/>
              </a:rPr>
              <a:t>attribute-value</a:t>
            </a:r>
            <a:r>
              <a:rPr lang="en-US" sz="2000" dirty="0">
                <a:latin typeface="Arial" charset="0"/>
              </a:rPr>
              <a:t> pairs </a:t>
            </a:r>
          </a:p>
          <a:p>
            <a:pPr marL="381000" indent="-381000" eaLnBrk="1" hangingPunct="1"/>
            <a:r>
              <a:rPr lang="en-US" sz="2000" dirty="0">
                <a:latin typeface="Arial" charset="0"/>
              </a:rPr>
              <a:t>Target function is discrete values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Note DT's can be modified to handle real valued parameters (regression)</a:t>
            </a:r>
          </a:p>
          <a:p>
            <a:pPr marL="381000" indent="-381000" eaLnBrk="1" hangingPunct="1"/>
            <a:r>
              <a:rPr lang="en-US" sz="2000" dirty="0">
                <a:latin typeface="Arial" charset="0"/>
              </a:rPr>
              <a:t>Disjunctive hypothesis may be required</a:t>
            </a:r>
          </a:p>
          <a:p>
            <a:pPr marL="381000" indent="-381000" eaLnBrk="1" hangingPunct="1"/>
            <a:r>
              <a:rPr lang="en-US" sz="2000" dirty="0">
                <a:latin typeface="Arial" charset="0"/>
              </a:rPr>
              <a:t>Possibly noisy training data</a:t>
            </a:r>
          </a:p>
          <a:p>
            <a:pPr marL="381000" indent="-381000" eaLnBrk="1" hangingPunct="1"/>
            <a:endParaRPr lang="en-US" sz="2000" dirty="0">
              <a:latin typeface="Arial" charset="0"/>
            </a:endParaRPr>
          </a:p>
          <a:p>
            <a:pPr marL="381000" indent="-381000" eaLnBrk="1" hangingPunct="1"/>
            <a:r>
              <a:rPr lang="en-US" sz="2000" dirty="0">
                <a:latin typeface="Arial" charset="0"/>
              </a:rPr>
              <a:t>Examples: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Gene expression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Equipment, or medical diagnosis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Credit risk analysis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Modeling calendar scheduling preferences</a:t>
            </a:r>
          </a:p>
          <a:p>
            <a:pPr marL="800100" lvl="1" indent="-342900" eaLnBrk="1" hangingPunct="1"/>
            <a:r>
              <a:rPr lang="en-US" sz="2000" dirty="0">
                <a:latin typeface="Arial" charset="0"/>
              </a:rPr>
              <a:t>Skeletal tracking (random forests)</a:t>
            </a:r>
          </a:p>
          <a:p>
            <a:pPr marL="381000" indent="-381000" eaLnBrk="1" hangingPunct="1">
              <a:buFontTx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Top-down induction (creation) of DTs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>
                <a:latin typeface="Arial" charset="0"/>
              </a:rPr>
              <a:t>Main loop: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i="1">
                <a:latin typeface="Arial" charset="0"/>
              </a:rPr>
              <a:t>A</a:t>
            </a:r>
            <a:r>
              <a:rPr lang="en-US" sz="2400">
                <a:latin typeface="Arial" charset="0"/>
              </a:rPr>
              <a:t> &lt;- select the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 i="1">
                <a:latin typeface="Arial" charset="0"/>
              </a:rPr>
              <a:t>best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decision attribute for next </a:t>
            </a:r>
            <a:r>
              <a:rPr lang="en-US" altLang="ja-JP" sz="2400" i="1">
                <a:latin typeface="Arial" charset="0"/>
              </a:rPr>
              <a:t>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Assign</a:t>
            </a:r>
            <a:r>
              <a:rPr lang="en-US" sz="2400" i="1">
                <a:latin typeface="Arial" charset="0"/>
              </a:rPr>
              <a:t> A </a:t>
            </a:r>
            <a:r>
              <a:rPr lang="en-US" sz="2400">
                <a:latin typeface="Arial" charset="0"/>
              </a:rPr>
              <a:t>as decision attribute for</a:t>
            </a:r>
            <a:r>
              <a:rPr lang="en-US" sz="2400" i="1">
                <a:latin typeface="Arial" charset="0"/>
              </a:rPr>
              <a:t> 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For each value of</a:t>
            </a:r>
            <a:r>
              <a:rPr lang="en-US" sz="2400" i="1">
                <a:latin typeface="Arial" charset="0"/>
              </a:rPr>
              <a:t> A, </a:t>
            </a:r>
            <a:r>
              <a:rPr lang="en-US" sz="2400">
                <a:latin typeface="Arial" charset="0"/>
              </a:rPr>
              <a:t>create new descendant of </a:t>
            </a:r>
            <a:r>
              <a:rPr lang="en-US" sz="2400" i="1">
                <a:latin typeface="Arial" charset="0"/>
              </a:rPr>
              <a:t>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Sort training examples to current leaf</a:t>
            </a:r>
            <a:r>
              <a:rPr lang="en-US" sz="2400" i="1">
                <a:latin typeface="Arial" charset="0"/>
              </a:rPr>
              <a:t> nodes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If training examples perfectly classified, then STOP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Else iterate over new leaf nodes</a:t>
            </a:r>
          </a:p>
          <a:p>
            <a:pPr marL="609600" indent="-609600" eaLnBrk="1" hangingPunct="1">
              <a:buFontTx/>
              <a:buNone/>
            </a:pPr>
            <a:endParaRPr lang="en-US" sz="2400">
              <a:latin typeface="Arial" charset="0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6875"/>
            <a:ext cx="3581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27525"/>
            <a:ext cx="23749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2362200" y="6400800"/>
            <a:ext cx="399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 dirty="0">
                <a:solidFill>
                  <a:srgbClr val="FF0000"/>
                </a:solidFill>
              </a:rPr>
              <a:t>Note: Show how samples are sorted</a:t>
            </a: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Which attribute is </a:t>
            </a:r>
            <a:r>
              <a:rPr lang="en-US" i="1">
                <a:solidFill>
                  <a:srgbClr val="0000FF"/>
                </a:solidFill>
                <a:latin typeface="Arial" charset="0"/>
              </a:rPr>
              <a:t>best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?</a:t>
            </a:r>
          </a:p>
        </p:txBody>
      </p:sp>
      <p:pic>
        <p:nvPicPr>
          <p:cNvPr id="593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05000"/>
            <a:ext cx="7315200" cy="2282825"/>
          </a:xfrm>
          <a:noFill/>
        </p:spPr>
      </p:pic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Entropy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Given 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dirty="0">
                <a:latin typeface="Arial" charset="0"/>
              </a:rPr>
              <a:t>, a set of training examples: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Entropy measures the impurity of 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p+ is proportion of positive examples of 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p- is proportion of negative examples of S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61443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5181600"/>
            <a:ext cx="6629400" cy="788988"/>
          </a:xfrm>
          <a:noFill/>
        </p:spPr>
      </p:pic>
      <p:pic>
        <p:nvPicPr>
          <p:cNvPr id="61444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600199"/>
            <a:ext cx="3657600" cy="3429001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2362200" y="6019800"/>
            <a:ext cx="45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-0.5*</a:t>
            </a:r>
            <a:r>
              <a:rPr lang="en-US" dirty="0" err="1">
                <a:solidFill>
                  <a:srgbClr val="FF0000"/>
                </a:solidFill>
              </a:rPr>
              <a:t>math.log</a:t>
            </a:r>
            <a:r>
              <a:rPr lang="en-US" dirty="0">
                <a:solidFill>
                  <a:srgbClr val="FF0000"/>
                </a:solidFill>
              </a:rPr>
              <a:t>(0.5,2) -0.5*</a:t>
            </a:r>
            <a:r>
              <a:rPr lang="en-US" dirty="0" err="1">
                <a:solidFill>
                  <a:srgbClr val="FF0000"/>
                </a:solidFill>
              </a:rPr>
              <a:t>math.log</a:t>
            </a:r>
            <a:r>
              <a:rPr lang="en-US" dirty="0">
                <a:solidFill>
                  <a:srgbClr val="FF0000"/>
                </a:solidFill>
              </a:rPr>
              <a:t>(0.5,2)</a:t>
            </a: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Entropy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Entropy(S) = expected number of bits needed to encode class(+/-) of randomly drawn member of S (under the optimal, shortest-length code)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Arial" charset="0"/>
              </a:rPr>
              <a:t>MDL – minimum description length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Why?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0000FF"/>
                </a:solidFill>
                <a:latin typeface="Arial" charset="0"/>
              </a:rPr>
              <a:t>Information theory </a:t>
            </a:r>
            <a:r>
              <a:rPr lang="en-US" sz="2000">
                <a:latin typeface="Arial" charset="0"/>
              </a:rPr>
              <a:t>(Claude Shannon): optimal length code assigns </a:t>
            </a:r>
          </a:p>
          <a:p>
            <a:pPr eaLnBrk="1" hangingPunct="1">
              <a:buFontTx/>
              <a:buNone/>
            </a:pPr>
            <a:r>
              <a:rPr lang="en-US" sz="2000" i="1">
                <a:latin typeface="Arial" charset="0"/>
              </a:rPr>
              <a:t>-log</a:t>
            </a:r>
            <a:r>
              <a:rPr lang="en-US" sz="2000" i="1" baseline="-25000">
                <a:latin typeface="Arial" charset="0"/>
              </a:rPr>
              <a:t>2</a:t>
            </a:r>
            <a:r>
              <a:rPr lang="en-US" sz="2000" i="1">
                <a:latin typeface="Arial" charset="0"/>
              </a:rPr>
              <a:t>p</a:t>
            </a:r>
            <a:r>
              <a:rPr lang="en-US" sz="2000">
                <a:latin typeface="Arial" charset="0"/>
              </a:rPr>
              <a:t> bits to message having probability </a:t>
            </a:r>
            <a:r>
              <a:rPr lang="en-US" sz="2000" i="1">
                <a:latin typeface="Arial" charset="0"/>
              </a:rPr>
              <a:t>p</a:t>
            </a:r>
            <a:r>
              <a:rPr lang="en-US" sz="2000">
                <a:latin typeface="Arial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So, expected number of bits to encode + or – examples of random member of S:</a:t>
            </a:r>
          </a:p>
        </p:txBody>
      </p:sp>
      <p:pic>
        <p:nvPicPr>
          <p:cNvPr id="6349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4953000"/>
            <a:ext cx="5867400" cy="1535113"/>
          </a:xfrm>
          <a:noFill/>
        </p:spPr>
      </p:pic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Information Gain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Gain(S,A) = expected </a:t>
            </a:r>
            <a:r>
              <a:rPr lang="en-US" sz="2000" i="1">
                <a:latin typeface="Arial" charset="0"/>
              </a:rPr>
              <a:t>reduction</a:t>
            </a:r>
            <a:r>
              <a:rPr lang="en-US" sz="2000">
                <a:latin typeface="Arial" charset="0"/>
              </a:rPr>
              <a:t> in entropy due to sorting of A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  <p:pic>
        <p:nvPicPr>
          <p:cNvPr id="6553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7772400" cy="3613150"/>
          </a:xfrm>
        </p:spPr>
      </p:pic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Calculating Info Gain (Humidity)</a:t>
            </a:r>
          </a:p>
        </p:txBody>
      </p:sp>
      <p:graphicFrame>
        <p:nvGraphicFramePr>
          <p:cNvPr id="98334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808569"/>
              </p:ext>
            </p:extLst>
          </p:nvPr>
        </p:nvGraphicFramePr>
        <p:xfrm>
          <a:off x="152400" y="1295400"/>
          <a:ext cx="8915399" cy="2667001"/>
        </p:xfrm>
        <a:graphic>
          <a:graphicData uri="http://schemas.openxmlformats.org/drawingml/2006/table">
            <a:tbl>
              <a:tblPr/>
              <a:tblGrid>
                <a:gridCol w="156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entropy(s) ) //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0.940286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9/14*(-LOG(9/14,2))+5/14*(-LOG(5/14,2))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 (s, humidity for high) //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0.985228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3/7*(-LOG(3/7,2))+4/7*(-LOG(4/7,2))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entropy (s, humidity for normal) //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0.591673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6/7*(-LOG(6/7,2))+1/7*(-LOG(1/7,2))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 gridSpan="7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Gain(S, Humidity) = entropy(s) - 7/14*entropy (s, humidity for high) - 7/14*entropy (s, humidity for normal)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Gain(S, Humidity) =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0.151836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//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- 7/14*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D4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- 7/14*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76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05275"/>
            <a:ext cx="3810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Training Examples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  <p:pic>
        <p:nvPicPr>
          <p:cNvPr id="6963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6629400" cy="4656138"/>
          </a:xfrm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DT for Baseball salary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48006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Regression tree for predicting the </a:t>
            </a:r>
            <a:r>
              <a:rPr lang="en-US" sz="2400" i="1" dirty="0"/>
              <a:t>log</a:t>
            </a:r>
            <a:r>
              <a:rPr lang="en-US" sz="2400" dirty="0"/>
              <a:t> salary of a baseball player.</a:t>
            </a:r>
          </a:p>
          <a:p>
            <a:r>
              <a:rPr lang="en-US" sz="2400" dirty="0"/>
              <a:t>Based on the number of years played and the number of hits made in the previous year. </a:t>
            </a:r>
          </a:p>
          <a:p>
            <a:r>
              <a:rPr lang="en-US" sz="2400" dirty="0"/>
              <a:t>The label at each node 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j</a:t>
            </a:r>
            <a:r>
              <a:rPr lang="en-US" sz="2400" i="1" dirty="0"/>
              <a:t> &lt; </a:t>
            </a:r>
            <a:r>
              <a:rPr lang="en-US" sz="2400" i="1" dirty="0" err="1"/>
              <a:t>t</a:t>
            </a:r>
            <a:r>
              <a:rPr lang="en-US" sz="2400" i="1" baseline="30000" dirty="0" err="1"/>
              <a:t>k</a:t>
            </a:r>
            <a:r>
              <a:rPr lang="en-US" sz="2400" dirty="0"/>
              <a:t>) indicates the left-hand branch,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j</a:t>
            </a:r>
            <a:r>
              <a:rPr lang="en-US" sz="2400" i="1" dirty="0"/>
              <a:t> ≥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k</a:t>
            </a:r>
            <a:r>
              <a:rPr lang="en-US" sz="2400" i="1" dirty="0"/>
              <a:t> </a:t>
            </a:r>
            <a:r>
              <a:rPr lang="en-US" sz="2400" dirty="0"/>
              <a:t>is the right-hand branch.</a:t>
            </a:r>
          </a:p>
          <a:p>
            <a:r>
              <a:rPr lang="en-US" sz="2400" dirty="0"/>
              <a:t>E.g., The left-hand branch corresponds to </a:t>
            </a:r>
            <a:r>
              <a:rPr lang="en-US" sz="2400" i="1" dirty="0"/>
              <a:t>Years&lt;4.5</a:t>
            </a:r>
            <a:r>
              <a:rPr lang="en-US" sz="2400" dirty="0"/>
              <a:t>,right-hand branch </a:t>
            </a:r>
            <a:r>
              <a:rPr lang="en-US" sz="2400" i="1" dirty="0"/>
              <a:t>Years&gt;=4.5</a:t>
            </a:r>
            <a:r>
              <a:rPr lang="en-US" sz="2400" dirty="0"/>
              <a:t>. </a:t>
            </a:r>
          </a:p>
          <a:p>
            <a:r>
              <a:rPr lang="en-US" sz="2400" dirty="0"/>
              <a:t>The number in each leaf is the </a:t>
            </a:r>
            <a:r>
              <a:rPr lang="en-US" sz="2400" i="1" dirty="0"/>
              <a:t>mean of the response </a:t>
            </a:r>
            <a:r>
              <a:rPr lang="en-US" sz="2400" dirty="0"/>
              <a:t>for the observations that fall there.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23527"/>
      </p:ext>
    </p:extLst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Selecting the Next Attribute</a:t>
            </a:r>
          </a:p>
        </p:txBody>
      </p:sp>
      <p:pic>
        <p:nvPicPr>
          <p:cNvPr id="7168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7696200" cy="4759325"/>
          </a:xfrm>
          <a:noFill/>
        </p:spPr>
      </p:pic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Decision tree learning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Aim: find a small tree consistent with the training examples</a:t>
            </a:r>
          </a:p>
          <a:p>
            <a:pPr eaLnBrk="1" hangingPunct="1"/>
            <a:r>
              <a:rPr lang="en-US" sz="2000">
                <a:latin typeface="Arial" charset="0"/>
              </a:rPr>
              <a:t>Idea: (recursively) choose "most significant" attribute as root of (sub)tree</a:t>
            </a:r>
          </a:p>
          <a:p>
            <a:pPr eaLnBrk="1" hangingPunct="1"/>
            <a:endParaRPr lang="en-US" sz="2000">
              <a:latin typeface="Arial" charset="0"/>
            </a:endParaRPr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3958" r="8984" b="27083"/>
          <a:stretch>
            <a:fillRect/>
          </a:stretch>
        </p:blipFill>
        <p:spPr bwMode="auto">
          <a:xfrm>
            <a:off x="838200" y="2743200"/>
            <a:ext cx="7239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00FF"/>
                </a:solidFill>
                <a:latin typeface="Arial" charset="0"/>
              </a:rPr>
              <a:t>Hypothesis Space Search by ID3</a:t>
            </a:r>
          </a:p>
        </p:txBody>
      </p:sp>
      <p:pic>
        <p:nvPicPr>
          <p:cNvPr id="778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95400"/>
            <a:ext cx="5715000" cy="5221288"/>
          </a:xfrm>
          <a:noFill/>
        </p:spPr>
      </p:pic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00FF"/>
                </a:solidFill>
                <a:latin typeface="Arial" charset="0"/>
              </a:rPr>
              <a:t>Hypothesis Space Search by ID3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Hypothesis space is complete!</a:t>
            </a:r>
          </a:p>
          <a:p>
            <a:pPr lvl="1" eaLnBrk="1" hangingPunct="1"/>
            <a:r>
              <a:rPr lang="en-US" sz="2000">
                <a:latin typeface="Arial" charset="0"/>
              </a:rPr>
              <a:t>Target function is surely in there…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Outputs a single hypothesis</a:t>
            </a:r>
          </a:p>
          <a:p>
            <a:pPr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No backtracking</a:t>
            </a:r>
          </a:p>
          <a:p>
            <a:pPr lvl="1" eaLnBrk="1" hangingPunct="1"/>
            <a:r>
              <a:rPr lang="en-US" sz="2000">
                <a:latin typeface="Arial" charset="0"/>
              </a:rPr>
              <a:t>Local minima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Statically based search choices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Robust to noisy data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000">
                <a:latin typeface="Arial" charset="0"/>
              </a:rPr>
              <a:t>Inductive bias: approximate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 i="1">
                <a:solidFill>
                  <a:srgbClr val="0000FF"/>
                </a:solidFill>
                <a:latin typeface="Arial" charset="0"/>
              </a:rPr>
              <a:t>prefer shortest tree</a:t>
            </a:r>
            <a:r>
              <a:rPr lang="ja-JP" altLang="en-US" sz="2000" i="1">
                <a:latin typeface="Arial" charset="0"/>
              </a:rPr>
              <a:t>”</a:t>
            </a:r>
            <a:endParaRPr lang="en-US" sz="2000" i="1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Inductive Bias of ID3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Note </a:t>
            </a:r>
            <a:r>
              <a:rPr lang="en-US" sz="2400" i="1">
                <a:latin typeface="Arial" charset="0"/>
              </a:rPr>
              <a:t>H</a:t>
            </a:r>
            <a:r>
              <a:rPr lang="en-US" sz="2400">
                <a:latin typeface="Arial" charset="0"/>
              </a:rPr>
              <a:t> is the power set of instances </a:t>
            </a:r>
            <a:r>
              <a:rPr lang="en-US" sz="2400" i="1">
                <a:latin typeface="Arial" charset="0"/>
              </a:rPr>
              <a:t>X</a:t>
            </a:r>
          </a:p>
          <a:p>
            <a:pPr eaLnBrk="1" hangingPunct="1"/>
            <a:r>
              <a:rPr lang="en-US" sz="2400">
                <a:latin typeface="Arial" charset="0"/>
              </a:rPr>
              <a:t>Unbiased?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Not really…</a:t>
            </a:r>
          </a:p>
          <a:p>
            <a:pPr eaLnBrk="1" hangingPunct="1"/>
            <a:r>
              <a:rPr lang="en-US" sz="2400">
                <a:latin typeface="Arial" charset="0"/>
              </a:rPr>
              <a:t>Prefer short trees, and for those with high info gain attributes near the root</a:t>
            </a:r>
          </a:p>
          <a:p>
            <a:pPr eaLnBrk="1" hangingPunct="1"/>
            <a:r>
              <a:rPr lang="en-US" sz="2400">
                <a:latin typeface="Arial" charset="0"/>
              </a:rPr>
              <a:t>Bias is a preference for some </a:t>
            </a:r>
            <a:r>
              <a:rPr lang="en-US" sz="2400" i="1">
                <a:latin typeface="Arial" charset="0"/>
              </a:rPr>
              <a:t>hypothesis</a:t>
            </a:r>
            <a:r>
              <a:rPr lang="en-US" sz="2400">
                <a:latin typeface="Arial" charset="0"/>
              </a:rPr>
              <a:t>, rather than a restriction of hypothesis space </a:t>
            </a:r>
            <a:r>
              <a:rPr lang="en-US" sz="2400" i="1">
                <a:latin typeface="Arial" charset="0"/>
              </a:rPr>
              <a:t>H</a:t>
            </a:r>
          </a:p>
          <a:p>
            <a:pPr eaLnBrk="1" hangingPunct="1"/>
            <a:r>
              <a:rPr lang="en-US" sz="2400" i="1">
                <a:solidFill>
                  <a:srgbClr val="FF0000"/>
                </a:solidFill>
                <a:latin typeface="Arial" charset="0"/>
              </a:rPr>
              <a:t>Occam</a:t>
            </a:r>
            <a:r>
              <a:rPr lang="ja-JP" altLang="en-US" sz="2400" i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 i="1">
                <a:solidFill>
                  <a:srgbClr val="FF0000"/>
                </a:solidFill>
                <a:latin typeface="Arial" charset="0"/>
              </a:rPr>
              <a:t>s razor: prefer the shortest hypothesis that fits the data.</a:t>
            </a:r>
            <a:endParaRPr lang="en-US" sz="24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Occam</a:t>
            </a:r>
            <a:r>
              <a:rPr lang="ja-JP" altLang="en-US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altLang="ja-JP">
                <a:solidFill>
                  <a:srgbClr val="0000FF"/>
                </a:solidFill>
                <a:latin typeface="Arial" charset="0"/>
              </a:rPr>
              <a:t>s Razor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Why prefer short hypotheses?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Argument in favor: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Fewer short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 than long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A short hypo that fits data unlikely to be coincidence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A long hypo that fits data might be coincidence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Argument opposed: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There are many ways to define small sets of hypo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>
                <a:latin typeface="Arial" charset="0"/>
              </a:rPr>
              <a:t>e.g., all trees with a prime number of nodes use attributes with </a:t>
            </a:r>
            <a:r>
              <a:rPr lang="ja-JP" altLang="en-US" sz="2000" i="1">
                <a:latin typeface="Arial" charset="0"/>
              </a:rPr>
              <a:t>“</a:t>
            </a:r>
            <a:r>
              <a:rPr lang="en-US" altLang="ja-JP" sz="2000" i="1">
                <a:latin typeface="Arial" charset="0"/>
              </a:rPr>
              <a:t>Z</a:t>
            </a:r>
            <a:r>
              <a:rPr lang="ja-JP" altLang="en-US" sz="2000" i="1">
                <a:latin typeface="Arial" charset="0"/>
              </a:rPr>
              <a:t>”</a:t>
            </a:r>
            <a:endParaRPr lang="en-US" altLang="ja-JP" sz="2000" i="1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i="1">
                <a:solidFill>
                  <a:srgbClr val="FF0000"/>
                </a:solidFill>
                <a:latin typeface="Arial" charset="0"/>
              </a:rPr>
              <a:t>What</a:t>
            </a:r>
            <a:r>
              <a:rPr lang="ja-JP" altLang="en-US" sz="2000" i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000" i="1">
                <a:solidFill>
                  <a:srgbClr val="FF0000"/>
                </a:solidFill>
                <a:latin typeface="Arial" charset="0"/>
              </a:rPr>
              <a:t>s so special about small sets based on size of hypothesis?</a:t>
            </a:r>
            <a:endParaRPr lang="en-US" sz="2000" i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Overfitting in Decision Trees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Consider adding noisy training example D15:</a:t>
            </a:r>
          </a:p>
          <a:p>
            <a:pPr eaLnBrk="1" hangingPunct="1"/>
            <a:r>
              <a:rPr lang="en-US" sz="2400" i="1">
                <a:solidFill>
                  <a:srgbClr val="0000FF"/>
                </a:solidFill>
                <a:latin typeface="Arial" charset="0"/>
              </a:rPr>
              <a:t>Sunny, Hot, Normal, Strong, Play tennis=No</a:t>
            </a:r>
          </a:p>
          <a:p>
            <a:pPr eaLnBrk="1" hangingPunct="1">
              <a:buFontTx/>
              <a:buNone/>
            </a:pPr>
            <a:endParaRPr lang="en-US" i="1">
              <a:latin typeface="Arial" charset="0"/>
            </a:endParaRPr>
          </a:p>
        </p:txBody>
      </p:sp>
      <p:pic>
        <p:nvPicPr>
          <p:cNvPr id="8601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819400"/>
            <a:ext cx="6248400" cy="3778250"/>
          </a:xfrm>
          <a:noFill/>
        </p:spPr>
      </p:pic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Overfitting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Consider error of hypothesis </a:t>
            </a:r>
            <a:r>
              <a:rPr lang="en-US" sz="2400" i="1">
                <a:latin typeface="Arial" charset="0"/>
              </a:rPr>
              <a:t>h</a:t>
            </a:r>
            <a:r>
              <a:rPr lang="en-US" sz="2400">
                <a:latin typeface="Arial" charset="0"/>
              </a:rPr>
              <a:t> over:</a:t>
            </a:r>
          </a:p>
          <a:p>
            <a:pPr lvl="1" eaLnBrk="1" hangingPunct="1"/>
            <a:r>
              <a:rPr lang="en-US" sz="2400">
                <a:latin typeface="Arial" charset="0"/>
              </a:rPr>
              <a:t>Training data: </a:t>
            </a:r>
            <a:r>
              <a:rPr lang="en-US" sz="2400" i="1">
                <a:latin typeface="Arial" charset="0"/>
              </a:rPr>
              <a:t>error</a:t>
            </a:r>
            <a:r>
              <a:rPr lang="en-US" sz="2400" i="1" baseline="-25000">
                <a:latin typeface="Arial" charset="0"/>
              </a:rPr>
              <a:t>train</a:t>
            </a:r>
            <a:r>
              <a:rPr lang="en-US" sz="2400" i="1">
                <a:latin typeface="Arial" charset="0"/>
              </a:rPr>
              <a:t>(h</a:t>
            </a:r>
            <a:r>
              <a:rPr lang="en-US" sz="2400">
                <a:latin typeface="Arial" charset="0"/>
              </a:rPr>
              <a:t>)</a:t>
            </a:r>
          </a:p>
          <a:p>
            <a:pPr lvl="1" eaLnBrk="1" hangingPunct="1"/>
            <a:r>
              <a:rPr lang="en-US" sz="2400">
                <a:latin typeface="Arial" charset="0"/>
              </a:rPr>
              <a:t>Entire distribution </a:t>
            </a:r>
            <a:r>
              <a:rPr lang="en-US" sz="2400" i="1">
                <a:latin typeface="Arial" charset="0"/>
              </a:rPr>
              <a:t>D</a:t>
            </a:r>
            <a:r>
              <a:rPr lang="en-US" sz="2400">
                <a:latin typeface="Arial" charset="0"/>
              </a:rPr>
              <a:t> of data: </a:t>
            </a:r>
            <a:r>
              <a:rPr lang="en-US" sz="2400" i="1">
                <a:latin typeface="Arial" charset="0"/>
              </a:rPr>
              <a:t>error</a:t>
            </a:r>
            <a:r>
              <a:rPr lang="en-US" sz="2400" i="1" baseline="-25000">
                <a:latin typeface="Arial" charset="0"/>
              </a:rPr>
              <a:t>D</a:t>
            </a:r>
            <a:r>
              <a:rPr lang="en-US" sz="2400" i="1">
                <a:latin typeface="Arial" charset="0"/>
              </a:rPr>
              <a:t>(h)</a:t>
            </a:r>
          </a:p>
          <a:p>
            <a:pPr lvl="1" eaLnBrk="1" hangingPunct="1"/>
            <a:endParaRPr lang="en-US" sz="2400" i="1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Hypothesis </a:t>
            </a:r>
            <a:r>
              <a:rPr lang="en-US" sz="2400" i="1">
                <a:latin typeface="Arial" charset="0"/>
              </a:rPr>
              <a:t>h </a:t>
            </a:r>
            <a:r>
              <a:rPr lang="el-GR" i="1">
                <a:latin typeface="Arial" charset="0"/>
              </a:rPr>
              <a:t>ϵ</a:t>
            </a:r>
            <a:r>
              <a:rPr lang="en-US" sz="2400" i="1">
                <a:latin typeface="Arial" charset="0"/>
              </a:rPr>
              <a:t> H</a:t>
            </a:r>
            <a:r>
              <a:rPr lang="en-US" sz="2400">
                <a:latin typeface="Arial" charset="0"/>
              </a:rPr>
              <a:t> </a:t>
            </a:r>
            <a:r>
              <a:rPr lang="en-US" sz="2400" i="1">
                <a:latin typeface="Arial" charset="0"/>
              </a:rPr>
              <a:t>overfits</a:t>
            </a:r>
            <a:r>
              <a:rPr lang="en-US" sz="2400">
                <a:latin typeface="Arial" charset="0"/>
              </a:rPr>
              <a:t> training data if there is an alternative hypothesis </a:t>
            </a:r>
            <a:r>
              <a:rPr lang="en-US" sz="2400" i="1">
                <a:latin typeface="Arial" charset="0"/>
              </a:rPr>
              <a:t>h</a:t>
            </a:r>
            <a:r>
              <a:rPr lang="ja-JP" altLang="en-US" sz="2400" i="1">
                <a:latin typeface="Arial" charset="0"/>
              </a:rPr>
              <a:t>’</a:t>
            </a:r>
            <a:r>
              <a:rPr lang="en-US" altLang="ja-JP" sz="2400" i="1">
                <a:latin typeface="Arial" charset="0"/>
              </a:rPr>
              <a:t> </a:t>
            </a:r>
            <a:r>
              <a:rPr lang="el-GR" altLang="ja-JP" i="1">
                <a:latin typeface="Arial" charset="0"/>
              </a:rPr>
              <a:t>ϵ</a:t>
            </a:r>
            <a:r>
              <a:rPr lang="en-US" altLang="ja-JP" sz="2400" i="1">
                <a:latin typeface="Arial" charset="0"/>
              </a:rPr>
              <a:t> H</a:t>
            </a:r>
            <a:r>
              <a:rPr lang="en-US" altLang="ja-JP" sz="2400">
                <a:latin typeface="Arial" charset="0"/>
              </a:rPr>
              <a:t> such that:</a:t>
            </a:r>
            <a:endParaRPr lang="en-US" sz="2400">
              <a:latin typeface="Arial" charset="0"/>
            </a:endParaRPr>
          </a:p>
        </p:txBody>
      </p:sp>
      <p:pic>
        <p:nvPicPr>
          <p:cNvPr id="8806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422775"/>
            <a:ext cx="6934200" cy="1901825"/>
          </a:xfrm>
          <a:noFill/>
        </p:spPr>
      </p:pic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Overfitting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9011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305800" cy="5133975"/>
          </a:xfrm>
        </p:spPr>
      </p:pic>
      <p:cxnSp>
        <p:nvCxnSpPr>
          <p:cNvPr id="90116" name="Straight Arrow Connector 2"/>
          <p:cNvCxnSpPr>
            <a:cxnSpLocks noChangeShapeType="1"/>
          </p:cNvCxnSpPr>
          <p:nvPr/>
        </p:nvCxnSpPr>
        <p:spPr bwMode="auto">
          <a:xfrm flipH="1" flipV="1">
            <a:off x="6629400" y="3962400"/>
            <a:ext cx="381000" cy="91440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0117" name="Straight Arrow Connector 7"/>
          <p:cNvCxnSpPr>
            <a:cxnSpLocks noChangeShapeType="1"/>
          </p:cNvCxnSpPr>
          <p:nvPr/>
        </p:nvCxnSpPr>
        <p:spPr bwMode="auto">
          <a:xfrm flipH="1" flipV="1">
            <a:off x="6629400" y="2209800"/>
            <a:ext cx="533400" cy="243840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Avoiding Overfitting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" charset="0"/>
              </a:rPr>
              <a:t>Avoid </a:t>
            </a:r>
            <a:r>
              <a:rPr lang="en-US" sz="2400" i="1" dirty="0" err="1">
                <a:latin typeface="Arial" charset="0"/>
              </a:rPr>
              <a:t>Overfitting</a:t>
            </a:r>
            <a:r>
              <a:rPr lang="en-US" sz="2400" i="1" dirty="0">
                <a:latin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>
                <a:latin typeface="Arial" charset="0"/>
              </a:rPr>
              <a:t>Stop growing when data split is not statistically significant</a:t>
            </a:r>
          </a:p>
          <a:p>
            <a:pPr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>
                <a:latin typeface="Arial" charset="0"/>
              </a:rPr>
              <a:t>Grow full tree, then prune</a:t>
            </a:r>
          </a:p>
          <a:p>
            <a:pPr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>
                <a:latin typeface="Arial" charset="0"/>
              </a:rPr>
              <a:t>Grow many trees w/ randomly selected reduced numbers of attributes, learn function to weight trees (Random Forests – state of the art technique)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" charset="0"/>
              </a:rPr>
              <a:t>How to select best tree: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Measure performance over training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Measure performance over separate validation set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" charset="0"/>
              </a:rPr>
              <a:t>Minimum Description Length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>
                <a:latin typeface="Arial" charset="0"/>
              </a:rPr>
              <a:t>MDL: minimize (size(tree)+size(misclassification))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DT Results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tree below stratifies (or segments) the players into three regions of predictor space: </a:t>
            </a:r>
          </a:p>
          <a:p>
            <a:pPr marL="400050" lvl="1" indent="0">
              <a:buNone/>
            </a:pPr>
            <a:r>
              <a:rPr lang="en-US" sz="2000" i="1" dirty="0"/>
              <a:t>R1 ={X | Years&lt; 4.5}, </a:t>
            </a:r>
          </a:p>
          <a:p>
            <a:pPr marL="400050" lvl="1" indent="0">
              <a:buNone/>
            </a:pPr>
            <a:r>
              <a:rPr lang="en-US" sz="2000" i="1" dirty="0"/>
              <a:t>R2 ={X | Years&gt;=4.5, Hits&lt;117.5}</a:t>
            </a:r>
            <a:r>
              <a:rPr lang="en-US" sz="2000" dirty="0"/>
              <a:t>, and </a:t>
            </a:r>
          </a:p>
          <a:p>
            <a:pPr marL="400050" lvl="1" indent="0">
              <a:buNone/>
            </a:pPr>
            <a:r>
              <a:rPr lang="en-US" sz="2000" i="1" dirty="0"/>
              <a:t>R3 ={X | Years&gt;=4.5, Hits&gt;=117.5</a:t>
            </a:r>
            <a:r>
              <a:rPr lang="en-US" sz="2400" i="1" dirty="0"/>
              <a:t>}</a:t>
            </a:r>
            <a:r>
              <a:rPr lang="en-US" sz="2400" dirty="0"/>
              <a:t>. </a:t>
            </a:r>
            <a:endParaRPr lang="en-US" sz="24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95600"/>
            <a:ext cx="4495800" cy="39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807"/>
      </p:ext>
    </p:extLst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Reduced-Error Pruning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400">
                <a:latin typeface="Arial" charset="0"/>
              </a:rPr>
              <a:t>Start with completed tree</a:t>
            </a:r>
          </a:p>
          <a:p>
            <a:pPr marL="609600" indent="-609600" eaLnBrk="1" hangingPunct="1"/>
            <a:r>
              <a:rPr lang="en-US" sz="2400">
                <a:latin typeface="Arial" charset="0"/>
              </a:rPr>
              <a:t>Split data into training and validation set</a:t>
            </a:r>
          </a:p>
          <a:p>
            <a:pPr marL="609600" indent="-609600" eaLnBrk="1" hangingPunct="1"/>
            <a:r>
              <a:rPr lang="en-US" sz="2400">
                <a:latin typeface="Arial" charset="0"/>
              </a:rPr>
              <a:t>Do until further pruning is harmful: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Evaluate impact on validation set of pruning each possible node (plus those below it)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2400" i="1">
                <a:latin typeface="Arial" charset="0"/>
              </a:rPr>
              <a:t>Greedily</a:t>
            </a:r>
            <a:r>
              <a:rPr lang="en-US" sz="2400">
                <a:latin typeface="Arial" charset="0"/>
              </a:rPr>
              <a:t> remove the one that most improves validation set accuracy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sz="2400">
              <a:latin typeface="Arial" charset="0"/>
            </a:endParaRPr>
          </a:p>
          <a:p>
            <a:pPr marL="609600" indent="-609600" eaLnBrk="1" hangingPunct="1"/>
            <a:r>
              <a:rPr lang="en-US" sz="2400">
                <a:solidFill>
                  <a:srgbClr val="008000"/>
                </a:solidFill>
                <a:latin typeface="Arial" charset="0"/>
              </a:rPr>
              <a:t>Produces smallest version of most accurate subtree</a:t>
            </a:r>
            <a:endParaRPr lang="en-US" sz="2400" i="1">
              <a:solidFill>
                <a:srgbClr val="008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Rule Post-Pruning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Convert tree to equivalent rules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Prune each rule independently of others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Evaluate impact on validation set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>
                <a:latin typeface="Arial" charset="0"/>
              </a:rPr>
              <a:t>Sort final rule into desired sequence of use.</a:t>
            </a:r>
          </a:p>
          <a:p>
            <a:pPr marL="609600" indent="-609600" eaLnBrk="1" hangingPunct="1"/>
            <a:endParaRPr lang="en-US" sz="2400">
              <a:latin typeface="Arial" charset="0"/>
            </a:endParaRPr>
          </a:p>
          <a:p>
            <a:pPr marL="609600" indent="-609600" eaLnBrk="1" hangingPunct="1"/>
            <a:r>
              <a:rPr lang="en-US" sz="2400">
                <a:latin typeface="Arial" charset="0"/>
              </a:rPr>
              <a:t>Most frequently used method, C4.5</a:t>
            </a:r>
            <a:endParaRPr lang="en-US" sz="2400" i="1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find boxes R</a:t>
            </a:r>
            <a:r>
              <a:rPr lang="en-US" baseline="-25000" dirty="0"/>
              <a:t>1</a:t>
            </a:r>
            <a:r>
              <a:rPr lang="en-US" dirty="0"/>
              <a:t>,...,R</a:t>
            </a:r>
            <a:r>
              <a:rPr lang="en-US" baseline="-25000" dirty="0"/>
              <a:t>J</a:t>
            </a:r>
            <a:r>
              <a:rPr lang="en-US" dirty="0"/>
              <a:t> that minimize the RSS, given by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y</a:t>
            </a:r>
            <a:r>
              <a:rPr lang="en-US" baseline="30000" dirty="0" err="1"/>
              <a:t>Rj</a:t>
            </a:r>
            <a:r>
              <a:rPr lang="en-US" dirty="0"/>
              <a:t> is the mean response for the training observations within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box.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6A1EB-B703-F249-BAF7-3FE8372E1605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1905000"/>
            <a:ext cx="3009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91003"/>
      </p:ext>
    </p:extLst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Summary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Learning needed for unknown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 supervised learning, the aim is to find a simple hypothesis </a:t>
            </a:r>
            <a:r>
              <a:rPr lang="en-US" sz="2400" i="1">
                <a:latin typeface="Arial" charset="0"/>
              </a:rPr>
              <a:t>approximately</a:t>
            </a:r>
            <a:r>
              <a:rPr lang="en-US" sz="2400">
                <a:latin typeface="Arial" charset="0"/>
              </a:rPr>
              <a:t> consistent with training examples that performs well on unseen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Decision tree learning using information gain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Learning performance = prediction accuracy measured on test set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Overfitting hampers a machine learners ability to generalize to unseen examples</a:t>
            </a:r>
          </a:p>
        </p:txBody>
      </p:sp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Tree-based methods are simple and useful for interpretation. </a:t>
            </a:r>
          </a:p>
          <a:p>
            <a:r>
              <a:rPr lang="en-US" sz="2400" dirty="0"/>
              <a:t>However they typically are not competitive with the best supervised learning approaches in terms of prediction accuracy. </a:t>
            </a:r>
          </a:p>
          <a:p>
            <a:r>
              <a:rPr lang="en-US" sz="2400" dirty="0"/>
              <a:t>Hence we also discuss bagging, random forests, and boosting. These methods grow multiple trees which are then combined to yield a single consensus prediction. </a:t>
            </a:r>
          </a:p>
          <a:p>
            <a:r>
              <a:rPr lang="en-US" sz="2400" dirty="0"/>
              <a:t>Combining a large number of trees can often result in dramatic improvements in prediction accuracy, at the expense of some loss interpretation.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6A1EB-B703-F249-BAF7-3FE8372E1605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4596"/>
      </p:ext>
    </p:extLst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Berlin Sans FB Demi" charset="0"/>
              </a:rPr>
              <a:t>STOP DT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9FD83-3F29-7140-BCEB-0A95C9773825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3CD4871F-9907-584A-B005-80327189657B}" type="slidenum">
              <a:rPr lang="en-US" sz="1400" b="1">
                <a:latin typeface="Calibri" charset="0"/>
              </a:rPr>
              <a:pPr algn="r" eaLnBrk="1" hangingPunct="1"/>
              <a:t>86</a:t>
            </a:fld>
            <a:endParaRPr lang="en-US" sz="1400" b="1">
              <a:latin typeface="Calibri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Classification: Basic Concepts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FF0000"/>
                </a:solidFill>
                <a:latin typeface="Calibri" charset="0"/>
              </a:rPr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>
                <a:latin typeface="Calibri" charset="0"/>
              </a:rPr>
              <a:t>Summary</a:t>
            </a:r>
          </a:p>
        </p:txBody>
      </p:sp>
      <p:sp>
        <p:nvSpPr>
          <p:cNvPr id="101380" name="AutoShape 8"/>
          <p:cNvSpPr>
            <a:spLocks noChangeArrowheads="1"/>
          </p:cNvSpPr>
          <p:nvPr/>
        </p:nvSpPr>
        <p:spPr bwMode="auto">
          <a:xfrm rot="9803581">
            <a:off x="5334000" y="27432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04800" y="6477000"/>
            <a:ext cx="1905000" cy="3810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fld id="{F0F671B5-927D-D443-81C8-2432641C66DF}" type="slidenum">
              <a:rPr lang="en-US" sz="1200"/>
              <a:pPr algn="l" eaLnBrk="1" hangingPunct="1"/>
              <a:t>87</a:t>
            </a:fld>
            <a:endParaRPr lang="en-US" sz="120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latin typeface="Berlin Sans FB Demi" charset="0"/>
              </a:rPr>
              <a:t>Bayesian Classification: Why?</a:t>
            </a:r>
            <a:endParaRPr lang="en-US" sz="2400">
              <a:latin typeface="Berlin Sans FB Demi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839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A statistical classifier</a:t>
            </a:r>
            <a:r>
              <a:rPr lang="en-US" sz="2400">
                <a:latin typeface="Calibri" charset="0"/>
              </a:rPr>
              <a:t>: performs </a:t>
            </a:r>
            <a:r>
              <a:rPr lang="en-US" sz="2400" i="1">
                <a:latin typeface="Calibri" charset="0"/>
              </a:rPr>
              <a:t>probabilistic prediction, i.e.,</a:t>
            </a:r>
            <a:r>
              <a:rPr lang="en-US" sz="2400">
                <a:latin typeface="Calibri" charset="0"/>
              </a:rPr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Foundation:</a:t>
            </a:r>
            <a:r>
              <a:rPr lang="en-US" sz="2400">
                <a:latin typeface="Calibri" charset="0"/>
              </a:rPr>
              <a:t> Based on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Bayes</a:t>
            </a:r>
            <a:r>
              <a:rPr lang="ja-JP" altLang="en-US" sz="2400">
                <a:solidFill>
                  <a:srgbClr val="008000"/>
                </a:solidFill>
                <a:latin typeface="Calibri" charset="0"/>
              </a:rPr>
              <a:t>’</a:t>
            </a:r>
            <a:r>
              <a:rPr lang="en-US" altLang="ja-JP" sz="2400">
                <a:solidFill>
                  <a:srgbClr val="008000"/>
                </a:solidFill>
                <a:latin typeface="Calibri" charset="0"/>
              </a:rPr>
              <a:t> Theorem</a:t>
            </a:r>
            <a:r>
              <a:rPr lang="en-US" altLang="ja-JP" sz="2400">
                <a:latin typeface="Calibri" charset="0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Performance:</a:t>
            </a:r>
            <a:r>
              <a:rPr lang="en-US" sz="2400">
                <a:latin typeface="Calibri" charset="0"/>
              </a:rPr>
              <a:t> A simple Bayesian classifier, </a:t>
            </a:r>
            <a:r>
              <a:rPr lang="en-US" sz="2400" i="1">
                <a:latin typeface="Calibri" charset="0"/>
              </a:rPr>
              <a:t>naïve Bayes</a:t>
            </a:r>
            <a:r>
              <a:rPr lang="en-US" sz="2400">
                <a:latin typeface="Calibri" charset="0"/>
              </a:rPr>
              <a:t>, makes </a:t>
            </a:r>
            <a:r>
              <a:rPr lang="en-US" sz="2400">
                <a:solidFill>
                  <a:srgbClr val="008000"/>
                </a:solidFill>
                <a:latin typeface="Calibri" charset="0"/>
              </a:rPr>
              <a:t>strong independence assumptions</a:t>
            </a:r>
            <a:r>
              <a:rPr lang="en-US" sz="2400">
                <a:latin typeface="Calibri" charset="0"/>
              </a:rPr>
              <a:t>, but can perform well.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Calibri" charset="0"/>
              </a:rPr>
              <a:t>Comparable performance with basic decision trees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Incremental</a:t>
            </a:r>
            <a:r>
              <a:rPr lang="en-US" sz="2400">
                <a:latin typeface="Calibri" charset="0"/>
              </a:rPr>
              <a:t>: Each training example can incrementally increase/decrease the probability that a hypothesis is correct (online learning)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>
                <a:latin typeface="Calibri" charset="0"/>
              </a:rPr>
              <a:t>Standard</a:t>
            </a:r>
            <a:r>
              <a:rPr lang="en-US" sz="2400">
                <a:latin typeface="Calibri" charset="0"/>
              </a:rPr>
              <a:t>: Provides a theoretically sound standard of optimal decision for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DB83A7F-ADEF-D24F-A762-582F438521DD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054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A7C03F-3E2B-CD41-B715-BDEF7617A864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Na</a:t>
            </a:r>
            <a:r>
              <a:rPr lang="en-AU" altLang="zh-TW">
                <a:latin typeface="Times New Roman" charset="0"/>
                <a:ea typeface="新細明體" charset="0"/>
                <a:cs typeface="新細明體" charset="0"/>
              </a:rPr>
              <a:t>ï</a:t>
            </a:r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ve Bayes Classifier</a:t>
            </a:r>
            <a:endParaRPr 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Bayes theorem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Combines probability of each feature with respect to  a class label.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Makes strong independence assumption between features, i.e., independence between features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Sample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Classify email as spam based on sender, and text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Diagnose meningitis based on chest-xray, symptom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Classify fruit from shape and color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Determine life style from education and salary</a:t>
            </a:r>
            <a:endParaRPr lang="en-US" sz="2400" i="1">
              <a:latin typeface="Tahoma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170E4D2-C760-844D-8840-13DC79752952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075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8A9511-2BBF-9D4F-8070-9559EA485FC5}" type="slidenum">
              <a:rPr lang="en-US" sz="1200"/>
              <a:pPr eaLnBrk="1" hangingPunct="1"/>
              <a:t>89</a:t>
            </a:fld>
            <a:endParaRPr lang="en-US" sz="12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Review conditional probability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Can factor joint probability using the chain rule: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P(a </a:t>
            </a:r>
            <a:r>
              <a:rPr lang="en-US" sz="2400">
                <a:latin typeface="Tahoma" charset="0"/>
                <a:sym typeface="Symbol" charset="0"/>
              </a:rPr>
              <a:t>^</a:t>
            </a:r>
            <a:r>
              <a:rPr lang="en-US" sz="2400">
                <a:latin typeface="Tahoma" charset="0"/>
              </a:rPr>
              <a:t> b) = P(a | b) P(b) = P(b | a) P(a)</a:t>
            </a:r>
          </a:p>
          <a:p>
            <a:pPr lvl="1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And express the joint probability by conditioning on a or b: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P(a | b) P(b) = P(b | a) P(a)</a:t>
            </a:r>
          </a:p>
          <a:p>
            <a:pPr lvl="1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… and derive </a:t>
            </a:r>
            <a:r>
              <a:rPr lang="en-US" sz="2400" i="1">
                <a:latin typeface="Tahoma" charset="0"/>
              </a:rPr>
              <a:t>Bayes</a:t>
            </a:r>
            <a:r>
              <a:rPr lang="en-US" sz="2400">
                <a:latin typeface="Tahoma" charset="0"/>
              </a:rPr>
              <a:t> Theorem: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P(a | b) = P(b | a) P(a)/ P(b) 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P(b | a) = P(a | b) P(b)/ P(a)</a:t>
            </a:r>
          </a:p>
          <a:p>
            <a:pPr lvl="1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endParaRPr lang="en-US" sz="2400">
              <a:latin typeface="Tahoma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0D7110-5812-C041-8834-1BC15A2771E2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DT Results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The tree below stratifies (or segments) the players into three regions of predictor space: </a:t>
            </a:r>
          </a:p>
          <a:p>
            <a:pPr marL="400050" lvl="1" indent="0">
              <a:buNone/>
            </a:pPr>
            <a:r>
              <a:rPr lang="en-US" sz="2000" i="1" dirty="0"/>
              <a:t>R1 ={X | Years&lt; 4.5}, </a:t>
            </a:r>
          </a:p>
          <a:p>
            <a:pPr marL="400050" lvl="1" indent="0">
              <a:buNone/>
            </a:pPr>
            <a:r>
              <a:rPr lang="en-US" sz="2000" i="1" dirty="0"/>
              <a:t>R2 ={X | Years&gt;=4.5, Hits&lt;117.5}</a:t>
            </a:r>
            <a:r>
              <a:rPr lang="en-US" sz="2000" dirty="0"/>
              <a:t>, and </a:t>
            </a:r>
          </a:p>
          <a:p>
            <a:pPr marL="400050" lvl="1" indent="0">
              <a:buNone/>
            </a:pPr>
            <a:r>
              <a:rPr lang="en-US" sz="2000" i="1" dirty="0"/>
              <a:t>R3 ={X | Years&gt;=4.5</a:t>
            </a:r>
            <a:endParaRPr lang="en-US" sz="2400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05200"/>
            <a:ext cx="8403021" cy="198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0400" y="5791200"/>
            <a:ext cx="286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salary scaled by </a:t>
            </a:r>
            <a:r>
              <a:rPr lang="en-US" dirty="0" err="1"/>
              <a:t>ln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083890"/>
      </p:ext>
    </p:extLst>
  </p:cSld>
  <p:clrMapOvr>
    <a:masterClrMapping/>
  </p:clrMapOvr>
  <p:transition>
    <p:zo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8E962106-17D6-804A-99D8-BA9A271DBF0D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095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27C6F8-1EE9-294D-B57F-0E5510E81371}" type="slidenum">
              <a:rPr lang="en-US" sz="1200"/>
              <a:pPr eaLnBrk="1" hangingPunct="1"/>
              <a:t>90</a:t>
            </a:fld>
            <a:endParaRPr lang="en-US" sz="12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sz="3200">
                <a:latin typeface="Tahoma" charset="0"/>
                <a:ea typeface="新細明體" charset="0"/>
                <a:cs typeface="新細明體" charset="0"/>
              </a:rPr>
              <a:t>Na</a:t>
            </a:r>
            <a:r>
              <a:rPr lang="en-AU" altLang="zh-TW" sz="3200">
                <a:latin typeface="Times New Roman" charset="0"/>
                <a:ea typeface="新細明體" charset="0"/>
                <a:cs typeface="新細明體" charset="0"/>
              </a:rPr>
              <a:t>ï</a:t>
            </a:r>
            <a:r>
              <a:rPr lang="en-AU" altLang="zh-TW" sz="3200">
                <a:latin typeface="Tahoma" charset="0"/>
                <a:ea typeface="新細明體" charset="0"/>
                <a:cs typeface="新細明體" charset="0"/>
              </a:rPr>
              <a:t>ve Bayes Classifier</a:t>
            </a:r>
            <a:endParaRPr lang="en-US" sz="3200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400" dirty="0">
                <a:latin typeface="Tahoma" charset="0"/>
              </a:rPr>
              <a:t>Lets say we have a hypothesis H, &amp; we want to calculate the probability of the hypothesis being correct.</a:t>
            </a:r>
          </a:p>
          <a:p>
            <a:pPr marL="533400" indent="-533400" eaLnBrk="1" hangingPunct="1"/>
            <a:r>
              <a:rPr lang="en-US" sz="2400" dirty="0">
                <a:latin typeface="Tahoma" charset="0"/>
              </a:rPr>
              <a:t>Hypothesis H: given feature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=&gt; object is a Peach</a:t>
            </a:r>
          </a:p>
          <a:p>
            <a:pPr marL="533400" indent="-533400" eaLnBrk="1" hangingPunct="1"/>
            <a:r>
              <a:rPr lang="en-US" sz="2400" dirty="0">
                <a:latin typeface="Tahoma" charset="0"/>
              </a:rPr>
              <a:t>Calculate probability that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is a Peach</a:t>
            </a:r>
          </a:p>
          <a:p>
            <a:pPr marL="990600" lvl="1" indent="-533400" eaLnBrk="1" hangingPunct="1"/>
            <a:r>
              <a:rPr lang="en-US" sz="2400" dirty="0">
                <a:latin typeface="Tahoma" charset="0"/>
              </a:rPr>
              <a:t>P(H: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is a Peach)</a:t>
            </a:r>
          </a:p>
          <a:p>
            <a:pPr marL="990600" lvl="1" indent="-533400" eaLnBrk="1" hangingPunct="1"/>
            <a:r>
              <a:rPr lang="en-US" sz="2400" dirty="0">
                <a:latin typeface="Tahoma" charset="0"/>
              </a:rPr>
              <a:t>P(H: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is an Apricot)</a:t>
            </a:r>
          </a:p>
          <a:p>
            <a:pPr marL="533400" indent="-533400" eaLnBrk="1" hangingPunct="1"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533400" indent="-533400" eaLnBrk="1" hangingPunct="1">
              <a:buFont typeface="Wingdings" charset="0"/>
              <a:buAutoNum type="arabicPeriod"/>
            </a:pPr>
            <a:r>
              <a:rPr lang="en-US" sz="2400" dirty="0">
                <a:latin typeface="Tahoma" charset="0"/>
              </a:rPr>
              <a:t>Calculate each of these probabilities</a:t>
            </a:r>
          </a:p>
          <a:p>
            <a:pPr marL="533400" indent="-533400" eaLnBrk="1" hangingPunct="1">
              <a:buFont typeface="Wingdings" charset="0"/>
              <a:buAutoNum type="arabicPeriod"/>
            </a:pPr>
            <a:r>
              <a:rPr lang="en-US" sz="2400" dirty="0">
                <a:latin typeface="Tahoma" charset="0"/>
              </a:rPr>
              <a:t>Choose the highest probability</a:t>
            </a:r>
          </a:p>
        </p:txBody>
      </p:sp>
    </p:spTree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D02ADC44-835F-F943-972B-16B0695A8BCB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116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DBEF85-0A9F-2246-A70B-1B26C14161CD}" type="slidenum">
              <a:rPr lang="en-US" sz="1200"/>
              <a:pPr eaLnBrk="1" hangingPunct="1"/>
              <a:t>91</a:t>
            </a:fld>
            <a:endParaRPr lang="en-US" sz="12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Na</a:t>
            </a:r>
            <a:r>
              <a:rPr lang="en-AU" altLang="zh-TW">
                <a:latin typeface="Times New Roman" charset="0"/>
                <a:ea typeface="新細明體" charset="0"/>
                <a:cs typeface="新細明體" charset="0"/>
              </a:rPr>
              <a:t>ï</a:t>
            </a:r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ve Bayes Classifier</a:t>
            </a:r>
            <a:endParaRPr 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P(H|X) </a:t>
            </a:r>
            <a:r>
              <a:rPr lang="en-US" sz="2400" i="1" dirty="0">
                <a:latin typeface="Tahoma" charset="0"/>
              </a:rPr>
              <a:t>Posterior</a:t>
            </a:r>
            <a:r>
              <a:rPr lang="en-US" sz="2400" dirty="0">
                <a:latin typeface="Tahoma" charset="0"/>
              </a:rPr>
              <a:t> probability of hypothesis H (class)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X: {x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2…,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-25000" dirty="0" err="1">
                <a:latin typeface="Tahoma" charset="0"/>
              </a:rPr>
              <a:t>n</a:t>
            </a:r>
            <a:r>
              <a:rPr lang="en-US" sz="2400" dirty="0">
                <a:latin typeface="Tahoma" charset="0"/>
              </a:rPr>
              <a:t>}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Shows  the confidence/probability of H given X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: shape=round,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:</a:t>
            </a:r>
            <a:r>
              <a:rPr lang="en-US" sz="2400" baseline="-25000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color=orange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H: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 is a peach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P(H) Prior probability of hypothesis H</a:t>
            </a:r>
          </a:p>
          <a:p>
            <a:pPr marL="990600" lvl="1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Represents the probability of H just happening, regardless of data.</a:t>
            </a:r>
          </a:p>
          <a:p>
            <a:pPr marL="990600" lvl="1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E.g.  What  is the probability of picking a peach from a fruit bin without knowledge of shape and color.</a:t>
            </a:r>
          </a:p>
        </p:txBody>
      </p:sp>
    </p:spTree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B7D5C71-5E91-7E46-AADC-10693FFEC3F7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136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49EB2C-1254-D549-82D6-B24D609ED5FF}" type="slidenum">
              <a:rPr lang="en-US" sz="1200"/>
              <a:pPr eaLnBrk="1" hangingPunct="1"/>
              <a:t>92</a:t>
            </a:fld>
            <a:endParaRPr lang="en-US" sz="12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Bayes Theorem - Learning</a:t>
            </a:r>
            <a:endParaRPr 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400" dirty="0">
                <a:latin typeface="Tahoma" charset="0"/>
              </a:rPr>
              <a:t>P(X|H) </a:t>
            </a:r>
            <a:r>
              <a:rPr lang="en-US" sz="2400" i="1" dirty="0">
                <a:latin typeface="Tahoma" charset="0"/>
              </a:rPr>
              <a:t>Likelihood</a:t>
            </a:r>
            <a:r>
              <a:rPr lang="en-US" sz="2400" dirty="0">
                <a:latin typeface="Tahoma" charset="0"/>
              </a:rPr>
              <a:t> - the evidence X conditioned on hypothesis H</a:t>
            </a:r>
          </a:p>
          <a:p>
            <a:pPr marL="990600" lvl="1" indent="-533400" eaLnBrk="1" hangingPunct="1"/>
            <a:r>
              <a:rPr lang="en-US" sz="2400" dirty="0">
                <a:latin typeface="Tahoma" charset="0"/>
              </a:rPr>
              <a:t>Shows  the confidence (</a:t>
            </a:r>
            <a:r>
              <a:rPr lang="en-US" sz="2400" i="1" dirty="0">
                <a:latin typeface="Tahoma" charset="0"/>
              </a:rPr>
              <a:t>probability</a:t>
            </a:r>
            <a:r>
              <a:rPr lang="en-US" sz="2400" dirty="0">
                <a:latin typeface="Tahoma" charset="0"/>
              </a:rPr>
              <a:t>) of X given H</a:t>
            </a:r>
          </a:p>
          <a:p>
            <a:pPr marL="990600" lvl="1" indent="-533400" eaLnBrk="1" hangingPunct="1"/>
            <a:r>
              <a:rPr lang="en-US" sz="2400" dirty="0">
                <a:latin typeface="Tahoma" charset="0"/>
              </a:rPr>
              <a:t>Given H is true (i.e., X is a peach) calculate the probability that X is round and orange, i.e., x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=round, x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=orange.</a:t>
            </a:r>
          </a:p>
          <a:p>
            <a:pPr marL="990600" lvl="1" indent="-533400" eaLnBrk="1" hangingPunct="1"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P(X) Prior probability of X</a:t>
            </a:r>
          </a:p>
          <a:p>
            <a:pPr marL="990600" lvl="1" indent="-5334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>
                <a:latin typeface="Tahoma" charset="0"/>
              </a:rPr>
              <a:t>Represents the probability that sample is round and orange.</a:t>
            </a:r>
          </a:p>
        </p:txBody>
      </p:sp>
    </p:spTree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E2F1951-56DC-7D42-BF8F-C1E744E88FD7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157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D3238C-05BF-6843-A6B2-F3BE9ECBF025}" type="slidenum">
              <a:rPr lang="en-US" sz="1200"/>
              <a:pPr eaLnBrk="1" hangingPunct="1"/>
              <a:t>93</a:t>
            </a:fld>
            <a:endParaRPr lang="en-US" sz="120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latin typeface="Tahoma" charset="0"/>
                <a:ea typeface="新細明體" charset="0"/>
                <a:cs typeface="新細明體" charset="0"/>
              </a:rPr>
              <a:t>Bayes Theorem - Classification</a:t>
            </a:r>
            <a:endParaRPr 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157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362200"/>
            <a:ext cx="8382000" cy="3541713"/>
          </a:xfrm>
          <a:noFill/>
        </p:spPr>
      </p:pic>
      <p:sp>
        <p:nvSpPr>
          <p:cNvPr id="115717" name="TextBox 1"/>
          <p:cNvSpPr txBox="1">
            <a:spLocks noChangeArrowheads="1"/>
          </p:cNvSpPr>
          <p:nvPr/>
        </p:nvSpPr>
        <p:spPr bwMode="auto">
          <a:xfrm>
            <a:off x="1828800" y="2438400"/>
            <a:ext cx="2438400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endParaRPr lang="en-US"/>
          </a:p>
          <a:p>
            <a:pPr algn="ctr" eaLnBrk="1" hangingPunct="1"/>
            <a:r>
              <a:rPr lang="en-US" sz="3200">
                <a:latin typeface="Times New Roman" charset="0"/>
                <a:cs typeface="Times New Roman" charset="0"/>
              </a:rPr>
              <a:t>Likelihood</a:t>
            </a:r>
          </a:p>
        </p:txBody>
      </p:sp>
    </p:spTree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8076847-AC68-2446-B49C-E8E579EC6C56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1776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55B1F2-1046-9145-ACA7-6AB0D61D36D3}" type="slidenum">
              <a:rPr lang="en-US" sz="1200"/>
              <a:pPr eaLnBrk="1" hangingPunct="1"/>
              <a:t>94</a:t>
            </a:fld>
            <a:endParaRPr lang="en-US" sz="120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Naïve Bayes Classification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Hypothesis </a:t>
            </a:r>
            <a:r>
              <a:rPr lang="en-US" sz="2400" i="1">
                <a:latin typeface="Tahoma" charset="0"/>
              </a:rPr>
              <a:t>H </a:t>
            </a:r>
            <a:r>
              <a:rPr lang="en-US" sz="2400">
                <a:latin typeface="Tahoma" charset="0"/>
              </a:rPr>
              <a:t>is the class </a:t>
            </a:r>
            <a:r>
              <a:rPr lang="en-US" sz="2400" i="1">
                <a:latin typeface="Tahoma" charset="0"/>
              </a:rPr>
              <a:t>C</a:t>
            </a:r>
            <a:r>
              <a:rPr lang="en-US" sz="2400" i="1" baseline="-25000">
                <a:latin typeface="Tahoma" charset="0"/>
              </a:rPr>
              <a:t>i</a:t>
            </a:r>
            <a:r>
              <a:rPr lang="en-US" sz="2400" baseline="-25000">
                <a:latin typeface="Tahoma" charset="0"/>
              </a:rPr>
              <a:t>.</a:t>
            </a: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Note:</a:t>
            </a:r>
            <a:r>
              <a:rPr lang="en-US" sz="2400" i="1">
                <a:latin typeface="Tahoma" charset="0"/>
              </a:rPr>
              <a:t> P (X) </a:t>
            </a:r>
            <a:r>
              <a:rPr lang="en-US" sz="2400">
                <a:latin typeface="Tahoma" charset="0"/>
              </a:rPr>
              <a:t>can be ignored (for classification) as it is constant for all classes.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 Assuming the independence assumption, </a:t>
            </a:r>
            <a:r>
              <a:rPr lang="en-US" sz="2400" i="1">
                <a:latin typeface="Tahoma" charset="0"/>
              </a:rPr>
              <a:t>P(X|C</a:t>
            </a:r>
            <a:r>
              <a:rPr lang="en-US" sz="2400" i="1" baseline="-25000">
                <a:latin typeface="Tahoma" charset="0"/>
              </a:rPr>
              <a:t>i</a:t>
            </a:r>
            <a:r>
              <a:rPr lang="en-US" sz="2400" i="1">
                <a:latin typeface="Tahoma" charset="0"/>
              </a:rPr>
              <a:t>) </a:t>
            </a:r>
            <a:r>
              <a:rPr lang="en-US" sz="2400">
                <a:latin typeface="Tahoma" charset="0"/>
              </a:rPr>
              <a:t>is: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Therefore: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>
                <a:latin typeface="Tahoma" charset="0"/>
              </a:rPr>
              <a:t>P(C</a:t>
            </a:r>
            <a:r>
              <a:rPr lang="en-US" sz="2400" i="1" baseline="-25000">
                <a:latin typeface="Tahoma" charset="0"/>
              </a:rPr>
              <a:t>i</a:t>
            </a:r>
            <a:r>
              <a:rPr lang="en-US" sz="2400" i="1">
                <a:latin typeface="Tahoma" charset="0"/>
              </a:rPr>
              <a:t>)</a:t>
            </a:r>
            <a:r>
              <a:rPr lang="en-US" sz="2400">
                <a:latin typeface="Tahoma" charset="0"/>
              </a:rPr>
              <a:t> is the ratio of total samples in class </a:t>
            </a:r>
            <a:r>
              <a:rPr lang="en-US" sz="2400" i="1">
                <a:latin typeface="Tahoma" charset="0"/>
              </a:rPr>
              <a:t>C</a:t>
            </a:r>
            <a:r>
              <a:rPr lang="en-US" sz="2400" i="1" baseline="-25000">
                <a:latin typeface="Tahoma" charset="0"/>
              </a:rPr>
              <a:t>i</a:t>
            </a:r>
            <a:r>
              <a:rPr lang="en-US" sz="2400">
                <a:latin typeface="Tahoma" charset="0"/>
              </a:rPr>
              <a:t> to all samples.</a:t>
            </a:r>
          </a:p>
        </p:txBody>
      </p:sp>
      <p:pic>
        <p:nvPicPr>
          <p:cNvPr id="117765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3657600"/>
            <a:ext cx="3962400" cy="511175"/>
          </a:xfrm>
          <a:noFill/>
        </p:spPr>
      </p:pic>
      <p:pic>
        <p:nvPicPr>
          <p:cNvPr id="117766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4495800"/>
            <a:ext cx="3962400" cy="869950"/>
          </a:xfrm>
          <a:noFill/>
        </p:spPr>
      </p:pic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DEA968CB-7CA1-024F-BCBA-DC861C246879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198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7A0D50-195C-8246-A272-F213B57B8410}" type="slidenum">
              <a:rPr lang="en-US" sz="1200"/>
              <a:pPr eaLnBrk="1" hangingPunct="1"/>
              <a:t>95</a:t>
            </a:fld>
            <a:endParaRPr lang="en-US" sz="120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Naïve Bayes Classification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Tahoma" charset="0"/>
                <a:cs typeface="+mn-cs"/>
              </a:rPr>
              <a:t>For categorical attribute:</a:t>
            </a:r>
          </a:p>
          <a:p>
            <a:pPr lvl="1" eaLnBrk="1" hangingPunct="1">
              <a:defRPr/>
            </a:pPr>
            <a:r>
              <a:rPr lang="en-US" sz="2400" i="1" dirty="0">
                <a:latin typeface="Tahoma" charset="0"/>
              </a:rPr>
              <a:t>P(</a:t>
            </a:r>
            <a:r>
              <a:rPr lang="en-US" sz="2400" i="1" dirty="0" err="1">
                <a:latin typeface="Tahoma" charset="0"/>
              </a:rPr>
              <a:t>x</a:t>
            </a:r>
            <a:r>
              <a:rPr lang="en-US" sz="2400" i="1" baseline="-25000" dirty="0" err="1">
                <a:latin typeface="Tahoma" charset="0"/>
              </a:rPr>
              <a:t>k</a:t>
            </a:r>
            <a:r>
              <a:rPr lang="en-US" sz="2400" i="1" dirty="0" err="1">
                <a:latin typeface="Tahoma" charset="0"/>
              </a:rPr>
              <a:t>|C</a:t>
            </a:r>
            <a:r>
              <a:rPr lang="en-US" sz="2400" i="1" baseline="-25000" dirty="0" err="1">
                <a:latin typeface="Tahoma" charset="0"/>
              </a:rPr>
              <a:t>i</a:t>
            </a:r>
            <a:r>
              <a:rPr lang="en-US" sz="2400" i="1" dirty="0">
                <a:latin typeface="Tahoma" charset="0"/>
              </a:rPr>
              <a:t>)</a:t>
            </a:r>
            <a:r>
              <a:rPr lang="en-US" sz="2400" dirty="0">
                <a:latin typeface="Tahoma" charset="0"/>
              </a:rPr>
              <a:t> is the frequency of samples having value </a:t>
            </a:r>
            <a:r>
              <a:rPr lang="en-US" sz="2400" i="1" dirty="0" err="1">
                <a:latin typeface="Tahoma" charset="0"/>
              </a:rPr>
              <a:t>x</a:t>
            </a:r>
            <a:r>
              <a:rPr lang="en-US" sz="2400" i="1" baseline="-25000" dirty="0" err="1">
                <a:latin typeface="Tahoma" charset="0"/>
              </a:rPr>
              <a:t>k</a:t>
            </a:r>
            <a:r>
              <a:rPr lang="en-US" sz="2400" dirty="0">
                <a:latin typeface="Tahoma" charset="0"/>
              </a:rPr>
              <a:t> for class </a:t>
            </a:r>
            <a:r>
              <a:rPr lang="en-US" sz="2400" i="1" dirty="0" err="1">
                <a:latin typeface="Tahoma" charset="0"/>
              </a:rPr>
              <a:t>C</a:t>
            </a:r>
            <a:r>
              <a:rPr lang="en-US" sz="2400" i="1" baseline="-25000" dirty="0" err="1">
                <a:latin typeface="Tahoma" charset="0"/>
              </a:rPr>
              <a:t>i</a:t>
            </a:r>
            <a:endParaRPr lang="en-US" sz="2400" i="1" baseline="-25000" dirty="0">
              <a:latin typeface="Tahoma" charset="0"/>
            </a:endParaRP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sz="24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+mn-cs"/>
              </a:rPr>
              <a:t>For continuous (numeric) attribute:</a:t>
            </a:r>
          </a:p>
          <a:p>
            <a:pPr lvl="1" eaLnBrk="1" hangingPunct="1">
              <a:defRPr/>
            </a:pPr>
            <a:r>
              <a:rPr lang="en-US" sz="2400" i="1" dirty="0">
                <a:latin typeface="+mj-lt"/>
              </a:rPr>
              <a:t>P(</a:t>
            </a:r>
            <a:r>
              <a:rPr lang="en-US" sz="2400" i="1" dirty="0" err="1">
                <a:latin typeface="+mj-lt"/>
              </a:rPr>
              <a:t>x</a:t>
            </a:r>
            <a:r>
              <a:rPr lang="en-US" sz="2400" i="1" baseline="-25000" dirty="0" err="1">
                <a:latin typeface="+mj-lt"/>
              </a:rPr>
              <a:t>k</a:t>
            </a:r>
            <a:r>
              <a:rPr lang="en-US" sz="2400" i="1" dirty="0" err="1">
                <a:latin typeface="+mj-lt"/>
              </a:rPr>
              <a:t>|C</a:t>
            </a:r>
            <a:r>
              <a:rPr lang="en-US" sz="2400" i="1" baseline="-25000" dirty="0" err="1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)</a:t>
            </a:r>
            <a:r>
              <a:rPr lang="en-US" sz="2400" dirty="0">
                <a:latin typeface="+mj-lt"/>
              </a:rPr>
              <a:t> is calculated via a Gaussian density function. with a mean </a:t>
            </a:r>
            <a:r>
              <a:rPr lang="el-GR" sz="2400" dirty="0">
                <a:latin typeface="+mj-lt"/>
              </a:rPr>
              <a:t>μ</a:t>
            </a:r>
            <a:r>
              <a:rPr lang="en-US" sz="2400" dirty="0">
                <a:latin typeface="+mj-lt"/>
              </a:rPr>
              <a:t> and standard deviation </a:t>
            </a:r>
            <a:r>
              <a:rPr lang="el-GR" sz="2400" dirty="0">
                <a:latin typeface="+mj-lt"/>
              </a:rPr>
              <a:t>σ</a:t>
            </a:r>
          </a:p>
          <a:p>
            <a:pPr lvl="1" eaLnBrk="1" hangingPunct="1">
              <a:defRPr/>
            </a:pPr>
            <a:endParaRPr lang="en-US" dirty="0">
              <a:latin typeface="Tahoma" charset="0"/>
            </a:endParaRPr>
          </a:p>
        </p:txBody>
      </p:sp>
      <p:graphicFrame>
        <p:nvGraphicFramePr>
          <p:cNvPr id="119813" name="Object 12"/>
          <p:cNvGraphicFramePr>
            <a:graphicFrameLocks/>
          </p:cNvGraphicFramePr>
          <p:nvPr/>
        </p:nvGraphicFramePr>
        <p:xfrm>
          <a:off x="4191000" y="48006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5" name="Equation" r:id="rId4" imgW="1663700" imgH="482600" progId="Equation.3">
                  <p:embed/>
                </p:oleObj>
              </mc:Choice>
              <mc:Fallback>
                <p:oleObj name="Equation" r:id="rId4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006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6" name="Equation" r:id="rId6" imgW="1625600" imgH="241300" progId="Equation.DSMT4">
                  <p:embed/>
                </p:oleObj>
              </mc:Choice>
              <mc:Fallback>
                <p:oleObj name="Equation" r:id="rId6" imgW="1625600" imgH="24130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2F99891-638D-B54B-AB5D-6E2175D964B6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218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D102C7-FF88-4147-8609-E71810514F75}" type="slidenum">
              <a:rPr lang="en-US" sz="1200"/>
              <a:pPr eaLnBrk="1" hangingPunct="1"/>
              <a:t>96</a:t>
            </a:fld>
            <a:endParaRPr lang="en-US" sz="120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Naïve Bayes Classification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pPr marL="533400" indent="-533400" eaLnBrk="1" hangingPunct="1"/>
            <a:r>
              <a:rPr lang="en-US" dirty="0">
                <a:latin typeface="Tahoma" charset="0"/>
              </a:rPr>
              <a:t>Having pre-calculated all </a:t>
            </a:r>
            <a:r>
              <a:rPr lang="en-US" i="1" dirty="0">
                <a:latin typeface="Tahoma" charset="0"/>
              </a:rPr>
              <a:t>P(</a:t>
            </a:r>
            <a:r>
              <a:rPr lang="en-US" i="1" dirty="0" err="1">
                <a:latin typeface="Tahoma" charset="0"/>
              </a:rPr>
              <a:t>x</a:t>
            </a:r>
            <a:r>
              <a:rPr lang="en-US" i="1" baseline="-25000" dirty="0" err="1">
                <a:latin typeface="Tahoma" charset="0"/>
              </a:rPr>
              <a:t>k</a:t>
            </a:r>
            <a:r>
              <a:rPr lang="en-US" i="1" dirty="0" err="1">
                <a:latin typeface="Tahoma" charset="0"/>
              </a:rPr>
              <a:t>|C</a:t>
            </a:r>
            <a:r>
              <a:rPr lang="en-US" i="1" baseline="-25000" dirty="0" err="1">
                <a:latin typeface="Tahoma" charset="0"/>
              </a:rPr>
              <a:t>i</a:t>
            </a:r>
            <a:r>
              <a:rPr lang="en-US" i="1" dirty="0">
                <a:latin typeface="Tahoma" charset="0"/>
              </a:rPr>
              <a:t>),</a:t>
            </a:r>
            <a:r>
              <a:rPr lang="en-US" dirty="0">
                <a:latin typeface="Tahoma" charset="0"/>
              </a:rPr>
              <a:t> an unknown example X is classified as follows:</a:t>
            </a:r>
          </a:p>
          <a:p>
            <a:pPr marL="533400" indent="-533400" eaLnBrk="1" hangingPunct="1"/>
            <a:endParaRPr lang="en-US" dirty="0">
              <a:latin typeface="Tahoma" charset="0"/>
            </a:endParaRP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For all classes calculate </a:t>
            </a:r>
            <a:r>
              <a:rPr lang="en-US" i="1" dirty="0">
                <a:latin typeface="Tahoma" charset="0"/>
              </a:rPr>
              <a:t>P(</a:t>
            </a:r>
            <a:r>
              <a:rPr lang="en-US" i="1" dirty="0" err="1">
                <a:latin typeface="Tahoma" charset="0"/>
              </a:rPr>
              <a:t>C</a:t>
            </a:r>
            <a:r>
              <a:rPr lang="en-US" i="1" baseline="-25000" dirty="0" err="1">
                <a:latin typeface="Tahoma" charset="0"/>
              </a:rPr>
              <a:t>i</a:t>
            </a:r>
            <a:r>
              <a:rPr lang="en-US" i="1" dirty="0" err="1">
                <a:latin typeface="Tahoma" charset="0"/>
              </a:rPr>
              <a:t>|X</a:t>
            </a:r>
            <a:r>
              <a:rPr lang="en-US" dirty="0">
                <a:latin typeface="Tahoma" charset="0"/>
              </a:rPr>
              <a:t>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Assign X to the class with the highest </a:t>
            </a:r>
            <a:r>
              <a:rPr lang="en-US" i="1" dirty="0">
                <a:latin typeface="Tahoma" charset="0"/>
              </a:rPr>
              <a:t>P(</a:t>
            </a:r>
            <a:r>
              <a:rPr lang="en-US" i="1" dirty="0" err="1">
                <a:latin typeface="Tahoma" charset="0"/>
              </a:rPr>
              <a:t>C</a:t>
            </a:r>
            <a:r>
              <a:rPr lang="en-US" i="1" baseline="-25000" dirty="0" err="1">
                <a:latin typeface="Tahoma" charset="0"/>
              </a:rPr>
              <a:t>i</a:t>
            </a:r>
            <a:r>
              <a:rPr lang="en-US" i="1" dirty="0" err="1">
                <a:latin typeface="Tahoma" charset="0"/>
              </a:rPr>
              <a:t>|X</a:t>
            </a:r>
            <a:r>
              <a:rPr lang="en-US" dirty="0">
                <a:latin typeface="Tahoma" charset="0"/>
              </a:rPr>
              <a:t>)</a:t>
            </a:r>
          </a:p>
        </p:txBody>
      </p:sp>
    </p:spTree>
  </p:cSld>
  <p:clrMapOvr>
    <a:masterClrMapping/>
  </p:clrMapOvr>
  <p:transition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FF4E735F-7332-3946-A76D-F85328BEB771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239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20506F-3C29-BC46-97A7-04880B6D2CEA}" type="slidenum">
              <a:rPr lang="en-US" sz="1200"/>
              <a:pPr eaLnBrk="1" hangingPunct="1"/>
              <a:t>97</a:t>
            </a:fld>
            <a:endParaRPr lang="en-US" sz="1200"/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Play Tennis?</a:t>
            </a:r>
          </a:p>
        </p:txBody>
      </p:sp>
      <p:pic>
        <p:nvPicPr>
          <p:cNvPr id="1239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5486400" cy="4613275"/>
          </a:xfrm>
          <a:noFill/>
        </p:spPr>
      </p:pic>
      <p:sp>
        <p:nvSpPr>
          <p:cNvPr id="123909" name="Rectangle 1"/>
          <p:cNvSpPr>
            <a:spLocks noChangeArrowheads="1"/>
          </p:cNvSpPr>
          <p:nvPr/>
        </p:nvSpPr>
        <p:spPr bwMode="auto">
          <a:xfrm>
            <a:off x="2133600" y="1253951"/>
            <a:ext cx="55626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Incoming sample: X = &lt;sunny, cool, high, true&gt;</a:t>
            </a:r>
          </a:p>
        </p:txBody>
      </p:sp>
    </p:spTree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14D72B8-58E0-C646-AA63-5F9988265636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2595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445E66-5E6B-E648-8A16-63D9F020F87B}" type="slidenum">
              <a:rPr lang="en-US" sz="1200"/>
              <a:pPr eaLnBrk="1" hangingPunct="1"/>
              <a:t>98</a:t>
            </a:fld>
            <a:endParaRPr lang="en-US" sz="1200"/>
          </a:p>
        </p:txBody>
      </p:sp>
      <p:sp>
        <p:nvSpPr>
          <p:cNvPr id="1259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Play Tennis Example: estimating </a:t>
            </a:r>
            <a:r>
              <a:rPr lang="en-US" sz="2800" i="1" dirty="0">
                <a:latin typeface="Tahoma" charset="0"/>
              </a:rPr>
              <a:t>P(</a:t>
            </a:r>
            <a:r>
              <a:rPr lang="en-US" sz="2800" i="1" dirty="0" err="1">
                <a:latin typeface="Tahoma" charset="0"/>
              </a:rPr>
              <a:t>x</a:t>
            </a:r>
            <a:r>
              <a:rPr lang="en-US" sz="2800" i="1" baseline="-25000" dirty="0" err="1">
                <a:latin typeface="Tahoma" charset="0"/>
              </a:rPr>
              <a:t>i</a:t>
            </a:r>
            <a:r>
              <a:rPr lang="en-US" sz="2800" i="1" dirty="0" err="1">
                <a:latin typeface="Tahoma" charset="0"/>
              </a:rPr>
              <a:t>|C</a:t>
            </a:r>
            <a:r>
              <a:rPr lang="en-US" sz="2800" i="1" dirty="0">
                <a:latin typeface="Tahoma" charset="0"/>
              </a:rPr>
              <a:t>)</a:t>
            </a:r>
            <a:r>
              <a:rPr lang="en-US" sz="2800" dirty="0">
                <a:latin typeface="Tahoma" charset="0"/>
              </a:rPr>
              <a:t> </a:t>
            </a:r>
          </a:p>
        </p:txBody>
      </p:sp>
      <p:pic>
        <p:nvPicPr>
          <p:cNvPr id="125956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752600"/>
            <a:ext cx="3962400" cy="3332163"/>
          </a:xfrm>
          <a:noFill/>
        </p:spPr>
      </p:pic>
      <p:pic>
        <p:nvPicPr>
          <p:cNvPr id="125957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600200"/>
            <a:ext cx="4305300" cy="4724400"/>
          </a:xfrm>
          <a:noFill/>
        </p:spPr>
      </p:pic>
      <p:pic>
        <p:nvPicPr>
          <p:cNvPr id="125958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5257800"/>
            <a:ext cx="1876425" cy="1047750"/>
          </a:xfrm>
          <a:noFill/>
        </p:spPr>
      </p:pic>
    </p:spTree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AE8AD54A-D293-0F43-A032-18A26FC97AFA}" type="datetime4">
              <a:rPr lang="en-US" sz="1200"/>
              <a:pPr algn="r" eaLnBrk="1" hangingPunct="1"/>
              <a:t>August 6, 2018</a:t>
            </a:fld>
            <a:endParaRPr lang="en-US" sz="1200"/>
          </a:p>
        </p:txBody>
      </p:sp>
      <p:sp>
        <p:nvSpPr>
          <p:cNvPr id="12800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D52013-52C3-914B-94EC-7E5E28FE73E1}" type="slidenum">
              <a:rPr lang="en-US" sz="1200"/>
              <a:pPr eaLnBrk="1" hangingPunct="1"/>
              <a:t>99</a:t>
            </a:fld>
            <a:endParaRPr lang="en-US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Play Tennis Example: estimating </a:t>
            </a:r>
            <a:r>
              <a:rPr lang="en-US" sz="3200" i="1">
                <a:latin typeface="Tahoma" charset="0"/>
              </a:rPr>
              <a:t>P(C</a:t>
            </a:r>
            <a:r>
              <a:rPr lang="en-US" sz="3200" i="1" baseline="-25000">
                <a:latin typeface="Tahoma" charset="0"/>
              </a:rPr>
              <a:t>i</a:t>
            </a:r>
            <a:r>
              <a:rPr lang="en-US" sz="3200" i="1">
                <a:latin typeface="Tahoma" charset="0"/>
              </a:rPr>
              <a:t>|x</a:t>
            </a:r>
            <a:r>
              <a:rPr lang="en-US" sz="3200" i="1" baseline="-25000">
                <a:latin typeface="Tahoma" charset="0"/>
              </a:rPr>
              <a:t>i</a:t>
            </a:r>
            <a:r>
              <a:rPr lang="en-US" sz="3200" i="1">
                <a:latin typeface="Tahoma" charset="0"/>
              </a:rPr>
              <a:t>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cs typeface="+mn-cs"/>
              </a:rPr>
              <a:t>An incoming sample: X = &lt;sunny, cool, high, true&gt;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Tahoma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cs typeface="+mn-cs"/>
              </a:rPr>
              <a:t>P(</a:t>
            </a:r>
            <a:r>
              <a:rPr lang="en-US" sz="2000" dirty="0" err="1">
                <a:latin typeface="Tahoma" charset="0"/>
                <a:cs typeface="+mn-cs"/>
              </a:rPr>
              <a:t>p|X</a:t>
            </a:r>
            <a:r>
              <a:rPr lang="en-US" sz="2000" dirty="0">
                <a:latin typeface="Tahoma" charset="0"/>
                <a:cs typeface="+mn-cs"/>
              </a:rPr>
              <a:t>) = P(</a:t>
            </a:r>
            <a:r>
              <a:rPr lang="en-US" sz="2000" dirty="0" err="1">
                <a:latin typeface="Tahoma" charset="0"/>
                <a:cs typeface="+mn-cs"/>
              </a:rPr>
              <a:t>X|p</a:t>
            </a:r>
            <a:r>
              <a:rPr lang="en-US" sz="2000" dirty="0">
                <a:latin typeface="Tahoma" charset="0"/>
                <a:cs typeface="+mn-cs"/>
              </a:rPr>
              <a:t>)*P(p) =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P(p)*P(</a:t>
            </a:r>
            <a:r>
              <a:rPr lang="en-US" sz="2000" dirty="0" err="1">
                <a:latin typeface="Tahoma" charset="0"/>
              </a:rPr>
              <a:t>sunny|p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cool|p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high|p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true|p</a:t>
            </a:r>
            <a:r>
              <a:rPr lang="en-US" sz="2000" dirty="0">
                <a:latin typeface="Tahoma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9/14 * 2/9 * 3/9 * 3/9 * 3/9= 0.0053</a:t>
            </a:r>
          </a:p>
          <a:p>
            <a:pPr marL="0" indent="0">
              <a:buNone/>
            </a:pPr>
            <a:r>
              <a:rPr lang="en-US" sz="2000" dirty="0">
                <a:latin typeface="Tahoma" charset="0"/>
              </a:rPr>
              <a:t>     // </a:t>
            </a:r>
            <a:r>
              <a:rPr lang="en-US" sz="2000" dirty="0"/>
              <a:t>&gt;&gt;&gt; .0053/(.0053+.026) =0.16932907348242812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Tahoma" charset="0"/>
                <a:cs typeface="+mn-cs"/>
              </a:rPr>
              <a:t>P(</a:t>
            </a:r>
            <a:r>
              <a:rPr lang="en-US" sz="2000" dirty="0" err="1">
                <a:latin typeface="Tahoma" charset="0"/>
                <a:cs typeface="+mn-cs"/>
              </a:rPr>
              <a:t>n|X</a:t>
            </a:r>
            <a:r>
              <a:rPr lang="en-US" sz="2000" dirty="0">
                <a:latin typeface="Tahoma" charset="0"/>
                <a:cs typeface="+mn-cs"/>
              </a:rPr>
              <a:t>) = P(</a:t>
            </a:r>
            <a:r>
              <a:rPr lang="en-US" sz="2000" dirty="0" err="1">
                <a:latin typeface="Tahoma" charset="0"/>
                <a:cs typeface="+mn-cs"/>
              </a:rPr>
              <a:t>X|p</a:t>
            </a:r>
            <a:r>
              <a:rPr lang="en-US" sz="2000" dirty="0">
                <a:latin typeface="Tahoma" charset="0"/>
                <a:cs typeface="+mn-cs"/>
              </a:rPr>
              <a:t>)*P(n) =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P(n)*P(</a:t>
            </a:r>
            <a:r>
              <a:rPr lang="en-US" sz="2000" dirty="0" err="1">
                <a:latin typeface="Tahoma" charset="0"/>
              </a:rPr>
              <a:t>sunny|n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cool|n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high|n</a:t>
            </a:r>
            <a:r>
              <a:rPr lang="en-US" sz="2000" dirty="0">
                <a:latin typeface="Tahoma" charset="0"/>
              </a:rPr>
              <a:t>)*p(</a:t>
            </a:r>
            <a:r>
              <a:rPr lang="en-US" sz="2000" dirty="0" err="1">
                <a:latin typeface="Tahoma" charset="0"/>
              </a:rPr>
              <a:t>true|n</a:t>
            </a:r>
            <a:r>
              <a:rPr lang="en-US" sz="2000" dirty="0">
                <a:latin typeface="Tahoma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5/14 * 3/5 * 1/5 * 4/5 * 3/5 = 0.0206</a:t>
            </a:r>
          </a:p>
          <a:p>
            <a:pPr marL="0" indent="0">
              <a:buNone/>
            </a:pPr>
            <a:r>
              <a:rPr lang="en-US" sz="2000" dirty="0">
                <a:latin typeface="Tahoma" charset="0"/>
              </a:rPr>
              <a:t>      // </a:t>
            </a:r>
            <a:r>
              <a:rPr lang="en-US" dirty="0"/>
              <a:t>&gt;&gt;&gt; .026/(.0053+.026) = 0.8306709265175718</a:t>
            </a:r>
            <a:endParaRPr lang="en-US" sz="4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latin typeface="Tahoma" charset="0"/>
              </a:rPr>
              <a:t>Class </a:t>
            </a:r>
            <a:r>
              <a:rPr lang="en-US" sz="2000" i="1" dirty="0">
                <a:latin typeface="Tahoma" charset="0"/>
              </a:rPr>
              <a:t>n</a:t>
            </a:r>
            <a:r>
              <a:rPr lang="en-US" sz="2000" dirty="0">
                <a:latin typeface="Tahoma" charset="0"/>
              </a:rPr>
              <a:t> (no play) has higher probability than class </a:t>
            </a:r>
            <a:r>
              <a:rPr lang="en-US" sz="2000" i="1" dirty="0">
                <a:latin typeface="Tahoma" charset="0"/>
              </a:rPr>
              <a:t>p</a:t>
            </a:r>
            <a:r>
              <a:rPr lang="en-US" sz="2000" dirty="0">
                <a:latin typeface="Tahoma" charset="0"/>
              </a:rPr>
              <a:t> (play) for example X.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26844</TotalTime>
  <Words>12691</Words>
  <Application>Microsoft Macintosh PowerPoint</Application>
  <PresentationFormat>On-screen Show (4:3)</PresentationFormat>
  <Paragraphs>1719</Paragraphs>
  <Slides>172</Slides>
  <Notes>168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172</vt:i4>
      </vt:variant>
    </vt:vector>
  </HeadingPairs>
  <TitlesOfParts>
    <vt:vector size="188" baseType="lpstr">
      <vt:lpstr>Gulim</vt:lpstr>
      <vt:lpstr>ＭＳ Ｐゴシック</vt:lpstr>
      <vt:lpstr>新細明體</vt:lpstr>
      <vt:lpstr>宋体</vt:lpstr>
      <vt:lpstr>Arial</vt:lpstr>
      <vt:lpstr>Berlin Sans FB Demi</vt:lpstr>
      <vt:lpstr>Calibri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Decision Trees  Jay Urbain, PhD  </vt:lpstr>
      <vt:lpstr>PowerPoint Presentation</vt:lpstr>
      <vt:lpstr>Tree-based Methods</vt:lpstr>
      <vt:lpstr>Pros and Cons </vt:lpstr>
      <vt:lpstr>Basics of Decision Trees</vt:lpstr>
      <vt:lpstr>Baseball salary data</vt:lpstr>
      <vt:lpstr>DT for Baseball salary data</vt:lpstr>
      <vt:lpstr>DT Results</vt:lpstr>
      <vt:lpstr>DT Results</vt:lpstr>
      <vt:lpstr>DT Terminology</vt:lpstr>
      <vt:lpstr>Interpretation of Results</vt:lpstr>
      <vt:lpstr>Tree-building process </vt:lpstr>
      <vt:lpstr>Details of the tree-building process </vt:lpstr>
      <vt:lpstr>More details of tree-building process </vt:lpstr>
      <vt:lpstr>Details— Continued </vt:lpstr>
      <vt:lpstr>Predictions </vt:lpstr>
      <vt:lpstr>Pruning a tree</vt:lpstr>
      <vt:lpstr>Pruning a tree</vt:lpstr>
      <vt:lpstr>Pruning a tree</vt:lpstr>
      <vt:lpstr>Choose the best subtree</vt:lpstr>
      <vt:lpstr>Summary: tree algorithm </vt:lpstr>
      <vt:lpstr>Baseball example</vt:lpstr>
      <vt:lpstr>Baseball example</vt:lpstr>
      <vt:lpstr>Classification Trees</vt:lpstr>
      <vt:lpstr>Classification Trees</vt:lpstr>
      <vt:lpstr>Gini index and Deviance </vt:lpstr>
      <vt:lpstr>Example: heart data</vt:lpstr>
      <vt:lpstr>Example: heart data</vt:lpstr>
      <vt:lpstr>Trees versus Linear Models</vt:lpstr>
      <vt:lpstr>Advantages of Trees</vt:lpstr>
      <vt:lpstr>Disadvantages of Trees</vt:lpstr>
      <vt:lpstr>DT Classification </vt:lpstr>
      <vt:lpstr>DT for Play Tennis</vt:lpstr>
      <vt:lpstr>Play Tennis Example</vt:lpstr>
      <vt:lpstr>Appropriate problems DT’s</vt:lpstr>
      <vt:lpstr>Top-down induction (creation) of DTs</vt:lpstr>
      <vt:lpstr>Which attribute is best?</vt:lpstr>
      <vt:lpstr>Entropy</vt:lpstr>
      <vt:lpstr>Entropy</vt:lpstr>
      <vt:lpstr>Information Gain</vt:lpstr>
      <vt:lpstr>Calculating Info Gain (Humidity)</vt:lpstr>
      <vt:lpstr>Training Examples</vt:lpstr>
      <vt:lpstr>Selecting the Next Attribute</vt:lpstr>
      <vt:lpstr>PowerPoint Presentation</vt:lpstr>
      <vt:lpstr>Decision tree learning</vt:lpstr>
      <vt:lpstr>Hypothesis Space Search by ID3</vt:lpstr>
      <vt:lpstr>Inductive Bias of ID3</vt:lpstr>
      <vt:lpstr>Occam’s Razor</vt:lpstr>
      <vt:lpstr>Supervised vs. Unsupervised Learning</vt:lpstr>
      <vt:lpstr>Prediction Problems:  Classification vs. Numeric Prediction</vt:lpstr>
      <vt:lpstr>Classification—Two-Step Process </vt:lpstr>
      <vt:lpstr>Process (1): Model Construction</vt:lpstr>
      <vt:lpstr>Process (2): Using the Model in Prediction </vt:lpstr>
      <vt:lpstr>Classification: Basic Concepts</vt:lpstr>
      <vt:lpstr>Play Tennis?  (Tom Mitchell, Machine Learning)</vt:lpstr>
      <vt:lpstr>Decision Trees (DT)</vt:lpstr>
      <vt:lpstr>DT Representation</vt:lpstr>
      <vt:lpstr>DT Classification </vt:lpstr>
      <vt:lpstr>DT for Play Tennis</vt:lpstr>
      <vt:lpstr>Play Tennis Example</vt:lpstr>
      <vt:lpstr>Predict C-Section Risk Example</vt:lpstr>
      <vt:lpstr>Appropriate problems DT’s</vt:lpstr>
      <vt:lpstr>Top-down induction (creation) of DTs</vt:lpstr>
      <vt:lpstr>Which attribute is best?</vt:lpstr>
      <vt:lpstr>Entropy</vt:lpstr>
      <vt:lpstr>Entropy</vt:lpstr>
      <vt:lpstr>Information Gain</vt:lpstr>
      <vt:lpstr>Calculating Info Gain (Humidity)</vt:lpstr>
      <vt:lpstr>Training Examples</vt:lpstr>
      <vt:lpstr>Selecting the Next Attribute</vt:lpstr>
      <vt:lpstr>Decision tree learning</vt:lpstr>
      <vt:lpstr>Hypothesis Space Search by ID3</vt:lpstr>
      <vt:lpstr>Hypothesis Space Search by ID3</vt:lpstr>
      <vt:lpstr>Inductive Bias of ID3</vt:lpstr>
      <vt:lpstr>Occam’s Razor</vt:lpstr>
      <vt:lpstr>Overfitting in Decision Trees</vt:lpstr>
      <vt:lpstr>Overfitting</vt:lpstr>
      <vt:lpstr>Overfitting</vt:lpstr>
      <vt:lpstr>Avoiding Overfitting</vt:lpstr>
      <vt:lpstr>Reduced-Error Pruning</vt:lpstr>
      <vt:lpstr>Rule Post-Pruning</vt:lpstr>
      <vt:lpstr>Regression</vt:lpstr>
      <vt:lpstr>Summary</vt:lpstr>
      <vt:lpstr>Pros and Cons</vt:lpstr>
      <vt:lpstr>STOP DT</vt:lpstr>
      <vt:lpstr>Classification: Basic Concepts</vt:lpstr>
      <vt:lpstr>Bayesian Classification: Why?</vt:lpstr>
      <vt:lpstr>Naïve Bayes Classifier</vt:lpstr>
      <vt:lpstr>Review conditional probability</vt:lpstr>
      <vt:lpstr>Naïve Bayes Classifier</vt:lpstr>
      <vt:lpstr>Naïve Bayes Classifier</vt:lpstr>
      <vt:lpstr>Bayes Theorem - Learning</vt:lpstr>
      <vt:lpstr>Bayes Theorem - Classification</vt:lpstr>
      <vt:lpstr>Naïve Bayes Classification</vt:lpstr>
      <vt:lpstr>Naïve Bayes Classification</vt:lpstr>
      <vt:lpstr>Naïve Bayes Classification</vt:lpstr>
      <vt:lpstr>Play Tennis?</vt:lpstr>
      <vt:lpstr>Play Tennis Example: estimating P(xi|C) </vt:lpstr>
      <vt:lpstr>Play Tennis Example: estimating P(Ci|xi)</vt:lpstr>
      <vt:lpstr>Avoiding the Zero-Probability Problem</vt:lpstr>
      <vt:lpstr>Avoiding the Zero-Probability Problem</vt:lpstr>
      <vt:lpstr>Naïve Bayes Classifier: Comments</vt:lpstr>
      <vt:lpstr>Classification: Basic Concepts</vt:lpstr>
      <vt:lpstr>Using IF-THEN Rules for Classification</vt:lpstr>
      <vt:lpstr>Rule Extraction from a Decision Tree</vt:lpstr>
      <vt:lpstr>Rule Induction: Sequential Covering Method </vt:lpstr>
      <vt:lpstr>Sequential Covering Algorithm </vt:lpstr>
      <vt:lpstr>Rule Generation</vt:lpstr>
      <vt:lpstr>How to Learn-One-Rule?</vt:lpstr>
      <vt:lpstr>Classification: Basic Concepts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Estimating Confidence Intervals: Classifier Models M1 vs. M2</vt:lpstr>
      <vt:lpstr>Estimating Confidence Intervals: Null Hypothesis</vt:lpstr>
      <vt:lpstr>Estimating Confidence Intervals: t-test</vt:lpstr>
      <vt:lpstr>Estimating Confidence Intervals: Table for t-distribution</vt:lpstr>
      <vt:lpstr>Estimating Confidence Intervals: Statistical Significance</vt:lpstr>
      <vt:lpstr>Model Selection: ROC Curves</vt:lpstr>
      <vt:lpstr>Issues Affecting Model Selection</vt:lpstr>
      <vt:lpstr>Classification: Basic Concepts</vt:lpstr>
      <vt:lpstr>Ensemble Methods: Increasing the Accuracy</vt:lpstr>
      <vt:lpstr>Bagging: Boostrap Aggregation</vt:lpstr>
      <vt:lpstr>Boosting</vt:lpstr>
      <vt:lpstr>Adaboost (Freund and Schapire, 1997)</vt:lpstr>
      <vt:lpstr>Random Forest (Breiman 2001) </vt:lpstr>
      <vt:lpstr>Classification of Class-Imbalanced Data Sets</vt:lpstr>
      <vt:lpstr>Classification: Basic Concepts</vt:lpstr>
      <vt:lpstr>Summary (I)</vt:lpstr>
      <vt:lpstr>Summary (II)</vt:lpstr>
      <vt:lpstr>References (1)</vt:lpstr>
      <vt:lpstr>References (2)</vt:lpstr>
      <vt:lpstr>References (3)</vt:lpstr>
      <vt:lpstr>References (4)</vt:lpstr>
      <vt:lpstr>PowerPoint Presentation</vt:lpstr>
      <vt:lpstr>Decision Tree Induction: An Example</vt:lpstr>
      <vt:lpstr>Algorithm for Decision Tree Induction</vt:lpstr>
      <vt:lpstr>Brief Review of Entropy</vt:lpstr>
      <vt:lpstr>PowerPoint Presentation</vt:lpstr>
      <vt:lpstr>Attribute Selection: Information Gain</vt:lpstr>
      <vt:lpstr>Computing Information-Gain for Continuous-Valued Attributes</vt:lpstr>
      <vt:lpstr>Gain Ratio for Attribute Selection (C4.5)</vt:lpstr>
      <vt:lpstr>Gini Index (CART, IBM IntelligentMiner)</vt:lpstr>
      <vt:lpstr>Computation of Gini Index 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Classification in Large Databases</vt:lpstr>
      <vt:lpstr>Scalability Framework for RainForest</vt:lpstr>
      <vt:lpstr>Rainforest:  Training Set and Its AVC Sets </vt:lpstr>
      <vt:lpstr>BOAT (Bootstrapped Optimistic Algorithm for Tree Construction)</vt:lpstr>
      <vt:lpstr>Presentation of Classification Results</vt:lpstr>
      <vt:lpstr>Visualization of a Decision Tree in SGI/MineSet 3.0</vt:lpstr>
      <vt:lpstr>Interactive Visual Mining by Perception-Based Classification (PBC)</vt:lpstr>
      <vt:lpstr>Issues: Evaluating Classification Methods</vt:lpstr>
      <vt:lpstr>Predictor Error Measures</vt:lpstr>
      <vt:lpstr>Scalable Decision Tree Induction Methods</vt:lpstr>
      <vt:lpstr>Data Cube-Based Decision-Tree Induction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subject/>
  <dc:creator>Jay Urbain</dc:creator>
  <cp:keywords/>
  <dc:description/>
  <cp:lastModifiedBy>Jay Urbain</cp:lastModifiedBy>
  <cp:revision>771</cp:revision>
  <cp:lastPrinted>2017-03-24T09:58:09Z</cp:lastPrinted>
  <dcterms:created xsi:type="dcterms:W3CDTF">1998-06-19T04:38:52Z</dcterms:created>
  <dcterms:modified xsi:type="dcterms:W3CDTF">2018-08-06T16:56:57Z</dcterms:modified>
  <cp:category/>
</cp:coreProperties>
</file>