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641" r:id="rId4"/>
    <p:sldId id="642" r:id="rId5"/>
    <p:sldId id="643" r:id="rId6"/>
    <p:sldId id="807" r:id="rId7"/>
    <p:sldId id="735" r:id="rId8"/>
    <p:sldId id="808" r:id="rId9"/>
    <p:sldId id="756" r:id="rId10"/>
    <p:sldId id="737" r:id="rId11"/>
    <p:sldId id="764" r:id="rId12"/>
    <p:sldId id="765" r:id="rId13"/>
    <p:sldId id="742" r:id="rId14"/>
    <p:sldId id="773" r:id="rId15"/>
    <p:sldId id="770" r:id="rId16"/>
    <p:sldId id="809" r:id="rId17"/>
    <p:sldId id="810" r:id="rId18"/>
    <p:sldId id="784" r:id="rId19"/>
    <p:sldId id="777" r:id="rId20"/>
    <p:sldId id="778" r:id="rId21"/>
    <p:sldId id="779" r:id="rId22"/>
    <p:sldId id="741" r:id="rId23"/>
    <p:sldId id="793" r:id="rId24"/>
    <p:sldId id="811" r:id="rId25"/>
    <p:sldId id="796" r:id="rId26"/>
    <p:sldId id="812" r:id="rId27"/>
    <p:sldId id="813" r:id="rId28"/>
    <p:sldId id="798" r:id="rId29"/>
    <p:sldId id="799" r:id="rId30"/>
    <p:sldId id="787" r:id="rId31"/>
    <p:sldId id="803" r:id="rId32"/>
    <p:sldId id="804" r:id="rId33"/>
    <p:sldId id="752" r:id="rId34"/>
    <p:sldId id="785" r:id="rId35"/>
    <p:sldId id="786" r:id="rId36"/>
    <p:sldId id="790" r:id="rId37"/>
    <p:sldId id="753" r:id="rId38"/>
    <p:sldId id="8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9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0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0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7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>
                <a:latin typeface="PFDinTextCompPro-Italic"/>
                <a:cs typeface="PFDinTextCompPro-Italic"/>
              </a:rPr>
              <a:t> number (e). 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0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>
                <a:latin typeface="PFDinTextCompPro-Italic"/>
                <a:cs typeface="PFDinTextCompPro-Italic"/>
              </a:rPr>
              <a:t>logit</a:t>
            </a:r>
            <a:r>
              <a:rPr lang="en-US" sz="1200" dirty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>
                <a:latin typeface="PFDinTextCompPro-Italic"/>
                <a:cs typeface="PFDinTextCompPro-Italic"/>
              </a:rPr>
              <a:t> function.</a:t>
            </a:r>
            <a:endParaRPr lang="en-US" sz="1200" dirty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6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2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0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9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8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2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6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6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4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2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3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CD2B9-4182-F444-A36C-A70073CA6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034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tobithttp://en.wikipedia.org/wiki/Tobit_model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0106" y="1690688"/>
            <a:ext cx="38675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40589"/>
              </p:ext>
            </p:extLst>
          </p:nvPr>
        </p:nvGraphicFramePr>
        <p:xfrm>
          <a:off x="1185336" y="3968380"/>
          <a:ext cx="2476435" cy="116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336" y="3968380"/>
                        <a:ext cx="2476435" cy="1167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667A8B8-925E-9449-B71A-05D5264BB0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B4528-6F8D-B345-ABC6-ECAF375433F3}"/>
              </a:ext>
            </a:extLst>
          </p:cNvPr>
          <p:cNvSpPr txBox="1"/>
          <p:nvPr/>
        </p:nvSpPr>
        <p:spPr>
          <a:xfrm>
            <a:off x="7515615" y="730471"/>
            <a:ext cx="442659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PFDinTextCompPro-Italic"/>
                <a:sym typeface="News706 BT" charset="0"/>
              </a:rPr>
              <a:t>Why does this shape make sense?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672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 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0</a:t>
            </a:r>
            <a:r>
              <a:rPr lang="en-US" sz="2800" dirty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03BE3E2-92C5-A84D-B5C9-2E8C20233A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1516206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372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Changing the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 b</a:t>
            </a:r>
            <a:r>
              <a:rPr lang="en-US" sz="2800" baseline="-25000" dirty="0">
                <a:latin typeface="PFDinTextCompPro-Italic"/>
                <a:cs typeface="PFDinTextCompPro-Italic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59" y="1396490"/>
            <a:ext cx="6892839" cy="51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A11EE5-E0F8-DA47-99C7-5515D32E6F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35538269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0495" y="156980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order to interpret the outputs of a logistic function we must understand the difference between probability and odds.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F9D16A-45E7-E54B-B43A-9AA5CF49B5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7355480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order to interpret the outputs of a logistic function we must understand the difference between probability and odds.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odds of an event are given by the ratio of the probability of the event by its complement: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1C6A06-924C-454E-B7EF-40CB469BF8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F328849-96CC-354E-B906-4D5E2D3F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082844"/>
              </p:ext>
            </p:extLst>
          </p:nvPr>
        </p:nvGraphicFramePr>
        <p:xfrm>
          <a:off x="4776768" y="4222941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68" y="4222941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D014C-C4CE-3A4C-92ED-7EDB44C14E1F}"/>
              </a:ext>
            </a:extLst>
          </p:cNvPr>
          <p:cNvSpPr txBox="1"/>
          <p:nvPr/>
        </p:nvSpPr>
        <p:spPr>
          <a:xfrm>
            <a:off x="400833" y="5711868"/>
            <a:ext cx="542295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range of the odds ratio?</a:t>
            </a:r>
          </a:p>
        </p:txBody>
      </p:sp>
    </p:spTree>
    <p:extLst>
      <p:ext uri="{BB962C8B-B14F-4D97-AF65-F5344CB8AC3E}">
        <p14:creationId xmlns:p14="http://schemas.microsoft.com/office/powerpoint/2010/main" val="20686137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7889915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33CBB0-4133-DA41-A2C1-6E17E18D3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355162"/>
              </p:ext>
            </p:extLst>
          </p:nvPr>
        </p:nvGraphicFramePr>
        <p:xfrm>
          <a:off x="4551300" y="4814554"/>
          <a:ext cx="233380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00" y="4814554"/>
                        <a:ext cx="233380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5689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495" y="1690688"/>
            <a:ext cx="1091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Question: </a:t>
            </a:r>
            <a:r>
              <a:rPr lang="en-US" sz="2800" dirty="0">
                <a:latin typeface="PFDinTextCompPro-Italic"/>
                <a:cs typeface="PFDinTextCompPro-Italic"/>
              </a:rPr>
              <a:t>You’re trying to determine whether a customer will convert or not. The customer conversion rate is 33.33%.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b="1" i="1" dirty="0">
                <a:latin typeface="PFDinTextCompPro-Italic"/>
                <a:cs typeface="PFDinTextCompPro-Italic"/>
              </a:rPr>
              <a:t>What are the odds that a customer will convert?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Take 2 minutes and work this out.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B35347-C451-CE4B-A782-BCF6B5896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C1E213-FDFA-3040-A158-CFD028D10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9245"/>
              </p:ext>
            </p:extLst>
          </p:nvPr>
        </p:nvGraphicFramePr>
        <p:xfrm>
          <a:off x="3852118" y="4598322"/>
          <a:ext cx="4487763" cy="109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18" y="4598322"/>
                        <a:ext cx="4487763" cy="1095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9B0AF0F-E652-574C-9245-75A713B68F5B}"/>
              </a:ext>
            </a:extLst>
          </p:cNvPr>
          <p:cNvSpPr txBox="1"/>
          <p:nvPr/>
        </p:nvSpPr>
        <p:spPr>
          <a:xfrm>
            <a:off x="750495" y="5923885"/>
            <a:ext cx="1050415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This means that for every customer that converts you will have two customers that do not convert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6179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493779" y="2676458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79" y="2676458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7B48FF6-D3F2-6540-9E42-F7AB158006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5039290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82295"/>
              </p:ext>
            </p:extLst>
          </p:nvPr>
        </p:nvGraphicFramePr>
        <p:xfrm>
          <a:off x="3280837" y="2622610"/>
          <a:ext cx="5132092" cy="127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837" y="2622610"/>
                        <a:ext cx="5132092" cy="1275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2177"/>
              </p:ext>
            </p:extLst>
          </p:nvPr>
        </p:nvGraphicFramePr>
        <p:xfrm>
          <a:off x="1091698" y="4429840"/>
          <a:ext cx="10385318" cy="14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698" y="4429840"/>
                        <a:ext cx="10385318" cy="14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EF78EB8-2BC4-1849-92C1-3D3ECA233E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0399247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>
                <a:effectLst/>
              </a:rPr>
              <a:t>Model interpretation</a:t>
            </a:r>
          </a:p>
          <a:p>
            <a:r>
              <a:rPr lang="en-US" dirty="0"/>
              <a:t>Predicting default rates</a:t>
            </a:r>
          </a:p>
          <a:p>
            <a:r>
              <a:rPr lang="en-US" dirty="0">
                <a:effectLst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  <a:p>
            <a:pPr algn="l"/>
            <a:endParaRPr lang="en-US" sz="3906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58541"/>
              </p:ext>
            </p:extLst>
          </p:nvPr>
        </p:nvGraphicFramePr>
        <p:xfrm>
          <a:off x="2307767" y="2607748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767" y="2607748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864398F-15C1-4548-9A72-F3EC4D691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5282C-E005-D84C-B828-BE5AFCC6B64F}"/>
              </a:ext>
            </a:extLst>
          </p:cNvPr>
          <p:cNvSpPr txBox="1"/>
          <p:nvPr/>
        </p:nvSpPr>
        <p:spPr>
          <a:xfrm>
            <a:off x="3144032" y="4850371"/>
            <a:ext cx="507812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ea typeface="ＭＳ Ｐゴシック" charset="0"/>
                <a:cs typeface="PFDinTextCompPro-Italic"/>
                <a:sym typeface="News706 BT" charset="0"/>
              </a:rPr>
              <a:t>What is the range of the logit function?</a:t>
            </a:r>
          </a:p>
        </p:txBody>
      </p:sp>
    </p:spTree>
    <p:extLst>
      <p:ext uri="{BB962C8B-B14F-4D97-AF65-F5344CB8AC3E}">
        <p14:creationId xmlns:p14="http://schemas.microsoft.com/office/powerpoint/2010/main" val="5840852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86656"/>
              </p:ext>
            </p:extLst>
          </p:nvPr>
        </p:nvGraphicFramePr>
        <p:xfrm>
          <a:off x="2207559" y="2164777"/>
          <a:ext cx="7253599" cy="132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59" y="2164777"/>
                        <a:ext cx="7253599" cy="1329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E10F11A-9158-1B42-BF2B-252120699D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6109095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D72E12-025A-A041-85F6-6A9E00E34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148729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717995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response variable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logistic regression,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</a:t>
            </a:r>
            <a:r>
              <a:rPr lang="en-US" sz="2800" dirty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log-odds </a:t>
            </a:r>
            <a:r>
              <a:rPr lang="en-US" sz="2800" dirty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2800" b="1" dirty="0">
                <a:latin typeface="PFDinTextCompPro-Italic"/>
                <a:cs typeface="PFDinTextCompPro-Italic"/>
              </a:rPr>
              <a:t>odds</a:t>
            </a:r>
            <a:r>
              <a:rPr lang="en-US" sz="2800" dirty="0">
                <a:latin typeface="PFDinTextCompPro-Italic"/>
                <a:cs typeface="PFDinTextCompPro-Italic"/>
              </a:rPr>
              <a:t> for a unit change in x.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B81EE5-4CBA-424D-B483-290AEFA97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00230D-F206-984E-92C0-DD83D9E90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06240"/>
              </p:ext>
            </p:extLst>
          </p:nvPr>
        </p:nvGraphicFramePr>
        <p:xfrm>
          <a:off x="3167203" y="3931023"/>
          <a:ext cx="565553" cy="54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203" y="3931023"/>
                        <a:ext cx="565553" cy="54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6961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This is based off of the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p-value</a:t>
            </a:r>
            <a:r>
              <a:rPr lang="en-US" sz="2800" dirty="0">
                <a:latin typeface="PFDinTextCompPro-Italic"/>
                <a:cs typeface="PFDinTextCompPro-Italic"/>
              </a:rPr>
              <a:t>, just as with the linear 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3C9950-9F00-B54C-B2FA-7B046147B1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21182888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125847082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61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Example: </a:t>
            </a:r>
            <a:r>
              <a:rPr lang="en-US" sz="28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2800" i="1" dirty="0">
                <a:latin typeface="Symbol" charset="2"/>
                <a:cs typeface="Symbol" charset="2"/>
              </a:rPr>
              <a:t>b</a:t>
            </a:r>
            <a:r>
              <a:rPr lang="en-US" sz="2800" i="1" baseline="-25000" dirty="0">
                <a:latin typeface="Symbol" charset="2"/>
                <a:cs typeface="Symbol" charset="2"/>
              </a:rPr>
              <a:t>1 </a:t>
            </a:r>
            <a:r>
              <a:rPr lang="en-US" sz="2800" dirty="0">
                <a:latin typeface="PFDinTextCompPro-Italic"/>
                <a:cs typeface="PFDinTextCompPro-Italic"/>
              </a:rPr>
              <a:t>= 0.693. 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Q: What does this mean?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2800" i="1" dirty="0" err="1">
                <a:latin typeface="PFDinTextCompPro-Italic"/>
                <a:cs typeface="PFDinTextCompPro-Italic"/>
              </a:rPr>
              <a:t>exp</a:t>
            </a:r>
            <a:r>
              <a:rPr lang="en-US" sz="2800" i="1" dirty="0">
                <a:latin typeface="PFDinTextCompPro-Italic"/>
                <a:cs typeface="PFDinTextCompPro-Italic"/>
              </a:rPr>
              <a:t>(0.693) = 2</a:t>
            </a:r>
            <a:r>
              <a:rPr lang="en-US" sz="2800" dirty="0">
                <a:latin typeface="PFDinTextCompPro-Italic"/>
                <a:cs typeface="PFDinTextCompPro-Italic"/>
              </a:rPr>
              <a:t>, meaning the likelihood of purchase is twice as high if the phone is an iPhone.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6CF521-526C-F74D-A43A-3D13FB020E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19716137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943611" y="3131331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11" y="3131331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500531" y="3354962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3031519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 err="1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C52F7F-2F2B-4C4C-9113-3E57B9A711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34210403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06834"/>
              </p:ext>
            </p:extLst>
          </p:nvPr>
        </p:nvGraphicFramePr>
        <p:xfrm>
          <a:off x="2830877" y="3350563"/>
          <a:ext cx="6232432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877" y="3350563"/>
                        <a:ext cx="6232432" cy="99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430510" y="4766033"/>
          <a:ext cx="5211087" cy="149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10" y="4766033"/>
                        <a:ext cx="5211087" cy="1499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619389" y="5108053"/>
            <a:ext cx="1211488" cy="2262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341079" y="4520452"/>
            <a:ext cx="1765196" cy="813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Logistic 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E93E1-6695-3E4C-AAFC-C0B64A7CB5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Interpreting results	</a:t>
            </a:r>
          </a:p>
        </p:txBody>
      </p:sp>
    </p:spTree>
    <p:extLst>
      <p:ext uri="{BB962C8B-B14F-4D97-AF65-F5344CB8AC3E}">
        <p14:creationId xmlns:p14="http://schemas.microsoft.com/office/powerpoint/2010/main" val="42701772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 What is </a:t>
            </a:r>
            <a:r>
              <a:rPr lang="en-US" sz="2800" dirty="0">
                <a:latin typeface="PFDinTextCompPro-Medium"/>
                <a:cs typeface="PFDinTextCompPro-Medium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2800" i="1" dirty="0">
                <a:latin typeface="PFDinTextCompPro-Italic"/>
                <a:cs typeface="PFDinTextCompPro-Italic"/>
              </a:rPr>
              <a:t>classification</a:t>
            </a:r>
            <a:r>
              <a:rPr lang="en-US" sz="2800" dirty="0">
                <a:latin typeface="PFDinTextCompPro-Italic"/>
                <a:cs typeface="PFDinTextCompPro-Italic"/>
              </a:rPr>
              <a:t> problems.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FB7D67-50C4-CE4C-A4BC-5F26B5AACD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</a:t>
            </a:r>
            <a:r>
              <a:rPr lang="en-US" b="0" cap="none" dirty="0"/>
              <a:t> Regression	</a:t>
            </a:r>
          </a:p>
        </p:txBody>
      </p:sp>
    </p:spTree>
    <p:extLst>
      <p:ext uri="{BB962C8B-B14F-4D97-AF65-F5344CB8AC3E}">
        <p14:creationId xmlns:p14="http://schemas.microsoft.com/office/powerpoint/2010/main" val="6133151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9296"/>
              </p:ext>
            </p:extLst>
          </p:nvPr>
        </p:nvGraphicFramePr>
        <p:xfrm>
          <a:off x="2131223" y="3032109"/>
          <a:ext cx="8128000" cy="3175128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Default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variable indicating </a:t>
                      </a:r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whether the credit card holder defaulted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on their credit card obligations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Student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Binary variable indicating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whether the credit card holder is a student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Balance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recording the</a:t>
                      </a:r>
                      <a:r>
                        <a:rPr lang="en-US" sz="2100" baseline="0" dirty="0">
                          <a:solidFill>
                            <a:srgbClr val="FF0000"/>
                          </a:solidFill>
                        </a:rPr>
                        <a:t> credit card holders current outstanding balance</a:t>
                      </a:r>
                      <a:endParaRPr lang="en-US" sz="2100" dirty="0">
                        <a:solidFill>
                          <a:srgbClr val="FF0000"/>
                        </a:solidFill>
                      </a:endParaRP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82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Income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Continuous variable representing the total annual income for the credit card holder</a:t>
                      </a:r>
                    </a:p>
                  </a:txBody>
                  <a:tcPr marL="119067" marR="119067" marT="59534" marB="5953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B8EA7B7-E308-D74B-A2D8-B283A6C80C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	</a:t>
            </a:r>
          </a:p>
        </p:txBody>
      </p:sp>
    </p:spTree>
    <p:extLst>
      <p:ext uri="{BB962C8B-B14F-4D97-AF65-F5344CB8AC3E}">
        <p14:creationId xmlns:p14="http://schemas.microsoft.com/office/powerpoint/2010/main" val="322819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I: Exploration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250560-088A-FA43-9375-3D0559AC0C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	</a:t>
            </a:r>
          </a:p>
        </p:txBody>
      </p:sp>
    </p:spTree>
    <p:extLst>
      <p:ext uri="{BB962C8B-B14F-4D97-AF65-F5344CB8AC3E}">
        <p14:creationId xmlns:p14="http://schemas.microsoft.com/office/powerpoint/2010/main" val="144557611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669735" indent="-669735"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training set</a:t>
            </a:r>
          </a:p>
          <a:p>
            <a:pPr marL="1482100" lvl="1" indent="-669735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 the </a:t>
            </a:r>
            <a:r>
              <a:rPr lang="en-US" sz="2800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28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800" dirty="0">
                <a:latin typeface="PFDinTextCompPro-Italic"/>
                <a:cs typeface="PFDinTextCompPro-Italic"/>
              </a:rPr>
              <a:t>module and </a:t>
            </a:r>
            <a:r>
              <a:rPr lang="en-US" sz="2800" dirty="0" err="1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2800" dirty="0">
                <a:latin typeface="Courier MonoThai" panose="02070309020205020404" pitchFamily="49" charset="0"/>
                <a:cs typeface="Courier MonoThai" panose="02070309020205020404" pitchFamily="49" charset="0"/>
              </a:rPr>
              <a:t>()</a:t>
            </a:r>
            <a:r>
              <a:rPr lang="en-US" sz="2800" dirty="0">
                <a:latin typeface="PFDinTextCompPro-Italic"/>
                <a:cs typeface="PFDinTextCompPro-Italic"/>
              </a:rPr>
              <a:t>function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Is the </a:t>
            </a:r>
            <a:r>
              <a:rPr lang="en-US" sz="28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800" dirty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669735" indent="-669735">
              <a:buFont typeface="+mj-lt"/>
              <a:buAutoNum type="arabicParenR"/>
            </a:pPr>
            <a:r>
              <a:rPr lang="en-US" sz="2800" dirty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1A24C-6B46-2C41-8368-FF432727FB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hands-on	</a:t>
            </a:r>
          </a:p>
        </p:txBody>
      </p:sp>
    </p:spTree>
    <p:extLst>
      <p:ext uri="{BB962C8B-B14F-4D97-AF65-F5344CB8AC3E}">
        <p14:creationId xmlns:p14="http://schemas.microsoft.com/office/powerpoint/2010/main" val="25994224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GLMs generalize the distribution of the </a:t>
            </a:r>
            <a:r>
              <a:rPr lang="en-US" sz="2800" b="1" dirty="0">
                <a:latin typeface="PFDinTextCompPro-Italic"/>
                <a:cs typeface="PFDinTextCompPro-Italic"/>
              </a:rPr>
              <a:t>error term</a:t>
            </a:r>
            <a:r>
              <a:rPr lang="en-US" sz="28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2800" dirty="0">
                <a:latin typeface="PFDinTextCompPro-Medium"/>
                <a:cs typeface="PFDinTextCompPro-Medium"/>
              </a:rPr>
              <a:t>link function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8DBD3E-C62E-8245-845A-E68F972125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33510510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The error term follows a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2800" dirty="0">
                <a:latin typeface="PFDinTextCompPro-Italic"/>
                <a:cs typeface="PFDinTextCompPro-Italic"/>
              </a:rPr>
              <a:t>, and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FB7312-DC1E-1340-A9C8-72D2252843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184471446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Is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2800" dirty="0" err="1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2800" dirty="0">
                <a:latin typeface="PFDinTextCompPro-Italic"/>
                <a:cs typeface="PFDinTextCompPro-Italic"/>
              </a:rPr>
              <a:t> the </a:t>
            </a:r>
            <a:r>
              <a:rPr lang="en-US" sz="2800" dirty="0" err="1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2800" dirty="0">
                <a:latin typeface="PFDinTextCompPro-Italic"/>
                <a:cs typeface="PFDinTextCompPro-Italic"/>
              </a:rPr>
              <a:t> model. However, the </a:t>
            </a:r>
            <a:r>
              <a:rPr lang="en-US" sz="2800" dirty="0" err="1">
                <a:latin typeface="PFDinTextCompPro-Italic"/>
                <a:cs typeface="PFDinTextCompPro-Italic"/>
              </a:rPr>
              <a:t>logit</a:t>
            </a:r>
            <a:r>
              <a:rPr lang="en-US" sz="2800" dirty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2800" b="1" dirty="0">
              <a:latin typeface="PFDinTextCompPro-Italic"/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DA7240-9A85-AA45-9C54-227D853D8D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22148019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02117"/>
              </p:ext>
            </p:extLst>
          </p:nvPr>
        </p:nvGraphicFramePr>
        <p:xfrm>
          <a:off x="5807902" y="1275416"/>
          <a:ext cx="1347708" cy="87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02" y="1275416"/>
                        <a:ext cx="1347708" cy="87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88851"/>
              </p:ext>
            </p:extLst>
          </p:nvPr>
        </p:nvGraphicFramePr>
        <p:xfrm>
          <a:off x="7882966" y="1342098"/>
          <a:ext cx="1455268" cy="82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966" y="1342098"/>
                        <a:ext cx="1455268" cy="82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97312"/>
              </p:ext>
            </p:extLst>
          </p:nvPr>
        </p:nvGraphicFramePr>
        <p:xfrm>
          <a:off x="7667984" y="3828678"/>
          <a:ext cx="942616" cy="82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984" y="3828678"/>
                        <a:ext cx="942616" cy="82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250884C-3691-C34A-A3B1-D58234D6E4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98111186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2800" i="1" dirty="0" err="1">
                <a:latin typeface="PFDinTextCompPro-Italic"/>
                <a:cs typeface="PFDinTextCompPro-Italic"/>
              </a:rPr>
              <a:t>heteroskedastic</a:t>
            </a:r>
            <a:r>
              <a:rPr lang="en-US" sz="2800" dirty="0">
                <a:latin typeface="PFDinTextCompPro-Italic"/>
                <a:cs typeface="PFDinTextCompPro-Italic"/>
              </a:rPr>
              <a:t> errors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8C2E67-DC1A-2B40-BC51-D789DF7ACB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5BE-543D-5841-A0A0-63958657E68F}"/>
              </a:ext>
            </a:extLst>
          </p:cNvPr>
          <p:cNvSpPr txBox="1"/>
          <p:nvPr/>
        </p:nvSpPr>
        <p:spPr>
          <a:xfrm>
            <a:off x="2167003" y="5232165"/>
            <a:ext cx="715758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When the scatter of the errors is different, varying depending on the value of one or more of the independent variables, the error terms are </a:t>
            </a:r>
            <a:r>
              <a:rPr lang="en-US" sz="2000" i="1" dirty="0"/>
              <a:t>heteroskedastic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20136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Check out </a:t>
            </a:r>
            <a:r>
              <a:rPr lang="en-US" sz="2800" dirty="0">
                <a:latin typeface="PFDinTextCompPro-Italic"/>
                <a:cs typeface="PFDinTextCompPro-Italic"/>
                <a:hlinkClick r:id="rId3"/>
              </a:rPr>
              <a:t>http://www.stat.cmu.edu/~cshalizi/uADA/12/lectures/ch12.pdf</a:t>
            </a:r>
            <a:r>
              <a:rPr lang="en-US" sz="2800" dirty="0">
                <a:latin typeface="PFDinTextCompPro-Italic"/>
                <a:cs typeface="PFDinTextCompPro-Italic"/>
              </a:rPr>
              <a:t> 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292464" y="3388740"/>
            <a:ext cx="6318136" cy="14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5161020" y="4566795"/>
            <a:ext cx="2379945" cy="4069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7794007" y="4419957"/>
            <a:ext cx="4099143" cy="813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F3E771-3D29-8346-9BDE-16A464C4B6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Predicting default: review</a:t>
            </a:r>
          </a:p>
        </p:txBody>
      </p:sp>
    </p:spTree>
    <p:extLst>
      <p:ext uri="{BB962C8B-B14F-4D97-AF65-F5344CB8AC3E}">
        <p14:creationId xmlns:p14="http://schemas.microsoft.com/office/powerpoint/2010/main" val="23236278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A57005-047F-A342-B59E-0A7B487A0F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446696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(category) membership.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847789" y="4416791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5222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70" y="1444545"/>
            <a:ext cx="105104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2800" dirty="0">
              <a:latin typeface="PFDinTextCompPro-Italic"/>
              <a:cs typeface="PFDinTextCompPro-Italic"/>
              <a:sym typeface="Wingdings"/>
            </a:endParaRPr>
          </a:p>
          <a:p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2800" i="1" dirty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2800" dirty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314FD-A882-4E41-97CF-18FF73F861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730D-B742-434B-9426-6AF7C87BA22F}"/>
              </a:ext>
            </a:extLst>
          </p:cNvPr>
          <p:cNvSpPr txBox="1"/>
          <p:nvPr/>
        </p:nvSpPr>
        <p:spPr>
          <a:xfrm>
            <a:off x="626301" y="5648464"/>
            <a:ext cx="1029076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</a:t>
            </a:r>
            <a:r>
              <a:rPr lang="en-US" sz="2000" dirty="0">
                <a:ea typeface="ＭＳ Ｐゴシック" charset="0"/>
                <a:cs typeface="PFDinTextCompPro-Italic"/>
                <a:sym typeface="News706 BT" charset="0"/>
              </a:rPr>
              <a:t>Class membership is not always binary, however, that is what we will focus on for this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0755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linear regression,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logistic regression,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41"/>
              </p:ext>
            </p:extLst>
          </p:nvPr>
        </p:nvGraphicFramePr>
        <p:xfrm>
          <a:off x="2893602" y="420456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02" y="420456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9714"/>
              </p:ext>
            </p:extLst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</p:spTree>
    <p:extLst>
      <p:ext uri="{BB962C8B-B14F-4D97-AF65-F5344CB8AC3E}">
        <p14:creationId xmlns:p14="http://schemas.microsoft.com/office/powerpoint/2010/main" val="17153629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linear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function: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When performing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logistic regression</a:t>
            </a:r>
            <a:r>
              <a:rPr lang="en-US" sz="2800" dirty="0">
                <a:latin typeface="PFDinTextCompPro-Italic"/>
                <a:cs typeface="PFDinTextCompPro-Italic"/>
              </a:rPr>
              <a:t>, we use the following form: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144122" y="4204561"/>
          <a:ext cx="5903756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122" y="4204561"/>
                        <a:ext cx="5903756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410789" y="2182407"/>
          <a:ext cx="2691418" cy="7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789" y="2182407"/>
                        <a:ext cx="2691418" cy="771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0E13E96-A193-554D-A9BD-4C62408A24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5532A2-9683-5E4A-B147-D9B0C547F59B}"/>
              </a:ext>
            </a:extLst>
          </p:cNvPr>
          <p:cNvCxnSpPr>
            <a:stCxn id="11" idx="0"/>
          </p:cNvCxnSpPr>
          <p:nvPr/>
        </p:nvCxnSpPr>
        <p:spPr bwMode="auto">
          <a:xfrm flipV="1">
            <a:off x="2518861" y="5171930"/>
            <a:ext cx="588641" cy="2416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D471D-0D80-2248-9E06-20AFB9F3644E}"/>
              </a:ext>
            </a:extLst>
          </p:cNvPr>
          <p:cNvSpPr/>
          <p:nvPr/>
        </p:nvSpPr>
        <p:spPr>
          <a:xfrm>
            <a:off x="626932" y="5413539"/>
            <a:ext cx="3783857" cy="4530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344" dirty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</a:p>
        </p:txBody>
      </p:sp>
    </p:spTree>
    <p:extLst>
      <p:ext uri="{BB962C8B-B14F-4D97-AF65-F5344CB8AC3E}">
        <p14:creationId xmlns:p14="http://schemas.microsoft.com/office/powerpoint/2010/main" val="24278257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5"/>
            <a:ext cx="1091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PFDinTextCompPro-Italic"/>
                <a:cs typeface="PFDinTextCompPro-Italic"/>
              </a:rPr>
              <a:t>In-class exercise: </a:t>
            </a:r>
            <a:r>
              <a:rPr lang="en-US" sz="2800" dirty="0">
                <a:latin typeface="PFDinTextCompPro-Italic"/>
                <a:cs typeface="PFDinTextCompPro-Italic"/>
              </a:rPr>
              <a:t>Create a plot of the logistic function.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46456"/>
              </p:ext>
            </p:extLst>
          </p:nvPr>
        </p:nvGraphicFramePr>
        <p:xfrm>
          <a:off x="3994868" y="2617024"/>
          <a:ext cx="2995289" cy="141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868" y="2617024"/>
                        <a:ext cx="2995289" cy="141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B5C5851-63AA-3040-A713-B422212F0F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/>
              <a:t>Logistic Regression – basic form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AF211-BD05-C040-ADC8-63EF6CDCBEDA}"/>
              </a:ext>
            </a:extLst>
          </p:cNvPr>
          <p:cNvSpPr txBox="1"/>
          <p:nvPr/>
        </p:nvSpPr>
        <p:spPr>
          <a:xfrm>
            <a:off x="950673" y="4716596"/>
            <a:ext cx="10290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How would you describe the shape of the function?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9679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1826</Words>
  <Application>Microsoft Macintosh PowerPoint</Application>
  <PresentationFormat>Widescreen</PresentationFormat>
  <Paragraphs>286</Paragraphs>
  <Slides>38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ＭＳ Ｐゴシック</vt:lpstr>
      <vt:lpstr>Arial</vt:lpstr>
      <vt:lpstr>ArialMT</vt:lpstr>
      <vt:lpstr>Calibri</vt:lpstr>
      <vt:lpstr>Calibri Light</vt:lpstr>
      <vt:lpstr>Courier MonoThai</vt:lpstr>
      <vt:lpstr>Lucida Grande</vt:lpstr>
      <vt:lpstr>News706 BT</vt:lpstr>
      <vt:lpstr>PF Din Text Comp Pro</vt:lpstr>
      <vt:lpstr>PFDinTextCompPro-Italic</vt:lpstr>
      <vt:lpstr>PFDinTextCompPro-Medium</vt:lpstr>
      <vt:lpstr>Symbol</vt:lpstr>
      <vt:lpstr>Wingdings</vt:lpstr>
      <vt:lpstr>Office Theme</vt:lpstr>
      <vt:lpstr>Equation</vt:lpstr>
      <vt:lpstr>Logistic Regression</vt:lpstr>
      <vt:lpstr>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52</cp:revision>
  <cp:lastPrinted>2018-07-11T20:54:19Z</cp:lastPrinted>
  <dcterms:created xsi:type="dcterms:W3CDTF">2018-06-20T21:37:19Z</dcterms:created>
  <dcterms:modified xsi:type="dcterms:W3CDTF">2018-08-05T10:26:49Z</dcterms:modified>
  <cp:category/>
</cp:coreProperties>
</file>