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94729"/>
  </p:normalViewPr>
  <p:slideViewPr>
    <p:cSldViewPr snapToGrid="0" snapToObjects="1">
      <p:cViewPr varScale="1">
        <p:scale>
          <a:sx n="112" d="100"/>
          <a:sy n="112" d="100"/>
        </p:scale>
        <p:origin x="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1F253B-6844-1844-9FA8-3D2D15A99C3A}"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2EDFB-AD8D-5948-94C7-35339385B054}" type="slidenum">
              <a:rPr lang="en-US" smtClean="0"/>
              <a:t>‹#›</a:t>
            </a:fld>
            <a:endParaRPr lang="en-US"/>
          </a:p>
        </p:txBody>
      </p:sp>
      <p:pic>
        <p:nvPicPr>
          <p:cNvPr id="7" name="Picture 6">
            <a:extLst>
              <a:ext uri="{FF2B5EF4-FFF2-40B4-BE49-F238E27FC236}">
                <a16:creationId xmlns:a16="http://schemas.microsoft.com/office/drawing/2014/main" id="{664DAE99-DFF6-3241-ADE4-4C3A50A43737}"/>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219482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1F253B-6844-1844-9FA8-3D2D15A99C3A}"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26285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1F253B-6844-1844-9FA8-3D2D15A99C3A}"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171717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1F253B-6844-1844-9FA8-3D2D15A99C3A}"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245894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F253B-6844-1844-9FA8-3D2D15A99C3A}"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224189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1F253B-6844-1844-9FA8-3D2D15A99C3A}"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137625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1F253B-6844-1844-9FA8-3D2D15A99C3A}" type="datetimeFigureOut">
              <a:rPr lang="en-US" smtClean="0"/>
              <a:t>8/6/18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408319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1F253B-6844-1844-9FA8-3D2D15A99C3A}"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172709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F253B-6844-1844-9FA8-3D2D15A99C3A}"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265300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F253B-6844-1844-9FA8-3D2D15A99C3A}"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14119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F253B-6844-1844-9FA8-3D2D15A99C3A}"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2EDFB-AD8D-5948-94C7-35339385B054}" type="slidenum">
              <a:rPr lang="en-US" smtClean="0"/>
              <a:t>‹#›</a:t>
            </a:fld>
            <a:endParaRPr lang="en-US"/>
          </a:p>
        </p:txBody>
      </p:sp>
    </p:spTree>
    <p:extLst>
      <p:ext uri="{BB962C8B-B14F-4D97-AF65-F5344CB8AC3E}">
        <p14:creationId xmlns:p14="http://schemas.microsoft.com/office/powerpoint/2010/main" val="35409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F253B-6844-1844-9FA8-3D2D15A99C3A}" type="datetimeFigureOut">
              <a:rPr lang="en-US" smtClean="0"/>
              <a:t>8/6/18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2EDFB-AD8D-5948-94C7-35339385B054}" type="slidenum">
              <a:rPr lang="en-US" smtClean="0"/>
              <a:t>‹#›</a:t>
            </a:fld>
            <a:endParaRPr lang="en-US"/>
          </a:p>
        </p:txBody>
      </p:sp>
    </p:spTree>
    <p:extLst>
      <p:ext uri="{BB962C8B-B14F-4D97-AF65-F5344CB8AC3E}">
        <p14:creationId xmlns:p14="http://schemas.microsoft.com/office/powerpoint/2010/main" val="204022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Cross validation, bootstrap, bagging, random forests &amp; boosting</a:t>
            </a:r>
          </a:p>
        </p:txBody>
      </p:sp>
      <p:sp>
        <p:nvSpPr>
          <p:cNvPr id="3" name="Subtitle 2"/>
          <p:cNvSpPr>
            <a:spLocks noGrp="1"/>
          </p:cNvSpPr>
          <p:nvPr>
            <p:ph type="subTitle" idx="1"/>
          </p:nvPr>
        </p:nvSpPr>
        <p:spPr/>
        <p:txBody>
          <a:bodyPr>
            <a:normAutofit fontScale="47500" lnSpcReduction="20000"/>
          </a:bodyPr>
          <a:lstStyle/>
          <a:p>
            <a:pPr>
              <a:lnSpc>
                <a:spcPct val="110000"/>
              </a:lnSpc>
            </a:pPr>
            <a:r>
              <a:rPr lang="en-US" dirty="0">
                <a:latin typeface="Tahoma" charset="0"/>
              </a:rPr>
              <a:t>Jay Urbain, PhD</a:t>
            </a:r>
          </a:p>
          <a:p>
            <a:pPr>
              <a:lnSpc>
                <a:spcPct val="110000"/>
              </a:lnSpc>
            </a:pPr>
            <a:endParaRPr lang="en-US" dirty="0">
              <a:latin typeface="Tahoma" charset="0"/>
            </a:endParaRPr>
          </a:p>
          <a:p>
            <a:pPr>
              <a:lnSpc>
                <a:spcPct val="110000"/>
              </a:lnSpc>
            </a:pPr>
            <a:r>
              <a:rPr lang="en-US" dirty="0">
                <a:latin typeface="Tahoma" charset="0"/>
              </a:rPr>
              <a:t>Gareth James, Daniela Witten, Trevor Hastie , Robert </a:t>
            </a:r>
            <a:r>
              <a:rPr lang="en-US" dirty="0" err="1">
                <a:latin typeface="Tahoma" charset="0"/>
              </a:rPr>
              <a:t>Tibshirani</a:t>
            </a:r>
            <a:r>
              <a:rPr lang="en-US" dirty="0">
                <a:latin typeface="Tahoma" charset="0"/>
              </a:rPr>
              <a:t>. An Introduction to Statistical Learning: with Applications in R.</a:t>
            </a:r>
          </a:p>
          <a:p>
            <a:pPr>
              <a:lnSpc>
                <a:spcPct val="110000"/>
              </a:lnSpc>
            </a:pPr>
            <a:r>
              <a:rPr lang="en-US" dirty="0">
                <a:latin typeface="Tahoma" charset="0"/>
              </a:rPr>
              <a:t>Trevor Hastie, Robert </a:t>
            </a:r>
            <a:r>
              <a:rPr lang="en-US" dirty="0" err="1">
                <a:latin typeface="Tahoma" charset="0"/>
              </a:rPr>
              <a:t>Tibshirani</a:t>
            </a:r>
            <a:r>
              <a:rPr lang="en-US" dirty="0">
                <a:latin typeface="Tahoma" charset="0"/>
              </a:rPr>
              <a:t>, Jerome Friedman. The Elements of Statistical Learning: Data Mining, Inference, and Prediction. </a:t>
            </a:r>
          </a:p>
          <a:p>
            <a:endParaRPr lang="en-US" dirty="0"/>
          </a:p>
        </p:txBody>
      </p:sp>
    </p:spTree>
    <p:extLst>
      <p:ext uri="{BB962C8B-B14F-4D97-AF65-F5344CB8AC3E}">
        <p14:creationId xmlns:p14="http://schemas.microsoft.com/office/powerpoint/2010/main" val="265140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K-fold Cross-validation </a:t>
            </a:r>
          </a:p>
        </p:txBody>
      </p:sp>
      <p:sp>
        <p:nvSpPr>
          <p:cNvPr id="3" name="Content Placeholder 2"/>
          <p:cNvSpPr>
            <a:spLocks noGrp="1"/>
          </p:cNvSpPr>
          <p:nvPr>
            <p:ph idx="1"/>
          </p:nvPr>
        </p:nvSpPr>
        <p:spPr/>
        <p:txBody>
          <a:bodyPr>
            <a:normAutofit/>
          </a:bodyPr>
          <a:lstStyle/>
          <a:p>
            <a:r>
              <a:rPr lang="en-US" sz="2600" dirty="0"/>
              <a:t>Widely used approach for estimating test error. </a:t>
            </a:r>
            <a:endParaRPr lang="en-US" sz="2600" dirty="0">
              <a:effectLst/>
            </a:endParaRPr>
          </a:p>
          <a:p>
            <a:r>
              <a:rPr lang="en-US" sz="2600" dirty="0"/>
              <a:t>Estimates can be used to select best model, and to give an idea of the test error of the final chosen model. </a:t>
            </a:r>
          </a:p>
          <a:p>
            <a:r>
              <a:rPr lang="en-US" sz="2600" dirty="0"/>
              <a:t>Randomly divide the data into </a:t>
            </a:r>
            <a:r>
              <a:rPr lang="en-US" sz="2600" i="1" dirty="0"/>
              <a:t>K</a:t>
            </a:r>
            <a:r>
              <a:rPr lang="en-US" sz="2600" dirty="0"/>
              <a:t> equal-sized parts. Leave out part</a:t>
            </a:r>
            <a:r>
              <a:rPr lang="en-US" sz="2600" i="1" dirty="0"/>
              <a:t> k</a:t>
            </a:r>
            <a:r>
              <a:rPr lang="en-US" sz="2600" dirty="0"/>
              <a:t>, fit the model to the other </a:t>
            </a:r>
            <a:r>
              <a:rPr lang="en-US" sz="2600" i="1" dirty="0"/>
              <a:t>K − 1 </a:t>
            </a:r>
            <a:r>
              <a:rPr lang="en-US" sz="2600" dirty="0"/>
              <a:t>parts (combined), and then obtain predictions for the left-out </a:t>
            </a:r>
            <a:r>
              <a:rPr lang="en-US" sz="2600" i="1" dirty="0" err="1"/>
              <a:t>k</a:t>
            </a:r>
            <a:r>
              <a:rPr lang="en-US" sz="2600" i="1" baseline="30000" dirty="0" err="1"/>
              <a:t>th</a:t>
            </a:r>
            <a:r>
              <a:rPr lang="en-US" sz="2600" dirty="0"/>
              <a:t> part. </a:t>
            </a:r>
          </a:p>
          <a:p>
            <a:r>
              <a:rPr lang="en-US" sz="2600" dirty="0"/>
              <a:t>This is done in turn for each part </a:t>
            </a:r>
            <a:r>
              <a:rPr lang="en-US" sz="2600" i="1" dirty="0"/>
              <a:t>k = 1,2,...K</a:t>
            </a:r>
            <a:r>
              <a:rPr lang="en-US" sz="2600" dirty="0"/>
              <a:t>, and then the results are combined. </a:t>
            </a:r>
          </a:p>
          <a:p>
            <a:endParaRPr lang="en-US" dirty="0"/>
          </a:p>
        </p:txBody>
      </p:sp>
    </p:spTree>
    <p:extLst>
      <p:ext uri="{BB962C8B-B14F-4D97-AF65-F5344CB8AC3E}">
        <p14:creationId xmlns:p14="http://schemas.microsoft.com/office/powerpoint/2010/main" val="286919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K-fold Cross-validation in detail </a:t>
            </a:r>
          </a:p>
        </p:txBody>
      </p:sp>
      <p:pic>
        <p:nvPicPr>
          <p:cNvPr id="4" name="Picture 3"/>
          <p:cNvPicPr>
            <a:picLocks noChangeAspect="1"/>
          </p:cNvPicPr>
          <p:nvPr/>
        </p:nvPicPr>
        <p:blipFill>
          <a:blip r:embed="rId2"/>
          <a:stretch>
            <a:fillRect/>
          </a:stretch>
        </p:blipFill>
        <p:spPr>
          <a:xfrm>
            <a:off x="482600" y="2082800"/>
            <a:ext cx="8166100" cy="2692400"/>
          </a:xfrm>
          <a:prstGeom prst="rect">
            <a:avLst/>
          </a:prstGeom>
        </p:spPr>
      </p:pic>
    </p:spTree>
    <p:extLst>
      <p:ext uri="{BB962C8B-B14F-4D97-AF65-F5344CB8AC3E}">
        <p14:creationId xmlns:p14="http://schemas.microsoft.com/office/powerpoint/2010/main" val="213881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useful special case </a:t>
            </a:r>
          </a:p>
        </p:txBody>
      </p:sp>
      <p:sp>
        <p:nvSpPr>
          <p:cNvPr id="3" name="Content Placeholder 2"/>
          <p:cNvSpPr>
            <a:spLocks noGrp="1"/>
          </p:cNvSpPr>
          <p:nvPr>
            <p:ph idx="1"/>
          </p:nvPr>
        </p:nvSpPr>
        <p:spPr>
          <a:xfrm>
            <a:off x="457200" y="1417638"/>
            <a:ext cx="8229600" cy="5059362"/>
          </a:xfrm>
        </p:spPr>
        <p:txBody>
          <a:bodyPr>
            <a:normAutofit fontScale="70000" lnSpcReduction="20000"/>
          </a:bodyPr>
          <a:lstStyle/>
          <a:p>
            <a:r>
              <a:rPr lang="en-US" b="1" dirty="0"/>
              <a:t>With least-squares linear or polynomial regression, a shortcut makes the cost of LOOCV the same as that of a single model fit.</a:t>
            </a:r>
          </a:p>
          <a:p>
            <a:r>
              <a:rPr lang="en-US" dirty="0"/>
              <a:t> The following formula holds: </a:t>
            </a:r>
          </a:p>
          <a:p>
            <a:endParaRPr lang="en-US" dirty="0"/>
          </a:p>
          <a:p>
            <a:endParaRPr lang="en-US" dirty="0"/>
          </a:p>
          <a:p>
            <a:endParaRPr lang="en-US" dirty="0"/>
          </a:p>
          <a:p>
            <a:endParaRPr lang="en-US" dirty="0"/>
          </a:p>
          <a:p>
            <a:r>
              <a:rPr lang="en-US" i="1" dirty="0" err="1"/>
              <a:t>yˆ</a:t>
            </a:r>
            <a:r>
              <a:rPr lang="en-US" i="1" baseline="-25000" dirty="0" err="1"/>
              <a:t>i</a:t>
            </a:r>
            <a:r>
              <a:rPr lang="en-US" dirty="0"/>
              <a:t> is the </a:t>
            </a:r>
            <a:r>
              <a:rPr lang="en-US" i="1" dirty="0" err="1"/>
              <a:t>i</a:t>
            </a:r>
            <a:r>
              <a:rPr lang="en-US" i="1" baseline="30000" dirty="0" err="1"/>
              <a:t>th</a:t>
            </a:r>
            <a:r>
              <a:rPr lang="en-US" dirty="0"/>
              <a:t> fitted value from the original least squares fit, and </a:t>
            </a:r>
            <a:r>
              <a:rPr lang="en-US" i="1" dirty="0"/>
              <a:t>h</a:t>
            </a:r>
            <a:r>
              <a:rPr lang="en-US" i="1" baseline="-25000" dirty="0"/>
              <a:t>i</a:t>
            </a:r>
            <a:r>
              <a:rPr lang="en-US" baseline="-25000" dirty="0"/>
              <a:t> </a:t>
            </a:r>
            <a:r>
              <a:rPr lang="en-US" dirty="0"/>
              <a:t>is the leverage (diagonal of the “hat” matrix) Like the ordinary MSE, except the </a:t>
            </a:r>
            <a:r>
              <a:rPr lang="en-US" i="1" dirty="0" err="1"/>
              <a:t>i</a:t>
            </a:r>
            <a:r>
              <a:rPr lang="en-US" i="1" baseline="30000" dirty="0" err="1"/>
              <a:t>th</a:t>
            </a:r>
            <a:r>
              <a:rPr lang="en-US" dirty="0"/>
              <a:t> residual is divided by </a:t>
            </a:r>
            <a:r>
              <a:rPr lang="en-US" i="1" dirty="0"/>
              <a:t>1 − h</a:t>
            </a:r>
            <a:r>
              <a:rPr lang="en-US" i="1" baseline="-25000" dirty="0"/>
              <a:t>i</a:t>
            </a:r>
            <a:r>
              <a:rPr lang="en-US" i="1" dirty="0"/>
              <a:t>. </a:t>
            </a:r>
            <a:endParaRPr lang="en-US" i="1" dirty="0">
              <a:effectLst/>
            </a:endParaRPr>
          </a:p>
          <a:p>
            <a:endParaRPr lang="en-US" dirty="0"/>
          </a:p>
          <a:p>
            <a:r>
              <a:rPr lang="en-US" b="1" dirty="0"/>
              <a:t>LOOCV sometimes useful, but typically doesn’t shake up the data enough. </a:t>
            </a:r>
            <a:r>
              <a:rPr lang="en-US" dirty="0"/>
              <a:t>The estimates from each fold are highly correlated and hence their average can have high variance. </a:t>
            </a:r>
          </a:p>
        </p:txBody>
      </p:sp>
      <p:pic>
        <p:nvPicPr>
          <p:cNvPr id="5" name="Picture 4"/>
          <p:cNvPicPr>
            <a:picLocks noChangeAspect="1"/>
          </p:cNvPicPr>
          <p:nvPr/>
        </p:nvPicPr>
        <p:blipFill>
          <a:blip r:embed="rId2"/>
          <a:stretch>
            <a:fillRect/>
          </a:stretch>
        </p:blipFill>
        <p:spPr>
          <a:xfrm>
            <a:off x="2420257" y="2396672"/>
            <a:ext cx="3492500" cy="1193800"/>
          </a:xfrm>
          <a:prstGeom prst="rect">
            <a:avLst/>
          </a:prstGeom>
        </p:spPr>
      </p:pic>
    </p:spTree>
    <p:extLst>
      <p:ext uri="{BB962C8B-B14F-4D97-AF65-F5344CB8AC3E}">
        <p14:creationId xmlns:p14="http://schemas.microsoft.com/office/powerpoint/2010/main" val="404920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data revisited </a:t>
            </a:r>
          </a:p>
        </p:txBody>
      </p:sp>
      <p:pic>
        <p:nvPicPr>
          <p:cNvPr id="4" name="Picture 3"/>
          <p:cNvPicPr>
            <a:picLocks noChangeAspect="1"/>
          </p:cNvPicPr>
          <p:nvPr/>
        </p:nvPicPr>
        <p:blipFill>
          <a:blip r:embed="rId2"/>
          <a:stretch>
            <a:fillRect/>
          </a:stretch>
        </p:blipFill>
        <p:spPr>
          <a:xfrm>
            <a:off x="342900" y="1549400"/>
            <a:ext cx="8445500" cy="3759200"/>
          </a:xfrm>
          <a:prstGeom prst="rect">
            <a:avLst/>
          </a:prstGeom>
        </p:spPr>
      </p:pic>
    </p:spTree>
    <p:extLst>
      <p:ext uri="{BB962C8B-B14F-4D97-AF65-F5344CB8AC3E}">
        <p14:creationId xmlns:p14="http://schemas.microsoft.com/office/powerpoint/2010/main" val="211390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True and estimated test MSE for the simulated data </a:t>
            </a:r>
          </a:p>
        </p:txBody>
      </p:sp>
      <p:pic>
        <p:nvPicPr>
          <p:cNvPr id="4" name="Picture 3"/>
          <p:cNvPicPr>
            <a:picLocks noChangeAspect="1"/>
          </p:cNvPicPr>
          <p:nvPr/>
        </p:nvPicPr>
        <p:blipFill>
          <a:blip r:embed="rId2"/>
          <a:stretch>
            <a:fillRect/>
          </a:stretch>
        </p:blipFill>
        <p:spPr>
          <a:xfrm>
            <a:off x="342900" y="1701800"/>
            <a:ext cx="8445500" cy="3454400"/>
          </a:xfrm>
          <a:prstGeom prst="rect">
            <a:avLst/>
          </a:prstGeom>
        </p:spPr>
      </p:pic>
    </p:spTree>
    <p:extLst>
      <p:ext uri="{BB962C8B-B14F-4D97-AF65-F5344CB8AC3E}">
        <p14:creationId xmlns:p14="http://schemas.microsoft.com/office/powerpoint/2010/main" val="17298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issues with Cross-validation </a:t>
            </a:r>
          </a:p>
        </p:txBody>
      </p:sp>
      <p:sp>
        <p:nvSpPr>
          <p:cNvPr id="3" name="Content Placeholder 2"/>
          <p:cNvSpPr>
            <a:spLocks noGrp="1"/>
          </p:cNvSpPr>
          <p:nvPr>
            <p:ph idx="1"/>
          </p:nvPr>
        </p:nvSpPr>
        <p:spPr/>
        <p:txBody>
          <a:bodyPr>
            <a:normAutofit/>
          </a:bodyPr>
          <a:lstStyle/>
          <a:p>
            <a:r>
              <a:rPr lang="en-US" sz="2400" dirty="0"/>
              <a:t>Since each training set is </a:t>
            </a:r>
            <a:r>
              <a:rPr lang="en-US" sz="2400" i="1" dirty="0"/>
              <a:t>(K − 1)/K </a:t>
            </a:r>
            <a:r>
              <a:rPr lang="en-US" sz="2400" dirty="0"/>
              <a:t>as big as the original training set, the estimates of prediction error will typically be biased upward. </a:t>
            </a:r>
            <a:endParaRPr lang="en-US" sz="2400" i="1" dirty="0"/>
          </a:p>
          <a:p>
            <a:r>
              <a:rPr lang="en-US" sz="2400" dirty="0"/>
              <a:t>This bias is minimized when </a:t>
            </a:r>
            <a:r>
              <a:rPr lang="en-US" sz="2400" i="1" dirty="0"/>
              <a:t>K = n (LOOCV)</a:t>
            </a:r>
            <a:r>
              <a:rPr lang="en-US" sz="2400" dirty="0"/>
              <a:t>, but this estimate has high variance, as noted earlier. </a:t>
            </a:r>
          </a:p>
          <a:p>
            <a:r>
              <a:rPr lang="en-US" sz="2400" dirty="0"/>
              <a:t>K = 5 or 10 provides a good compromise for this bias-variance tradeoff. </a:t>
            </a:r>
          </a:p>
          <a:p>
            <a:endParaRPr lang="en-US" sz="2400" dirty="0"/>
          </a:p>
        </p:txBody>
      </p:sp>
    </p:spTree>
    <p:extLst>
      <p:ext uri="{BB962C8B-B14F-4D97-AF65-F5344CB8AC3E}">
        <p14:creationId xmlns:p14="http://schemas.microsoft.com/office/powerpoint/2010/main" val="75167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Cross-Validation for Classification Problems </a:t>
            </a:r>
          </a:p>
        </p:txBody>
      </p:sp>
      <p:pic>
        <p:nvPicPr>
          <p:cNvPr id="4" name="Picture 3"/>
          <p:cNvPicPr>
            <a:picLocks noChangeAspect="1"/>
          </p:cNvPicPr>
          <p:nvPr/>
        </p:nvPicPr>
        <p:blipFill>
          <a:blip r:embed="rId2"/>
          <a:stretch>
            <a:fillRect/>
          </a:stretch>
        </p:blipFill>
        <p:spPr>
          <a:xfrm>
            <a:off x="856339" y="2822349"/>
            <a:ext cx="5168900" cy="1435100"/>
          </a:xfrm>
          <a:prstGeom prst="rect">
            <a:avLst/>
          </a:prstGeom>
        </p:spPr>
      </p:pic>
      <p:sp>
        <p:nvSpPr>
          <p:cNvPr id="3" name="Content Placeholder 2"/>
          <p:cNvSpPr>
            <a:spLocks noGrp="1"/>
          </p:cNvSpPr>
          <p:nvPr>
            <p:ph idx="1"/>
          </p:nvPr>
        </p:nvSpPr>
        <p:spPr/>
        <p:txBody>
          <a:bodyPr>
            <a:normAutofit/>
          </a:bodyPr>
          <a:lstStyle/>
          <a:p>
            <a:r>
              <a:rPr lang="en-US" sz="2400" dirty="0"/>
              <a:t>We divide the data into K roughly equal-sized parts C</a:t>
            </a:r>
            <a:r>
              <a:rPr lang="en-US" sz="2400" baseline="-25000" dirty="0"/>
              <a:t>1</a:t>
            </a:r>
            <a:r>
              <a:rPr lang="en-US" sz="2400" dirty="0"/>
              <a:t>,C</a:t>
            </a:r>
            <a:r>
              <a:rPr lang="en-US" sz="2400" baseline="-25000" dirty="0"/>
              <a:t>2</a:t>
            </a:r>
            <a:r>
              <a:rPr lang="en-US" sz="2400" dirty="0"/>
              <a:t>,...C</a:t>
            </a:r>
            <a:r>
              <a:rPr lang="en-US" sz="2400" baseline="-25000" dirty="0"/>
              <a:t>K</a:t>
            </a:r>
            <a:r>
              <a:rPr lang="en-US" sz="2400" dirty="0"/>
              <a:t>. </a:t>
            </a:r>
            <a:r>
              <a:rPr lang="en-US" sz="2400" dirty="0" err="1"/>
              <a:t>C</a:t>
            </a:r>
            <a:r>
              <a:rPr lang="en-US" sz="2400" baseline="-25000" dirty="0" err="1"/>
              <a:t>k</a:t>
            </a:r>
            <a:r>
              <a:rPr lang="en-US" sz="2400" dirty="0"/>
              <a:t> denotes the indices of the observations in part </a:t>
            </a:r>
            <a:r>
              <a:rPr lang="en-US" sz="2400" i="1" dirty="0"/>
              <a:t>k</a:t>
            </a:r>
            <a:r>
              <a:rPr lang="en-US" sz="2400" dirty="0"/>
              <a:t>. There are </a:t>
            </a:r>
            <a:r>
              <a:rPr lang="en-US" sz="2400" i="1" dirty="0" err="1"/>
              <a:t>n</a:t>
            </a:r>
            <a:r>
              <a:rPr lang="en-US" sz="2400" i="1" baseline="-25000" dirty="0" err="1"/>
              <a:t>k</a:t>
            </a:r>
            <a:r>
              <a:rPr lang="en-US" sz="2400" dirty="0"/>
              <a:t> observations in part k: if n is a multiple of </a:t>
            </a:r>
            <a:r>
              <a:rPr lang="en-US" sz="2400" i="1" dirty="0"/>
              <a:t>K</a:t>
            </a:r>
            <a:r>
              <a:rPr lang="en-US" sz="2400" dirty="0"/>
              <a:t>, then </a:t>
            </a:r>
            <a:r>
              <a:rPr lang="en-US" sz="2400" i="1" dirty="0" err="1"/>
              <a:t>n</a:t>
            </a:r>
            <a:r>
              <a:rPr lang="en-US" sz="2400" i="1" baseline="-25000" dirty="0" err="1"/>
              <a:t>k</a:t>
            </a:r>
            <a:r>
              <a:rPr lang="en-US" sz="2400" i="1" dirty="0"/>
              <a:t> = n/K</a:t>
            </a:r>
            <a:r>
              <a:rPr lang="en-US" sz="2400" dirty="0"/>
              <a:t>. </a:t>
            </a:r>
            <a:endParaRPr lang="en-US" sz="2400" dirty="0">
              <a:effectLst/>
            </a:endParaRPr>
          </a:p>
          <a:p>
            <a:r>
              <a:rPr lang="en-US" sz="2400" dirty="0"/>
              <a:t>Compute: </a:t>
            </a:r>
          </a:p>
          <a:p>
            <a:endParaRPr lang="en-US" sz="2400" dirty="0"/>
          </a:p>
          <a:p>
            <a:endParaRPr lang="en-US" sz="2400" dirty="0"/>
          </a:p>
          <a:p>
            <a:endParaRPr lang="en-US" sz="2400" dirty="0"/>
          </a:p>
          <a:p>
            <a:r>
              <a:rPr lang="en-US" sz="2400" dirty="0"/>
              <a:t>The estimated standard deviation of </a:t>
            </a:r>
            <a:r>
              <a:rPr lang="en-US" sz="2400" i="1" dirty="0" err="1"/>
              <a:t>CV</a:t>
            </a:r>
            <a:r>
              <a:rPr lang="en-US" sz="2400" i="1" baseline="-25000" dirty="0" err="1"/>
              <a:t>k</a:t>
            </a:r>
            <a:r>
              <a:rPr lang="en-US" sz="2400" dirty="0"/>
              <a:t> is:</a:t>
            </a:r>
          </a:p>
        </p:txBody>
      </p:sp>
      <p:pic>
        <p:nvPicPr>
          <p:cNvPr id="5" name="Picture 4"/>
          <p:cNvPicPr>
            <a:picLocks noChangeAspect="1"/>
          </p:cNvPicPr>
          <p:nvPr/>
        </p:nvPicPr>
        <p:blipFill>
          <a:blip r:embed="rId3"/>
          <a:stretch>
            <a:fillRect/>
          </a:stretch>
        </p:blipFill>
        <p:spPr>
          <a:xfrm>
            <a:off x="1765300" y="5127190"/>
            <a:ext cx="5600700" cy="1320800"/>
          </a:xfrm>
          <a:prstGeom prst="rect">
            <a:avLst/>
          </a:prstGeom>
        </p:spPr>
      </p:pic>
      <p:sp>
        <p:nvSpPr>
          <p:cNvPr id="6" name="TextBox 5"/>
          <p:cNvSpPr txBox="1"/>
          <p:nvPr/>
        </p:nvSpPr>
        <p:spPr>
          <a:xfrm>
            <a:off x="1456013" y="6447990"/>
            <a:ext cx="5489867" cy="369332"/>
          </a:xfrm>
          <a:prstGeom prst="rect">
            <a:avLst/>
          </a:prstGeom>
          <a:noFill/>
        </p:spPr>
        <p:txBody>
          <a:bodyPr wrap="none" rtlCol="0">
            <a:spAutoFit/>
          </a:bodyPr>
          <a:lstStyle/>
          <a:p>
            <a:r>
              <a:rPr lang="en-US" dirty="0">
                <a:solidFill>
                  <a:srgbClr val="FF0000"/>
                </a:solidFill>
              </a:rPr>
              <a:t>Have to be careful about tuning your mode and </a:t>
            </a:r>
            <a:r>
              <a:rPr lang="en-US" dirty="0" err="1">
                <a:solidFill>
                  <a:srgbClr val="FF0000"/>
                </a:solidFill>
              </a:rPr>
              <a:t>overfit</a:t>
            </a:r>
            <a:r>
              <a:rPr lang="en-US" dirty="0">
                <a:solidFill>
                  <a:srgbClr val="FF0000"/>
                </a:solidFill>
              </a:rPr>
              <a:t>.</a:t>
            </a:r>
          </a:p>
        </p:txBody>
      </p:sp>
    </p:spTree>
    <p:extLst>
      <p:ext uri="{BB962C8B-B14F-4D97-AF65-F5344CB8AC3E}">
        <p14:creationId xmlns:p14="http://schemas.microsoft.com/office/powerpoint/2010/main" val="326629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Applying Cross Validation – wrong way</a:t>
            </a:r>
          </a:p>
        </p:txBody>
      </p:sp>
      <p:pic>
        <p:nvPicPr>
          <p:cNvPr id="4" name="Picture 3"/>
          <p:cNvPicPr>
            <a:picLocks noChangeAspect="1"/>
          </p:cNvPicPr>
          <p:nvPr/>
        </p:nvPicPr>
        <p:blipFill>
          <a:blip r:embed="rId2"/>
          <a:stretch>
            <a:fillRect/>
          </a:stretch>
        </p:blipFill>
        <p:spPr>
          <a:xfrm>
            <a:off x="190500" y="1244600"/>
            <a:ext cx="8750300" cy="4356100"/>
          </a:xfrm>
          <a:prstGeom prst="rect">
            <a:avLst/>
          </a:prstGeom>
        </p:spPr>
      </p:pic>
    </p:spTree>
    <p:extLst>
      <p:ext uri="{BB962C8B-B14F-4D97-AF65-F5344CB8AC3E}">
        <p14:creationId xmlns:p14="http://schemas.microsoft.com/office/powerpoint/2010/main" val="180859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Applying Cross Validation – </a:t>
            </a:r>
            <a:r>
              <a:rPr lang="en-US" dirty="0" err="1"/>
              <a:t>rightway</a:t>
            </a:r>
            <a:endParaRPr lang="en-US" dirty="0"/>
          </a:p>
        </p:txBody>
      </p:sp>
      <p:pic>
        <p:nvPicPr>
          <p:cNvPr id="3" name="Picture 2"/>
          <p:cNvPicPr>
            <a:picLocks noChangeAspect="1"/>
          </p:cNvPicPr>
          <p:nvPr/>
        </p:nvPicPr>
        <p:blipFill>
          <a:blip r:embed="rId2"/>
          <a:stretch>
            <a:fillRect/>
          </a:stretch>
        </p:blipFill>
        <p:spPr>
          <a:xfrm>
            <a:off x="419100" y="1270000"/>
            <a:ext cx="8305800" cy="4318000"/>
          </a:xfrm>
          <a:prstGeom prst="rect">
            <a:avLst/>
          </a:prstGeom>
        </p:spPr>
      </p:pic>
    </p:spTree>
    <p:extLst>
      <p:ext uri="{BB962C8B-B14F-4D97-AF65-F5344CB8AC3E}">
        <p14:creationId xmlns:p14="http://schemas.microsoft.com/office/powerpoint/2010/main" val="179433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Bootstrap </a:t>
            </a:r>
          </a:p>
        </p:txBody>
      </p:sp>
      <p:sp>
        <p:nvSpPr>
          <p:cNvPr id="3" name="Content Placeholder 2"/>
          <p:cNvSpPr>
            <a:spLocks noGrp="1"/>
          </p:cNvSpPr>
          <p:nvPr>
            <p:ph idx="1"/>
          </p:nvPr>
        </p:nvSpPr>
        <p:spPr/>
        <p:txBody>
          <a:bodyPr/>
          <a:lstStyle/>
          <a:p>
            <a:r>
              <a:rPr lang="en-US" sz="2400" dirty="0"/>
              <a:t>The bootstrap is a flexible and powerful statistical tool that can be used to quantify the uncertainty associated with a given estimator or statistical learning method. </a:t>
            </a:r>
          </a:p>
          <a:p>
            <a:r>
              <a:rPr lang="en-US" sz="2400" dirty="0"/>
              <a:t>For example, it can provide an estimate of the standard error of a coefficient, or a confidence interval for that coefficient. </a:t>
            </a:r>
          </a:p>
          <a:p>
            <a:endParaRPr lang="en-US" dirty="0"/>
          </a:p>
        </p:txBody>
      </p:sp>
    </p:spTree>
    <p:extLst>
      <p:ext uri="{BB962C8B-B14F-4D97-AF65-F5344CB8AC3E}">
        <p14:creationId xmlns:p14="http://schemas.microsoft.com/office/powerpoint/2010/main" val="100887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Cross-validation, the Bootstrap, Bagging, &amp; Boosting</a:t>
            </a:r>
          </a:p>
        </p:txBody>
      </p:sp>
      <p:sp>
        <p:nvSpPr>
          <p:cNvPr id="3" name="Content Placeholder 2"/>
          <p:cNvSpPr>
            <a:spLocks noGrp="1"/>
          </p:cNvSpPr>
          <p:nvPr>
            <p:ph idx="1"/>
          </p:nvPr>
        </p:nvSpPr>
        <p:spPr/>
        <p:txBody>
          <a:bodyPr>
            <a:normAutofit/>
          </a:bodyPr>
          <a:lstStyle/>
          <a:p>
            <a:r>
              <a:rPr lang="en-US" sz="2400" dirty="0"/>
              <a:t>These methods refit a model of interest to samples formed from the training set, in order to obtain additional information about the fitted model.</a:t>
            </a:r>
          </a:p>
          <a:p>
            <a:r>
              <a:rPr lang="en-US" sz="2400" dirty="0"/>
              <a:t>For example, they provide estimates of test-set prediction error, and the standard deviation and bias of our parameter estimates.</a:t>
            </a:r>
          </a:p>
        </p:txBody>
      </p:sp>
    </p:spTree>
    <p:extLst>
      <p:ext uri="{BB962C8B-B14F-4D97-AF65-F5344CB8AC3E}">
        <p14:creationId xmlns:p14="http://schemas.microsoft.com/office/powerpoint/2010/main" val="330483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 </a:t>
            </a:r>
          </a:p>
        </p:txBody>
      </p:sp>
      <p:sp>
        <p:nvSpPr>
          <p:cNvPr id="3" name="Content Placeholder 2"/>
          <p:cNvSpPr>
            <a:spLocks noGrp="1"/>
          </p:cNvSpPr>
          <p:nvPr>
            <p:ph idx="1"/>
          </p:nvPr>
        </p:nvSpPr>
        <p:spPr>
          <a:xfrm>
            <a:off x="457200" y="1455056"/>
            <a:ext cx="8229600" cy="4525963"/>
          </a:xfrm>
        </p:spPr>
        <p:txBody>
          <a:bodyPr>
            <a:noAutofit/>
          </a:bodyPr>
          <a:lstStyle/>
          <a:p>
            <a:r>
              <a:rPr lang="en-US" sz="2400" dirty="0"/>
              <a:t>Bootstrap aggregation, or bagging, is a general-purpose procedure for </a:t>
            </a:r>
            <a:r>
              <a:rPr lang="en-US" sz="2400" b="1" dirty="0"/>
              <a:t>reducing the variance </a:t>
            </a:r>
            <a:r>
              <a:rPr lang="en-US" sz="2400" dirty="0"/>
              <a:t>of a statistical learning method.</a:t>
            </a:r>
          </a:p>
          <a:p>
            <a:r>
              <a:rPr lang="en-US" sz="2400" dirty="0"/>
              <a:t>Particularly useful and frequently used with decision trees. </a:t>
            </a:r>
            <a:endParaRPr lang="en-US" sz="2400" dirty="0">
              <a:effectLst/>
            </a:endParaRPr>
          </a:p>
          <a:p>
            <a:endParaRPr lang="en-US" sz="2400" dirty="0"/>
          </a:p>
          <a:p>
            <a:r>
              <a:rPr lang="en-US" sz="2400" dirty="0"/>
              <a:t>Given a set of </a:t>
            </a:r>
            <a:r>
              <a:rPr lang="en-US" sz="2400" i="1" dirty="0"/>
              <a:t>n</a:t>
            </a:r>
            <a:r>
              <a:rPr lang="en-US" sz="2400" dirty="0"/>
              <a:t> independent observations:</a:t>
            </a:r>
          </a:p>
          <a:p>
            <a:pPr lvl="1"/>
            <a:r>
              <a:rPr lang="en-US" sz="2400" i="1" dirty="0"/>
              <a:t>Z</a:t>
            </a:r>
            <a:r>
              <a:rPr lang="en-US" sz="2400" i="1" baseline="-25000" dirty="0"/>
              <a:t>1</a:t>
            </a:r>
            <a:r>
              <a:rPr lang="en-US" sz="2400" i="1" dirty="0"/>
              <a:t>, . . . , Z</a:t>
            </a:r>
            <a:r>
              <a:rPr lang="en-US" sz="2400" i="1" baseline="-25000" dirty="0"/>
              <a:t>n</a:t>
            </a:r>
            <a:r>
              <a:rPr lang="en-US" sz="2400" dirty="0"/>
              <a:t>, each with variance </a:t>
            </a:r>
            <a:r>
              <a:rPr lang="en-US" sz="2400" i="1" dirty="0"/>
              <a:t>σ</a:t>
            </a:r>
            <a:r>
              <a:rPr lang="en-US" sz="2400" i="1" baseline="30000" dirty="0"/>
              <a:t>2</a:t>
            </a:r>
            <a:r>
              <a:rPr lang="en-US" sz="2400" dirty="0"/>
              <a:t>, the variance of the mean </a:t>
            </a:r>
            <a:r>
              <a:rPr lang="en-US" sz="2400" i="1" dirty="0"/>
              <a:t>Z</a:t>
            </a:r>
            <a:r>
              <a:rPr lang="en-US" sz="2400" dirty="0"/>
              <a:t> ̄ of the observations is given by σ</a:t>
            </a:r>
            <a:r>
              <a:rPr lang="en-US" sz="2400" baseline="30000" dirty="0"/>
              <a:t>2</a:t>
            </a:r>
            <a:r>
              <a:rPr lang="en-US" sz="2400" dirty="0"/>
              <a:t>/n. </a:t>
            </a:r>
            <a:endParaRPr lang="en-US" sz="2400" dirty="0">
              <a:effectLst/>
            </a:endParaRPr>
          </a:p>
          <a:p>
            <a:pPr lvl="1"/>
            <a:r>
              <a:rPr lang="en-US" sz="2400" dirty="0"/>
              <a:t>In other words, </a:t>
            </a:r>
            <a:r>
              <a:rPr lang="en-US" sz="2400" b="1" dirty="0"/>
              <a:t>averaging a set of observations reduces variance.</a:t>
            </a:r>
            <a:r>
              <a:rPr lang="en-US" sz="2400" dirty="0"/>
              <a:t> </a:t>
            </a:r>
          </a:p>
          <a:p>
            <a:pPr lvl="1"/>
            <a:r>
              <a:rPr lang="en-US" sz="2400" dirty="0"/>
              <a:t>Of course, this is not practical because we generally do not have access to multiple training sets. </a:t>
            </a:r>
            <a:endParaRPr lang="en-US" sz="2400" dirty="0">
              <a:effectLst/>
            </a:endParaRPr>
          </a:p>
          <a:p>
            <a:endParaRPr lang="en-US" sz="2400" dirty="0"/>
          </a:p>
        </p:txBody>
      </p:sp>
    </p:spTree>
    <p:extLst>
      <p:ext uri="{BB962C8B-B14F-4D97-AF65-F5344CB8AC3E}">
        <p14:creationId xmlns:p14="http://schemas.microsoft.com/office/powerpoint/2010/main" val="158701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continued</a:t>
            </a:r>
          </a:p>
        </p:txBody>
      </p:sp>
      <p:sp>
        <p:nvSpPr>
          <p:cNvPr id="3" name="Content Placeholder 2"/>
          <p:cNvSpPr>
            <a:spLocks noGrp="1"/>
          </p:cNvSpPr>
          <p:nvPr>
            <p:ph idx="1"/>
          </p:nvPr>
        </p:nvSpPr>
        <p:spPr/>
        <p:txBody>
          <a:bodyPr>
            <a:normAutofit lnSpcReduction="10000"/>
          </a:bodyPr>
          <a:lstStyle/>
          <a:p>
            <a:r>
              <a:rPr lang="en-US" sz="2400" dirty="0"/>
              <a:t>Instead, we can bootstrap, by taking repeated samples from the (single) training data set. </a:t>
            </a:r>
          </a:p>
          <a:p>
            <a:r>
              <a:rPr lang="en-US" sz="2400" dirty="0"/>
              <a:t>In this approach we generate </a:t>
            </a:r>
            <a:r>
              <a:rPr lang="en-US" sz="2400" i="1" dirty="0"/>
              <a:t>B</a:t>
            </a:r>
            <a:r>
              <a:rPr lang="en-US" sz="2400" dirty="0"/>
              <a:t> different bootstrapped training data sets. </a:t>
            </a:r>
          </a:p>
          <a:p>
            <a:r>
              <a:rPr lang="en-US" sz="2400" dirty="0"/>
              <a:t>Then train our learning algorithm on the </a:t>
            </a:r>
            <a:r>
              <a:rPr lang="en-US" sz="2400" i="1" dirty="0" err="1"/>
              <a:t>b</a:t>
            </a:r>
            <a:r>
              <a:rPr lang="en-US" sz="2400" i="1" baseline="30000" dirty="0" err="1"/>
              <a:t>th</a:t>
            </a:r>
            <a:r>
              <a:rPr lang="en-US" sz="2400" dirty="0"/>
              <a:t> bootstrapped training set in order to get </a:t>
            </a:r>
            <a:r>
              <a:rPr lang="en-US" sz="2400" i="1" dirty="0"/>
              <a:t>fˆ</a:t>
            </a:r>
            <a:r>
              <a:rPr lang="en-US" sz="2400" i="1" baseline="30000" dirty="0"/>
              <a:t>∗b</a:t>
            </a:r>
            <a:r>
              <a:rPr lang="en-US" sz="2400" i="1" dirty="0"/>
              <a:t>(x)</a:t>
            </a:r>
            <a:r>
              <a:rPr lang="en-US" sz="2400" dirty="0"/>
              <a:t>, the prediction at a point x. </a:t>
            </a:r>
          </a:p>
          <a:p>
            <a:r>
              <a:rPr lang="en-US" sz="2400" dirty="0"/>
              <a:t>We then average all the predictions to obtain </a:t>
            </a:r>
          </a:p>
          <a:p>
            <a:endParaRPr lang="en-US" sz="2400" dirty="0"/>
          </a:p>
          <a:p>
            <a:endParaRPr lang="en-US" sz="2400" dirty="0"/>
          </a:p>
          <a:p>
            <a:endParaRPr lang="en-US" sz="2400" dirty="0"/>
          </a:p>
          <a:p>
            <a:r>
              <a:rPr lang="en-US" sz="2400" dirty="0"/>
              <a:t>This is called bagging. Works for regression trees.</a:t>
            </a:r>
            <a:endParaRPr lang="en-US" sz="2400" dirty="0">
              <a:effectLst/>
            </a:endParaRPr>
          </a:p>
          <a:p>
            <a:endParaRPr lang="en-US" dirty="0"/>
          </a:p>
        </p:txBody>
      </p:sp>
      <p:pic>
        <p:nvPicPr>
          <p:cNvPr id="4" name="Picture 3"/>
          <p:cNvPicPr>
            <a:picLocks noChangeAspect="1"/>
          </p:cNvPicPr>
          <p:nvPr/>
        </p:nvPicPr>
        <p:blipFill>
          <a:blip r:embed="rId2"/>
          <a:stretch>
            <a:fillRect/>
          </a:stretch>
        </p:blipFill>
        <p:spPr>
          <a:xfrm>
            <a:off x="2616199" y="4328885"/>
            <a:ext cx="3026229" cy="1030206"/>
          </a:xfrm>
          <a:prstGeom prst="rect">
            <a:avLst/>
          </a:prstGeom>
        </p:spPr>
      </p:pic>
    </p:spTree>
    <p:extLst>
      <p:ext uri="{BB962C8B-B14F-4D97-AF65-F5344CB8AC3E}">
        <p14:creationId xmlns:p14="http://schemas.microsoft.com/office/powerpoint/2010/main" val="398090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classification trees</a:t>
            </a:r>
          </a:p>
        </p:txBody>
      </p:sp>
      <p:sp>
        <p:nvSpPr>
          <p:cNvPr id="3" name="Content Placeholder 2"/>
          <p:cNvSpPr>
            <a:spLocks noGrp="1"/>
          </p:cNvSpPr>
          <p:nvPr>
            <p:ph idx="1"/>
          </p:nvPr>
        </p:nvSpPr>
        <p:spPr/>
        <p:txBody>
          <a:bodyPr/>
          <a:lstStyle/>
          <a:p>
            <a:r>
              <a:rPr lang="en-US" sz="2400" dirty="0"/>
              <a:t>For each test observation, record the class predicted by each of the </a:t>
            </a:r>
            <a:r>
              <a:rPr lang="en-US" sz="2400" i="1" dirty="0"/>
              <a:t>B</a:t>
            </a:r>
            <a:r>
              <a:rPr lang="en-US" sz="2400" dirty="0"/>
              <a:t> trees.</a:t>
            </a:r>
          </a:p>
          <a:p>
            <a:r>
              <a:rPr lang="en-US" sz="2400" dirty="0"/>
              <a:t>Take a majority vote: the overall prediction is the most commonly occurring class among the </a:t>
            </a:r>
            <a:r>
              <a:rPr lang="en-US" sz="2400" i="1" dirty="0"/>
              <a:t>B</a:t>
            </a:r>
            <a:r>
              <a:rPr lang="en-US" sz="2400" dirty="0"/>
              <a:t> predictions. </a:t>
            </a:r>
          </a:p>
          <a:p>
            <a:endParaRPr lang="en-US" dirty="0"/>
          </a:p>
        </p:txBody>
      </p:sp>
    </p:spTree>
    <p:extLst>
      <p:ext uri="{BB962C8B-B14F-4D97-AF65-F5344CB8AC3E}">
        <p14:creationId xmlns:p14="http://schemas.microsoft.com/office/powerpoint/2010/main" val="171322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the heart data</a:t>
            </a:r>
          </a:p>
        </p:txBody>
      </p:sp>
      <p:pic>
        <p:nvPicPr>
          <p:cNvPr id="4" name="Picture 3"/>
          <p:cNvPicPr>
            <a:picLocks noChangeAspect="1"/>
          </p:cNvPicPr>
          <p:nvPr/>
        </p:nvPicPr>
        <p:blipFill>
          <a:blip r:embed="rId2"/>
          <a:stretch>
            <a:fillRect/>
          </a:stretch>
        </p:blipFill>
        <p:spPr>
          <a:xfrm>
            <a:off x="1507670" y="1417637"/>
            <a:ext cx="5785757" cy="5083333"/>
          </a:xfrm>
          <a:prstGeom prst="rect">
            <a:avLst/>
          </a:prstGeom>
        </p:spPr>
      </p:pic>
    </p:spTree>
    <p:extLst>
      <p:ext uri="{BB962C8B-B14F-4D97-AF65-F5344CB8AC3E}">
        <p14:creationId xmlns:p14="http://schemas.microsoft.com/office/powerpoint/2010/main" val="2220439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figure</a:t>
            </a:r>
          </a:p>
        </p:txBody>
      </p:sp>
      <p:sp>
        <p:nvSpPr>
          <p:cNvPr id="3" name="Content Placeholder 2"/>
          <p:cNvSpPr>
            <a:spLocks noGrp="1"/>
          </p:cNvSpPr>
          <p:nvPr>
            <p:ph idx="1"/>
          </p:nvPr>
        </p:nvSpPr>
        <p:spPr/>
        <p:txBody>
          <a:bodyPr>
            <a:normAutofit/>
          </a:bodyPr>
          <a:lstStyle/>
          <a:p>
            <a:pPr marL="0" indent="0">
              <a:buNone/>
            </a:pPr>
            <a:r>
              <a:rPr lang="en-US" sz="2600" dirty="0"/>
              <a:t>Bagging and random forest results for the Heart data.</a:t>
            </a:r>
          </a:p>
          <a:p>
            <a:r>
              <a:rPr lang="en-US" sz="2600" dirty="0"/>
              <a:t>The test error (black and orange) is shown as a function of  </a:t>
            </a:r>
            <a:r>
              <a:rPr lang="en-US" sz="2600" i="1" dirty="0"/>
              <a:t>B</a:t>
            </a:r>
            <a:r>
              <a:rPr lang="en-US" sz="2600" dirty="0"/>
              <a:t>, the number of bootstrapped training sets used. </a:t>
            </a:r>
            <a:endParaRPr lang="en-US" sz="2600" dirty="0">
              <a:effectLst/>
            </a:endParaRPr>
          </a:p>
          <a:p>
            <a:r>
              <a:rPr lang="en-US" sz="2600" dirty="0"/>
              <a:t>Random forests were applied with </a:t>
            </a:r>
            <a:r>
              <a:rPr lang="en-US" sz="2600" i="1" dirty="0"/>
              <a:t>m = </a:t>
            </a:r>
            <a:r>
              <a:rPr lang="en-US" sz="2600" i="1" dirty="0" err="1"/>
              <a:t>sqrt</a:t>
            </a:r>
            <a:r>
              <a:rPr lang="en-US" sz="2600" i="1" dirty="0"/>
              <a:t>(p)</a:t>
            </a:r>
            <a:r>
              <a:rPr lang="en-US" sz="2600" dirty="0"/>
              <a:t>. </a:t>
            </a:r>
          </a:p>
          <a:p>
            <a:r>
              <a:rPr lang="en-US" sz="2600" dirty="0"/>
              <a:t>The dashed line indicates the test error resulting from a single classification tree. </a:t>
            </a:r>
          </a:p>
          <a:p>
            <a:r>
              <a:rPr lang="en-US" sz="2600" dirty="0"/>
              <a:t>The green and blue traces show the OOB error, which in this case is considerably lower </a:t>
            </a:r>
          </a:p>
          <a:p>
            <a:endParaRPr lang="en-US" dirty="0"/>
          </a:p>
        </p:txBody>
      </p:sp>
    </p:spTree>
    <p:extLst>
      <p:ext uri="{BB962C8B-B14F-4D97-AF65-F5344CB8AC3E}">
        <p14:creationId xmlns:p14="http://schemas.microsoft.com/office/powerpoint/2010/main" val="1528926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fontScale="70000" lnSpcReduction="20000"/>
          </a:bodyPr>
          <a:lstStyle/>
          <a:p>
            <a:r>
              <a:rPr lang="en-US" dirty="0"/>
              <a:t>Random forests provide an improvement over bagged trees by way of a small tweak that </a:t>
            </a:r>
            <a:r>
              <a:rPr lang="en-US" b="1" dirty="0" err="1"/>
              <a:t>decorrelates</a:t>
            </a:r>
            <a:r>
              <a:rPr lang="en-US" dirty="0"/>
              <a:t> the trees. </a:t>
            </a:r>
          </a:p>
          <a:p>
            <a:r>
              <a:rPr lang="en-US" dirty="0"/>
              <a:t>This reduces the variance when the trees are averaged. </a:t>
            </a:r>
            <a:endParaRPr lang="en-US" dirty="0">
              <a:effectLst/>
            </a:endParaRPr>
          </a:p>
          <a:p>
            <a:r>
              <a:rPr lang="en-US" dirty="0"/>
              <a:t>As in bagging, build a number of decision trees on bootstrapped training samples. </a:t>
            </a:r>
          </a:p>
          <a:p>
            <a:r>
              <a:rPr lang="en-US" dirty="0"/>
              <a:t>But when building these decision trees, each time a split in a tree is considered, a </a:t>
            </a:r>
            <a:r>
              <a:rPr lang="en-US" b="1" dirty="0"/>
              <a:t>random selection of </a:t>
            </a:r>
            <a:r>
              <a:rPr lang="en-US" b="1" i="1" dirty="0"/>
              <a:t>m</a:t>
            </a:r>
            <a:r>
              <a:rPr lang="en-US" b="1" dirty="0"/>
              <a:t> predictors </a:t>
            </a:r>
            <a:r>
              <a:rPr lang="en-US" dirty="0"/>
              <a:t>is chosen as split candidates from the full set of </a:t>
            </a:r>
            <a:r>
              <a:rPr lang="en-US" b="1" i="1" dirty="0"/>
              <a:t>p</a:t>
            </a:r>
            <a:r>
              <a:rPr lang="en-US" dirty="0"/>
              <a:t> </a:t>
            </a:r>
            <a:r>
              <a:rPr lang="en-US" b="1" dirty="0"/>
              <a:t>predictors</a:t>
            </a:r>
            <a:r>
              <a:rPr lang="en-US" dirty="0"/>
              <a:t>. </a:t>
            </a:r>
          </a:p>
          <a:p>
            <a:r>
              <a:rPr lang="en-US" dirty="0"/>
              <a:t>The split is allowed to use only one of those </a:t>
            </a:r>
            <a:r>
              <a:rPr lang="en-US" b="1" i="1" dirty="0"/>
              <a:t>m</a:t>
            </a:r>
            <a:r>
              <a:rPr lang="en-US" dirty="0"/>
              <a:t> </a:t>
            </a:r>
            <a:r>
              <a:rPr lang="en-US" b="1" dirty="0"/>
              <a:t>predictors</a:t>
            </a:r>
            <a:r>
              <a:rPr lang="en-US" dirty="0"/>
              <a:t>. </a:t>
            </a:r>
          </a:p>
          <a:p>
            <a:r>
              <a:rPr lang="en-US" dirty="0"/>
              <a:t>A fresh selection of </a:t>
            </a:r>
            <a:r>
              <a:rPr lang="en-US" b="1" i="1" dirty="0"/>
              <a:t>m predictors </a:t>
            </a:r>
            <a:r>
              <a:rPr lang="en-US" dirty="0"/>
              <a:t>is taken at each split, and typically you choose </a:t>
            </a:r>
            <a:r>
              <a:rPr lang="en-US" b="1" i="1" dirty="0"/>
              <a:t>m ≈ </a:t>
            </a:r>
            <a:r>
              <a:rPr lang="en-US" b="1" i="1" dirty="0" err="1"/>
              <a:t>sqrt</a:t>
            </a:r>
            <a:r>
              <a:rPr lang="en-US" b="1" i="1" dirty="0"/>
              <a:t>(p) </a:t>
            </a:r>
            <a:r>
              <a:rPr lang="en-US" dirty="0"/>
              <a:t>— </a:t>
            </a:r>
            <a:r>
              <a:rPr lang="en-US" dirty="0" err="1"/>
              <a:t>i.e</a:t>
            </a:r>
            <a:r>
              <a:rPr lang="en-US" dirty="0"/>
              <a:t>, the number of predictors considered at each split is approximately equal to the square root of the total number of predictors (4 out of the 13 for the Heart data). </a:t>
            </a:r>
          </a:p>
          <a:p>
            <a:endParaRPr lang="en-US" dirty="0"/>
          </a:p>
        </p:txBody>
      </p:sp>
    </p:spTree>
    <p:extLst>
      <p:ext uri="{BB962C8B-B14F-4D97-AF65-F5344CB8AC3E}">
        <p14:creationId xmlns:p14="http://schemas.microsoft.com/office/powerpoint/2010/main" val="1913663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gene expression data </a:t>
            </a:r>
            <a:br>
              <a:rPr lang="en-US" dirty="0">
                <a:effectLst/>
              </a:rPr>
            </a:br>
            <a:endParaRPr lang="en-US" dirty="0"/>
          </a:p>
        </p:txBody>
      </p:sp>
      <p:sp>
        <p:nvSpPr>
          <p:cNvPr id="3" name="Content Placeholder 2"/>
          <p:cNvSpPr>
            <a:spLocks noGrp="1"/>
          </p:cNvSpPr>
          <p:nvPr>
            <p:ph idx="1"/>
          </p:nvPr>
        </p:nvSpPr>
        <p:spPr/>
        <p:txBody>
          <a:bodyPr>
            <a:normAutofit fontScale="70000" lnSpcReduction="20000"/>
          </a:bodyPr>
          <a:lstStyle/>
          <a:p>
            <a:r>
              <a:rPr lang="en-US" dirty="0"/>
              <a:t>Applied random forests to a high-dimensional biological data set consisting of expression measurements of 4,718 genes measured on tissue samples from 349 patients. </a:t>
            </a:r>
          </a:p>
          <a:p>
            <a:r>
              <a:rPr lang="en-US" dirty="0"/>
              <a:t>There are around 20,000 genes in humans, and individual genes have different levels of activity, or expression, in particular cells, tissues, and biological conditions. </a:t>
            </a:r>
          </a:p>
          <a:p>
            <a:r>
              <a:rPr lang="en-US" dirty="0"/>
              <a:t>Each of the patient samples has a qualitative label with 15 different levels: </a:t>
            </a:r>
            <a:r>
              <a:rPr lang="en-US" b="1" dirty="0"/>
              <a:t>either normal or one of 14 different types of cancer. </a:t>
            </a:r>
          </a:p>
          <a:p>
            <a:r>
              <a:rPr lang="en-US" dirty="0"/>
              <a:t>We can use random forests to predict cancer type based on the 500 genes that have the largest variance in the training set. </a:t>
            </a:r>
          </a:p>
          <a:p>
            <a:r>
              <a:rPr lang="en-US" dirty="0"/>
              <a:t>Data randomly divided the observations into a training and a test set, and applied random forests to the training set for three different values of the number of splitting variables m. </a:t>
            </a:r>
          </a:p>
          <a:p>
            <a:endParaRPr lang="en-US" dirty="0"/>
          </a:p>
        </p:txBody>
      </p:sp>
    </p:spTree>
    <p:extLst>
      <p:ext uri="{BB962C8B-B14F-4D97-AF65-F5344CB8AC3E}">
        <p14:creationId xmlns:p14="http://schemas.microsoft.com/office/powerpoint/2010/main" val="270734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gene expression data </a:t>
            </a:r>
          </a:p>
        </p:txBody>
      </p:sp>
      <p:pic>
        <p:nvPicPr>
          <p:cNvPr id="5" name="Picture 4"/>
          <p:cNvPicPr>
            <a:picLocks noChangeAspect="1"/>
          </p:cNvPicPr>
          <p:nvPr/>
        </p:nvPicPr>
        <p:blipFill>
          <a:blip r:embed="rId2"/>
          <a:stretch>
            <a:fillRect/>
          </a:stretch>
        </p:blipFill>
        <p:spPr>
          <a:xfrm>
            <a:off x="4356100" y="1887740"/>
            <a:ext cx="4787900" cy="3505200"/>
          </a:xfrm>
          <a:prstGeom prst="rect">
            <a:avLst/>
          </a:prstGeom>
        </p:spPr>
      </p:pic>
      <p:sp>
        <p:nvSpPr>
          <p:cNvPr id="6" name="Content Placeholder 5"/>
          <p:cNvSpPr>
            <a:spLocks noGrp="1"/>
          </p:cNvSpPr>
          <p:nvPr>
            <p:ph idx="1"/>
          </p:nvPr>
        </p:nvSpPr>
        <p:spPr>
          <a:xfrm>
            <a:off x="177046" y="1449228"/>
            <a:ext cx="4155653" cy="4525963"/>
          </a:xfrm>
        </p:spPr>
        <p:txBody>
          <a:bodyPr>
            <a:normAutofit fontScale="70000" lnSpcReduction="20000"/>
          </a:bodyPr>
          <a:lstStyle/>
          <a:p>
            <a:r>
              <a:rPr lang="en-US" dirty="0"/>
              <a:t>Results from random forests for the fifteen-class gene expression data set with p = 500 predictors. </a:t>
            </a:r>
          </a:p>
          <a:p>
            <a:r>
              <a:rPr lang="en-US" dirty="0"/>
              <a:t>The test error is displayed as a function of the number of trees. Each colored line corresponds to a different value of m, the number of predictors available for splitting at each interior tree node. </a:t>
            </a:r>
          </a:p>
          <a:p>
            <a:r>
              <a:rPr lang="en-US" dirty="0"/>
              <a:t>Random forests (m &lt; p) lead to a slight improvement over bagging (m = p). A single classification tree has an error rate of 45.7%. </a:t>
            </a:r>
          </a:p>
          <a:p>
            <a:endParaRPr lang="en-US" dirty="0"/>
          </a:p>
        </p:txBody>
      </p:sp>
    </p:spTree>
    <p:extLst>
      <p:ext uri="{BB962C8B-B14F-4D97-AF65-F5344CB8AC3E}">
        <p14:creationId xmlns:p14="http://schemas.microsoft.com/office/powerpoint/2010/main" val="173517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a:t>
            </a:r>
          </a:p>
        </p:txBody>
      </p:sp>
      <p:sp>
        <p:nvSpPr>
          <p:cNvPr id="3" name="Content Placeholder 2"/>
          <p:cNvSpPr>
            <a:spLocks noGrp="1"/>
          </p:cNvSpPr>
          <p:nvPr>
            <p:ph idx="1"/>
          </p:nvPr>
        </p:nvSpPr>
        <p:spPr/>
        <p:txBody>
          <a:bodyPr>
            <a:normAutofit fontScale="77500" lnSpcReduction="20000"/>
          </a:bodyPr>
          <a:lstStyle/>
          <a:p>
            <a:r>
              <a:rPr lang="en-US" dirty="0"/>
              <a:t>Like bagging, boosting is a general approach that can be applied to many statistical learning methods for regression or classification. </a:t>
            </a:r>
          </a:p>
          <a:p>
            <a:r>
              <a:rPr lang="en-US" dirty="0"/>
              <a:t>Bagging involves creating multiple copies of the original training data set using the </a:t>
            </a:r>
            <a:r>
              <a:rPr lang="en-US" b="1" dirty="0"/>
              <a:t>bootstrap</a:t>
            </a:r>
            <a:r>
              <a:rPr lang="en-US" dirty="0"/>
              <a:t>, fitting a separate decision tree to each copy, and then combining all of the trees in order to create a single predictive model. </a:t>
            </a:r>
          </a:p>
          <a:p>
            <a:r>
              <a:rPr lang="en-US" dirty="0"/>
              <a:t>Notably, each tree is built on a bootstrap data set, independent of the other trees. </a:t>
            </a:r>
          </a:p>
          <a:p>
            <a:r>
              <a:rPr lang="en-US" dirty="0"/>
              <a:t>Boosting works in a similar way, except </a:t>
            </a:r>
            <a:r>
              <a:rPr lang="en-US" b="1" dirty="0"/>
              <a:t>that the trees are grown sequentially: each tree is grown using information from previously grown trees. </a:t>
            </a:r>
          </a:p>
          <a:p>
            <a:endParaRPr lang="en-US" dirty="0"/>
          </a:p>
        </p:txBody>
      </p:sp>
    </p:spTree>
    <p:extLst>
      <p:ext uri="{BB962C8B-B14F-4D97-AF65-F5344CB8AC3E}">
        <p14:creationId xmlns:p14="http://schemas.microsoft.com/office/powerpoint/2010/main" val="192514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Boosting algorithm for regression trees </a:t>
            </a:r>
          </a:p>
        </p:txBody>
      </p:sp>
      <p:pic>
        <p:nvPicPr>
          <p:cNvPr id="4" name="Picture 3"/>
          <p:cNvPicPr>
            <a:picLocks noChangeAspect="1"/>
          </p:cNvPicPr>
          <p:nvPr/>
        </p:nvPicPr>
        <p:blipFill>
          <a:blip r:embed="rId2"/>
          <a:stretch>
            <a:fillRect/>
          </a:stretch>
        </p:blipFill>
        <p:spPr>
          <a:xfrm>
            <a:off x="979714" y="1523037"/>
            <a:ext cx="7166429" cy="5078099"/>
          </a:xfrm>
          <a:prstGeom prst="rect">
            <a:avLst/>
          </a:prstGeom>
        </p:spPr>
      </p:pic>
    </p:spTree>
    <p:extLst>
      <p:ext uri="{BB962C8B-B14F-4D97-AF65-F5344CB8AC3E}">
        <p14:creationId xmlns:p14="http://schemas.microsoft.com/office/powerpoint/2010/main" val="413938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Training Error versus Test error</a:t>
            </a:r>
          </a:p>
        </p:txBody>
      </p:sp>
      <p:sp>
        <p:nvSpPr>
          <p:cNvPr id="3" name="Content Placeholder 2"/>
          <p:cNvSpPr>
            <a:spLocks noGrp="1"/>
          </p:cNvSpPr>
          <p:nvPr>
            <p:ph idx="1"/>
          </p:nvPr>
        </p:nvSpPr>
        <p:spPr/>
        <p:txBody>
          <a:bodyPr>
            <a:normAutofit/>
          </a:bodyPr>
          <a:lstStyle/>
          <a:p>
            <a:r>
              <a:rPr lang="en-US" sz="2400" dirty="0"/>
              <a:t>Distinction between test error and the training error:</a:t>
            </a:r>
          </a:p>
          <a:p>
            <a:pPr lvl="1"/>
            <a:r>
              <a:rPr lang="en-US" sz="2400" dirty="0"/>
              <a:t>Test error is the average error that results from using a statistical learning method to predict the response on a new observation, one that was not used in training the method.</a:t>
            </a:r>
          </a:p>
          <a:p>
            <a:pPr lvl="1"/>
            <a:r>
              <a:rPr lang="en-US" sz="2400" dirty="0"/>
              <a:t>Training error can be easily calculated by applying the statistical learning method to the observations used in its training.</a:t>
            </a:r>
          </a:p>
          <a:p>
            <a:pPr lvl="1"/>
            <a:r>
              <a:rPr lang="en-US" sz="2400" i="1" dirty="0"/>
              <a:t>But</a:t>
            </a:r>
            <a:r>
              <a:rPr lang="en-US" sz="2400" dirty="0"/>
              <a:t> the training error rate often is quite different from the test error rate, and in particular the former can dramatically underestimate the latter.</a:t>
            </a:r>
          </a:p>
        </p:txBody>
      </p:sp>
    </p:spTree>
    <p:extLst>
      <p:ext uri="{BB962C8B-B14F-4D97-AF65-F5344CB8AC3E}">
        <p14:creationId xmlns:p14="http://schemas.microsoft.com/office/powerpoint/2010/main" val="306613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behind boosting procedure</a:t>
            </a:r>
          </a:p>
        </p:txBody>
      </p:sp>
      <p:sp>
        <p:nvSpPr>
          <p:cNvPr id="3" name="Content Placeholder 2"/>
          <p:cNvSpPr>
            <a:spLocks noGrp="1"/>
          </p:cNvSpPr>
          <p:nvPr>
            <p:ph idx="1"/>
          </p:nvPr>
        </p:nvSpPr>
        <p:spPr/>
        <p:txBody>
          <a:bodyPr>
            <a:normAutofit fontScale="70000" lnSpcReduction="20000"/>
          </a:bodyPr>
          <a:lstStyle/>
          <a:p>
            <a:r>
              <a:rPr lang="en-US" dirty="0"/>
              <a:t>Unlike fitting a single large decision tree to the data, which amounts to fitting the data hard and potentially over fitting, the boosting approach instead </a:t>
            </a:r>
            <a:r>
              <a:rPr lang="en-US" b="1" dirty="0"/>
              <a:t>learns slowly</a:t>
            </a:r>
            <a:r>
              <a:rPr lang="en-US" dirty="0"/>
              <a:t>. </a:t>
            </a:r>
          </a:p>
          <a:p>
            <a:r>
              <a:rPr lang="en-US" dirty="0"/>
              <a:t>Given the current model, we fit a decision tree to the residuals from the model. </a:t>
            </a:r>
          </a:p>
          <a:p>
            <a:r>
              <a:rPr lang="en-US" dirty="0"/>
              <a:t>We then add this new decision tree into the fitted function in order to update the residuals. </a:t>
            </a:r>
          </a:p>
          <a:p>
            <a:r>
              <a:rPr lang="en-US" dirty="0"/>
              <a:t>Each of these trees can be rather small, with just a few terminal nodes, determined by the parameter </a:t>
            </a:r>
            <a:r>
              <a:rPr lang="en-US" i="1" dirty="0"/>
              <a:t>d</a:t>
            </a:r>
            <a:r>
              <a:rPr lang="en-US" dirty="0"/>
              <a:t> in the algorithm. </a:t>
            </a:r>
          </a:p>
          <a:p>
            <a:r>
              <a:rPr lang="en-US" dirty="0"/>
              <a:t>By fitting small trees to the residuals, we slowly improve </a:t>
            </a:r>
            <a:r>
              <a:rPr lang="en-US" i="1" dirty="0"/>
              <a:t>fˆ</a:t>
            </a:r>
            <a:r>
              <a:rPr lang="en-US" dirty="0"/>
              <a:t> in areas where it does not perform well. </a:t>
            </a:r>
          </a:p>
          <a:p>
            <a:r>
              <a:rPr lang="en-US" dirty="0"/>
              <a:t>The shrinkage parameter </a:t>
            </a:r>
            <a:r>
              <a:rPr lang="en-US" i="1" dirty="0" err="1"/>
              <a:t>λ</a:t>
            </a:r>
            <a:r>
              <a:rPr lang="en-US" dirty="0"/>
              <a:t> slows the process down even further, allowing more and different shaped trees to attack the residuals. </a:t>
            </a:r>
          </a:p>
          <a:p>
            <a:endParaRPr lang="en-US" dirty="0"/>
          </a:p>
        </p:txBody>
      </p:sp>
    </p:spTree>
    <p:extLst>
      <p:ext uri="{BB962C8B-B14F-4D97-AF65-F5344CB8AC3E}">
        <p14:creationId xmlns:p14="http://schemas.microsoft.com/office/powerpoint/2010/main" val="3458466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for classification </a:t>
            </a:r>
          </a:p>
        </p:txBody>
      </p:sp>
      <p:sp>
        <p:nvSpPr>
          <p:cNvPr id="3" name="Content Placeholder 2"/>
          <p:cNvSpPr>
            <a:spLocks noGrp="1"/>
          </p:cNvSpPr>
          <p:nvPr>
            <p:ph idx="1"/>
          </p:nvPr>
        </p:nvSpPr>
        <p:spPr/>
        <p:txBody>
          <a:bodyPr>
            <a:normAutofit/>
          </a:bodyPr>
          <a:lstStyle/>
          <a:p>
            <a:r>
              <a:rPr lang="en-US" sz="2400" dirty="0"/>
              <a:t>Boosting for classification is similar in spirit to boosting for regression, but is a bit more complex. </a:t>
            </a:r>
          </a:p>
          <a:p>
            <a:r>
              <a:rPr lang="en-US" sz="2400" dirty="0"/>
              <a:t>The R package </a:t>
            </a:r>
            <a:r>
              <a:rPr lang="en-US" sz="2400" dirty="0" err="1"/>
              <a:t>gbm</a:t>
            </a:r>
            <a:r>
              <a:rPr lang="en-US" sz="2400" dirty="0"/>
              <a:t> (gradient boosted models) handles a variety of regression and classification problems. </a:t>
            </a:r>
            <a:endParaRPr lang="en-US" sz="2400" dirty="0">
              <a:effectLst/>
            </a:endParaRPr>
          </a:p>
          <a:p>
            <a:endParaRPr lang="en-US" dirty="0"/>
          </a:p>
        </p:txBody>
      </p:sp>
    </p:spTree>
    <p:extLst>
      <p:ext uri="{BB962C8B-B14F-4D97-AF65-F5344CB8AC3E}">
        <p14:creationId xmlns:p14="http://schemas.microsoft.com/office/powerpoint/2010/main" val="2887328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figure</a:t>
            </a:r>
          </a:p>
        </p:txBody>
      </p:sp>
      <p:sp>
        <p:nvSpPr>
          <p:cNvPr id="3" name="Content Placeholder 2"/>
          <p:cNvSpPr>
            <a:spLocks noGrp="1"/>
          </p:cNvSpPr>
          <p:nvPr>
            <p:ph idx="1"/>
          </p:nvPr>
        </p:nvSpPr>
        <p:spPr>
          <a:xfrm>
            <a:off x="158384" y="1600200"/>
            <a:ext cx="4114800" cy="4525963"/>
          </a:xfrm>
        </p:spPr>
        <p:txBody>
          <a:bodyPr>
            <a:normAutofit fontScale="62500" lnSpcReduction="20000"/>
          </a:bodyPr>
          <a:lstStyle/>
          <a:p>
            <a:r>
              <a:rPr lang="en-US" dirty="0"/>
              <a:t>Results from performing boosting and random forests on the fifteen-class gene expression data set in order to predict cancer versus normal. </a:t>
            </a:r>
          </a:p>
          <a:p>
            <a:r>
              <a:rPr lang="en-US" dirty="0"/>
              <a:t>The test error is displayed as a function of the number of trees. For the two boosted models, </a:t>
            </a:r>
            <a:r>
              <a:rPr lang="en-US" dirty="0" err="1"/>
              <a:t>λ</a:t>
            </a:r>
            <a:r>
              <a:rPr lang="en-US" dirty="0"/>
              <a:t> = 0.01. </a:t>
            </a:r>
          </a:p>
          <a:p>
            <a:r>
              <a:rPr lang="en-US" dirty="0"/>
              <a:t>Depth-1 trees slightly outperform depth-2 trees, and both outperform the random forest, although the standard errors are around 0.02, making none of these differences significant. </a:t>
            </a:r>
          </a:p>
          <a:p>
            <a:r>
              <a:rPr lang="en-US" dirty="0"/>
              <a:t>The test error rate for a single tree is 24%. </a:t>
            </a:r>
          </a:p>
        </p:txBody>
      </p:sp>
      <p:pic>
        <p:nvPicPr>
          <p:cNvPr id="6" name="Picture 5"/>
          <p:cNvPicPr>
            <a:picLocks noChangeAspect="1"/>
          </p:cNvPicPr>
          <p:nvPr/>
        </p:nvPicPr>
        <p:blipFill>
          <a:blip r:embed="rId2"/>
          <a:stretch>
            <a:fillRect/>
          </a:stretch>
        </p:blipFill>
        <p:spPr>
          <a:xfrm>
            <a:off x="3996871" y="2356058"/>
            <a:ext cx="5147129" cy="3770105"/>
          </a:xfrm>
          <a:prstGeom prst="rect">
            <a:avLst/>
          </a:prstGeom>
        </p:spPr>
      </p:pic>
    </p:spTree>
    <p:extLst>
      <p:ext uri="{BB962C8B-B14F-4D97-AF65-F5344CB8AC3E}">
        <p14:creationId xmlns:p14="http://schemas.microsoft.com/office/powerpoint/2010/main" val="532040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Tuning parameters for boosting </a:t>
            </a:r>
          </a:p>
        </p:txBody>
      </p:sp>
      <p:sp>
        <p:nvSpPr>
          <p:cNvPr id="3" name="Content Placeholder 2"/>
          <p:cNvSpPr>
            <a:spLocks noGrp="1"/>
          </p:cNvSpPr>
          <p:nvPr>
            <p:ph idx="1"/>
          </p:nvPr>
        </p:nvSpPr>
        <p:spPr>
          <a:xfrm>
            <a:off x="457200" y="1600200"/>
            <a:ext cx="8229600" cy="4898327"/>
          </a:xfrm>
        </p:spPr>
        <p:txBody>
          <a:bodyPr>
            <a:normAutofit fontScale="70000" lnSpcReduction="20000"/>
          </a:bodyPr>
          <a:lstStyle/>
          <a:p>
            <a:r>
              <a:rPr lang="en-US" dirty="0"/>
              <a:t>The number of trees B. </a:t>
            </a:r>
          </a:p>
          <a:p>
            <a:r>
              <a:rPr lang="en-US" dirty="0"/>
              <a:t>Unlike bagging and random forests, boosting can </a:t>
            </a:r>
            <a:r>
              <a:rPr lang="en-US" dirty="0" err="1"/>
              <a:t>overfit</a:t>
            </a:r>
            <a:r>
              <a:rPr lang="en-US" dirty="0"/>
              <a:t> if B is too large, although this </a:t>
            </a:r>
            <a:r>
              <a:rPr lang="en-US" dirty="0" err="1"/>
              <a:t>overfitting</a:t>
            </a:r>
            <a:r>
              <a:rPr lang="en-US" dirty="0"/>
              <a:t> tends to occur slowly if at all. We use cross-validation to select B. </a:t>
            </a:r>
          </a:p>
          <a:p>
            <a:r>
              <a:rPr lang="en-US" dirty="0"/>
              <a:t>The shrinkage parameter </a:t>
            </a:r>
            <a:r>
              <a:rPr lang="en-US" dirty="0" err="1"/>
              <a:t>λ</a:t>
            </a:r>
            <a:r>
              <a:rPr lang="en-US" dirty="0"/>
              <a:t>, a small positive number. This controls the rate at which boosting learns. Typical values are 0.01 or 0.001, and the right choice can depend on the problem. </a:t>
            </a:r>
          </a:p>
          <a:p>
            <a:r>
              <a:rPr lang="en-US" dirty="0"/>
              <a:t>Very small </a:t>
            </a:r>
            <a:r>
              <a:rPr lang="en-US" dirty="0" err="1"/>
              <a:t>λ</a:t>
            </a:r>
            <a:r>
              <a:rPr lang="en-US" dirty="0"/>
              <a:t> can require using a very large value of B in order to achieve good performance. </a:t>
            </a:r>
          </a:p>
          <a:p>
            <a:r>
              <a:rPr lang="en-US" dirty="0"/>
              <a:t>The number of splits d in each tree, which controls the complexity of the boosted ensemble. Often d = 1 works well, in which case each tree is a stump, consisting of a single split and resulting in an additive model. </a:t>
            </a:r>
          </a:p>
          <a:p>
            <a:r>
              <a:rPr lang="en-US" dirty="0"/>
              <a:t>More generally d is the interaction depth, and controls the interaction order of the boosted model, since d splits can involve at most d variables. </a:t>
            </a:r>
          </a:p>
        </p:txBody>
      </p:sp>
    </p:spTree>
    <p:extLst>
      <p:ext uri="{BB962C8B-B14F-4D97-AF65-F5344CB8AC3E}">
        <p14:creationId xmlns:p14="http://schemas.microsoft.com/office/powerpoint/2010/main" val="2955889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t>
            </a:r>
          </a:p>
        </p:txBody>
      </p:sp>
      <p:sp>
        <p:nvSpPr>
          <p:cNvPr id="3" name="Content Placeholder 2"/>
          <p:cNvSpPr>
            <a:spLocks noGrp="1"/>
          </p:cNvSpPr>
          <p:nvPr>
            <p:ph idx="1"/>
          </p:nvPr>
        </p:nvSpPr>
        <p:spPr/>
        <p:txBody>
          <a:bodyPr>
            <a:normAutofit fontScale="77500" lnSpcReduction="20000"/>
          </a:bodyPr>
          <a:lstStyle/>
          <a:p>
            <a:r>
              <a:rPr lang="en-US" dirty="0"/>
              <a:t>Decision trees are simple and interpretable models for regression and classification </a:t>
            </a:r>
          </a:p>
          <a:p>
            <a:r>
              <a:rPr lang="en-US" dirty="0"/>
              <a:t>However they are often not competitive with other methods in terms of prediction accuracy </a:t>
            </a:r>
          </a:p>
          <a:p>
            <a:r>
              <a:rPr lang="en-US" dirty="0"/>
              <a:t>Bagging, random forests and boosting are good methods for improving the prediction accuracy of trees. They work by growing many trees on the training data and then combining the predictions of the resulting ensemble of trees. </a:t>
            </a:r>
          </a:p>
          <a:p>
            <a:r>
              <a:rPr lang="en-US" dirty="0"/>
              <a:t>The latter two methods— random forests and boosting— are among the state-of-the-art methods for supervised learning</a:t>
            </a:r>
            <a:r>
              <a:rPr lang="en-US"/>
              <a:t>. </a:t>
            </a:r>
          </a:p>
          <a:p>
            <a:r>
              <a:rPr lang="en-US"/>
              <a:t>However </a:t>
            </a:r>
            <a:r>
              <a:rPr lang="en-US" dirty="0"/>
              <a:t>their results can be difficult to interpret. </a:t>
            </a:r>
          </a:p>
          <a:p>
            <a:endParaRPr lang="en-US" dirty="0"/>
          </a:p>
        </p:txBody>
      </p:sp>
    </p:spTree>
    <p:extLst>
      <p:ext uri="{BB962C8B-B14F-4D97-AF65-F5344CB8AC3E}">
        <p14:creationId xmlns:p14="http://schemas.microsoft.com/office/powerpoint/2010/main" val="286480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Training- versus Test-Set Performance </a:t>
            </a:r>
          </a:p>
        </p:txBody>
      </p:sp>
      <p:pic>
        <p:nvPicPr>
          <p:cNvPr id="4" name="Picture 3"/>
          <p:cNvPicPr>
            <a:picLocks noChangeAspect="1"/>
          </p:cNvPicPr>
          <p:nvPr/>
        </p:nvPicPr>
        <p:blipFill>
          <a:blip r:embed="rId2"/>
          <a:stretch>
            <a:fillRect/>
          </a:stretch>
        </p:blipFill>
        <p:spPr>
          <a:xfrm>
            <a:off x="460828" y="1417638"/>
            <a:ext cx="8064500" cy="5346700"/>
          </a:xfrm>
          <a:prstGeom prst="rect">
            <a:avLst/>
          </a:prstGeom>
        </p:spPr>
      </p:pic>
    </p:spTree>
    <p:extLst>
      <p:ext uri="{BB962C8B-B14F-4D97-AF65-F5344CB8AC3E}">
        <p14:creationId xmlns:p14="http://schemas.microsoft.com/office/powerpoint/2010/main" val="160012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on prediction-error estimates </a:t>
            </a:r>
            <a:br>
              <a:rPr lang="en-US" dirty="0">
                <a:effectLst/>
              </a:rPr>
            </a:br>
            <a:endParaRPr lang="en-US" dirty="0"/>
          </a:p>
        </p:txBody>
      </p:sp>
      <p:sp>
        <p:nvSpPr>
          <p:cNvPr id="3" name="Content Placeholder 2"/>
          <p:cNvSpPr>
            <a:spLocks noGrp="1"/>
          </p:cNvSpPr>
          <p:nvPr>
            <p:ph idx="1"/>
          </p:nvPr>
        </p:nvSpPr>
        <p:spPr/>
        <p:txBody>
          <a:bodyPr>
            <a:normAutofit/>
          </a:bodyPr>
          <a:lstStyle/>
          <a:p>
            <a:r>
              <a:rPr lang="en-US" sz="2400" dirty="0"/>
              <a:t>Best solution: a large designated test set. Often not available </a:t>
            </a:r>
          </a:p>
          <a:p>
            <a:r>
              <a:rPr lang="en-US" sz="2400" dirty="0"/>
              <a:t>Some methods make a mathematical adjustment to the training error rate in order to estimate the test error rate. </a:t>
            </a:r>
          </a:p>
          <a:p>
            <a:pPr lvl="1"/>
            <a:r>
              <a:rPr lang="en-US" sz="2400" dirty="0"/>
              <a:t>These include the </a:t>
            </a:r>
            <a:r>
              <a:rPr lang="en-US" sz="2400" dirty="0" err="1"/>
              <a:t>Cp</a:t>
            </a:r>
            <a:r>
              <a:rPr lang="en-US" sz="2400" dirty="0"/>
              <a:t> statistic, AIC and BIC. They are discussed elsewhere in this course </a:t>
            </a:r>
          </a:p>
          <a:p>
            <a:r>
              <a:rPr lang="en-US" sz="2400" dirty="0"/>
              <a:t>Instead, we consider a class of methods that </a:t>
            </a:r>
            <a:r>
              <a:rPr lang="en-US" sz="2400" b="1" dirty="0"/>
              <a:t>estimate the test error by holding out a subset of the training observations from the fitting process, </a:t>
            </a:r>
            <a:r>
              <a:rPr lang="en-US" sz="2400" dirty="0"/>
              <a:t>and then applying the statistical learning method to those held out observations </a:t>
            </a:r>
          </a:p>
        </p:txBody>
      </p:sp>
    </p:spTree>
    <p:extLst>
      <p:ext uri="{BB962C8B-B14F-4D97-AF65-F5344CB8AC3E}">
        <p14:creationId xmlns:p14="http://schemas.microsoft.com/office/powerpoint/2010/main" val="95065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Validation-set approach</a:t>
            </a:r>
          </a:p>
        </p:txBody>
      </p:sp>
      <p:sp>
        <p:nvSpPr>
          <p:cNvPr id="3" name="Content Placeholder 2"/>
          <p:cNvSpPr>
            <a:spLocks noGrp="1"/>
          </p:cNvSpPr>
          <p:nvPr>
            <p:ph idx="1"/>
          </p:nvPr>
        </p:nvSpPr>
        <p:spPr/>
        <p:txBody>
          <a:bodyPr>
            <a:normAutofit/>
          </a:bodyPr>
          <a:lstStyle/>
          <a:p>
            <a:r>
              <a:rPr lang="en-US" sz="2600" dirty="0"/>
              <a:t>Randomly divide the available set of samples into two parts: a </a:t>
            </a:r>
            <a:r>
              <a:rPr lang="en-US" sz="2600" b="1" dirty="0"/>
              <a:t>training set </a:t>
            </a:r>
            <a:r>
              <a:rPr lang="en-US" sz="2600" dirty="0"/>
              <a:t>and a </a:t>
            </a:r>
            <a:r>
              <a:rPr lang="en-US" sz="2600" b="1" dirty="0"/>
              <a:t>validation or hold-out set</a:t>
            </a:r>
            <a:r>
              <a:rPr lang="en-US" sz="2600" dirty="0"/>
              <a:t>. </a:t>
            </a:r>
          </a:p>
          <a:p>
            <a:r>
              <a:rPr lang="en-US" sz="2600" dirty="0"/>
              <a:t>The model is fit on the training set, and the fitted model is used to predict the responses for the observations in the validation set. </a:t>
            </a:r>
          </a:p>
          <a:p>
            <a:r>
              <a:rPr lang="en-US" sz="2600" dirty="0"/>
              <a:t>The resulting validation-set error provides an estimate of the test error. </a:t>
            </a:r>
          </a:p>
          <a:p>
            <a:r>
              <a:rPr lang="en-US" sz="2600" dirty="0"/>
              <a:t>This is typically assessed using MSE in the case of a quantitative response, and misclassification rate in the case of a qualitative (discrete) response. </a:t>
            </a:r>
          </a:p>
          <a:p>
            <a:endParaRPr lang="en-US" dirty="0"/>
          </a:p>
        </p:txBody>
      </p:sp>
    </p:spTree>
    <p:extLst>
      <p:ext uri="{BB962C8B-B14F-4D97-AF65-F5344CB8AC3E}">
        <p14:creationId xmlns:p14="http://schemas.microsoft.com/office/powerpoint/2010/main" val="224719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t>
            </a:r>
            <a:r>
              <a:rPr lang="en-US" dirty="0" err="1"/>
              <a:t>proecess</a:t>
            </a:r>
            <a:endParaRPr lang="en-US" dirty="0"/>
          </a:p>
        </p:txBody>
      </p:sp>
      <p:pic>
        <p:nvPicPr>
          <p:cNvPr id="5" name="Picture 4"/>
          <p:cNvPicPr>
            <a:picLocks noChangeAspect="1"/>
          </p:cNvPicPr>
          <p:nvPr/>
        </p:nvPicPr>
        <p:blipFill>
          <a:blip r:embed="rId2"/>
          <a:stretch>
            <a:fillRect/>
          </a:stretch>
        </p:blipFill>
        <p:spPr>
          <a:xfrm>
            <a:off x="444500" y="1930400"/>
            <a:ext cx="8242300" cy="2997200"/>
          </a:xfrm>
          <a:prstGeom prst="rect">
            <a:avLst/>
          </a:prstGeom>
        </p:spPr>
      </p:pic>
    </p:spTree>
    <p:extLst>
      <p:ext uri="{BB962C8B-B14F-4D97-AF65-F5344CB8AC3E}">
        <p14:creationId xmlns:p14="http://schemas.microsoft.com/office/powerpoint/2010/main" val="140456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automobile data </a:t>
            </a:r>
          </a:p>
        </p:txBody>
      </p:sp>
      <p:sp>
        <p:nvSpPr>
          <p:cNvPr id="3" name="Content Placeholder 2"/>
          <p:cNvSpPr>
            <a:spLocks noGrp="1"/>
          </p:cNvSpPr>
          <p:nvPr>
            <p:ph idx="1"/>
          </p:nvPr>
        </p:nvSpPr>
        <p:spPr>
          <a:xfrm>
            <a:off x="457200" y="1527628"/>
            <a:ext cx="8229600" cy="4525963"/>
          </a:xfrm>
        </p:spPr>
        <p:txBody>
          <a:bodyPr>
            <a:normAutofit/>
          </a:bodyPr>
          <a:lstStyle/>
          <a:p>
            <a:r>
              <a:rPr lang="en-US" sz="2000" dirty="0"/>
              <a:t>Want to compare linear vs. higher-order polynomial terms in a linear regression </a:t>
            </a:r>
          </a:p>
          <a:p>
            <a:r>
              <a:rPr lang="en-US" sz="2000" dirty="0"/>
              <a:t>Randomly split the 392 observations into two sets, a training set containing 196 of the data points, and a validation set containing the remaining 196 observations. </a:t>
            </a:r>
          </a:p>
          <a:p>
            <a:endParaRPr lang="en-US" sz="2000" dirty="0"/>
          </a:p>
        </p:txBody>
      </p:sp>
      <p:pic>
        <p:nvPicPr>
          <p:cNvPr id="4" name="Picture 3"/>
          <p:cNvPicPr>
            <a:picLocks noChangeAspect="1"/>
          </p:cNvPicPr>
          <p:nvPr/>
        </p:nvPicPr>
        <p:blipFill>
          <a:blip r:embed="rId2"/>
          <a:stretch>
            <a:fillRect/>
          </a:stretch>
        </p:blipFill>
        <p:spPr>
          <a:xfrm>
            <a:off x="749300" y="3280234"/>
            <a:ext cx="7645400" cy="3441700"/>
          </a:xfrm>
          <a:prstGeom prst="rect">
            <a:avLst/>
          </a:prstGeom>
        </p:spPr>
      </p:pic>
    </p:spTree>
    <p:extLst>
      <p:ext uri="{BB962C8B-B14F-4D97-AF65-F5344CB8AC3E}">
        <p14:creationId xmlns:p14="http://schemas.microsoft.com/office/powerpoint/2010/main" val="422702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Drawbacks of validation set approach </a:t>
            </a:r>
          </a:p>
        </p:txBody>
      </p:sp>
      <p:sp>
        <p:nvSpPr>
          <p:cNvPr id="3" name="Content Placeholder 2"/>
          <p:cNvSpPr>
            <a:spLocks noGrp="1"/>
          </p:cNvSpPr>
          <p:nvPr>
            <p:ph idx="1"/>
          </p:nvPr>
        </p:nvSpPr>
        <p:spPr/>
        <p:txBody>
          <a:bodyPr>
            <a:normAutofit/>
          </a:bodyPr>
          <a:lstStyle/>
          <a:p>
            <a:r>
              <a:rPr lang="en-US" sz="2400" b="1" dirty="0"/>
              <a:t>Validation estimate of the test error can be highly variable</a:t>
            </a:r>
            <a:r>
              <a:rPr lang="en-US" sz="2400" dirty="0"/>
              <a:t>, depending on precisely which observations are included in the training set and which observations are included in the validation set. </a:t>
            </a:r>
          </a:p>
          <a:p>
            <a:r>
              <a:rPr lang="en-US" sz="2400" dirty="0"/>
              <a:t>In the validation approach, </a:t>
            </a:r>
            <a:r>
              <a:rPr lang="en-US" sz="2400" b="1" dirty="0"/>
              <a:t>only a subset of the observations </a:t>
            </a:r>
            <a:r>
              <a:rPr lang="en-US" sz="2400" dirty="0"/>
              <a:t>— those that are included in the training set rather than in the validation set — are used to fit the model. </a:t>
            </a:r>
          </a:p>
          <a:p>
            <a:r>
              <a:rPr lang="en-US" sz="2400" dirty="0"/>
              <a:t>This suggests that the validation set error may tend to overestimate (or underestimate) the test error for the model fit on the entire data set. </a:t>
            </a:r>
          </a:p>
          <a:p>
            <a:endParaRPr lang="en-US" sz="2400" dirty="0"/>
          </a:p>
        </p:txBody>
      </p:sp>
    </p:spTree>
    <p:extLst>
      <p:ext uri="{BB962C8B-B14F-4D97-AF65-F5344CB8AC3E}">
        <p14:creationId xmlns:p14="http://schemas.microsoft.com/office/powerpoint/2010/main" val="3592743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1178</TotalTime>
  <Words>2295</Words>
  <Application>Microsoft Macintosh PowerPoint</Application>
  <PresentationFormat>On-screen Show (4:3)</PresentationFormat>
  <Paragraphs>145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Tahoma</vt:lpstr>
      <vt:lpstr>Office Theme</vt:lpstr>
      <vt:lpstr>Cross validation, bootstrap, bagging, random forests &amp; boosting</vt:lpstr>
      <vt:lpstr>Cross-validation, the Bootstrap, Bagging, &amp; Boosting</vt:lpstr>
      <vt:lpstr>Training Error versus Test error</vt:lpstr>
      <vt:lpstr>Training- versus Test-Set Performance </vt:lpstr>
      <vt:lpstr>More on prediction-error estimates  </vt:lpstr>
      <vt:lpstr>Validation-set approach</vt:lpstr>
      <vt:lpstr>Validation proecess</vt:lpstr>
      <vt:lpstr>Example: automobile data </vt:lpstr>
      <vt:lpstr>Drawbacks of validation set approach </vt:lpstr>
      <vt:lpstr>K-fold Cross-validation </vt:lpstr>
      <vt:lpstr>K-fold Cross-validation in detail </vt:lpstr>
      <vt:lpstr>A useful special case </vt:lpstr>
      <vt:lpstr>Auto data revisited </vt:lpstr>
      <vt:lpstr>True and estimated test MSE for the simulated data </vt:lpstr>
      <vt:lpstr>Other issues with Cross-validation </vt:lpstr>
      <vt:lpstr>Cross-Validation for Classification Problems </vt:lpstr>
      <vt:lpstr>Applying Cross Validation – wrong way</vt:lpstr>
      <vt:lpstr>Applying Cross Validation – rightway</vt:lpstr>
      <vt:lpstr>The Bootstrap </vt:lpstr>
      <vt:lpstr>Bagging </vt:lpstr>
      <vt:lpstr>Bagging continued</vt:lpstr>
      <vt:lpstr>Bagging classification trees</vt:lpstr>
      <vt:lpstr>Bagging the heart data</vt:lpstr>
      <vt:lpstr>Previous figure</vt:lpstr>
      <vt:lpstr>Random Forests </vt:lpstr>
      <vt:lpstr>Example: gene expression data  </vt:lpstr>
      <vt:lpstr>Results: gene expression data </vt:lpstr>
      <vt:lpstr>Boosting</vt:lpstr>
      <vt:lpstr>Boosting algorithm for regression trees </vt:lpstr>
      <vt:lpstr>Idea behind boosting procedure</vt:lpstr>
      <vt:lpstr>Boosting for classification </vt:lpstr>
      <vt:lpstr>Previous figure</vt:lpstr>
      <vt:lpstr>Tuning parameters for boosting </vt:lpstr>
      <vt:lpstr>Summary </vt:lpstr>
    </vt:vector>
  </TitlesOfParts>
  <Manager/>
  <Company>Upstream Development LLC</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Bagging Boosting</dc:title>
  <dc:subject/>
  <dc:creator>Jay Urbain</dc:creator>
  <cp:keywords/>
  <dc:description/>
  <cp:lastModifiedBy>Jay Urbain</cp:lastModifiedBy>
  <cp:revision>25</cp:revision>
  <dcterms:created xsi:type="dcterms:W3CDTF">2016-04-19T19:51:17Z</dcterms:created>
  <dcterms:modified xsi:type="dcterms:W3CDTF">2018-08-06T17:00:49Z</dcterms:modified>
  <cp:category/>
</cp:coreProperties>
</file>