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726" r:id="rId4"/>
    <p:sldId id="677" r:id="rId5"/>
    <p:sldId id="707" r:id="rId6"/>
    <p:sldId id="678" r:id="rId7"/>
    <p:sldId id="641" r:id="rId8"/>
    <p:sldId id="642" r:id="rId9"/>
    <p:sldId id="643" r:id="rId10"/>
    <p:sldId id="807" r:id="rId11"/>
    <p:sldId id="735" r:id="rId12"/>
    <p:sldId id="808" r:id="rId13"/>
    <p:sldId id="756" r:id="rId14"/>
    <p:sldId id="737" r:id="rId15"/>
    <p:sldId id="764" r:id="rId16"/>
    <p:sldId id="765" r:id="rId17"/>
    <p:sldId id="773" r:id="rId18"/>
    <p:sldId id="770" r:id="rId19"/>
    <p:sldId id="809" r:id="rId20"/>
    <p:sldId id="810" r:id="rId21"/>
    <p:sldId id="784" r:id="rId22"/>
    <p:sldId id="777" r:id="rId23"/>
    <p:sldId id="778" r:id="rId24"/>
    <p:sldId id="779" r:id="rId25"/>
    <p:sldId id="741" r:id="rId26"/>
    <p:sldId id="793" r:id="rId27"/>
    <p:sldId id="811" r:id="rId28"/>
    <p:sldId id="796" r:id="rId29"/>
    <p:sldId id="812" r:id="rId30"/>
    <p:sldId id="813" r:id="rId31"/>
    <p:sldId id="798" r:id="rId32"/>
    <p:sldId id="799" r:id="rId33"/>
    <p:sldId id="687" r:id="rId34"/>
    <p:sldId id="689" r:id="rId35"/>
    <p:sldId id="690" r:id="rId36"/>
    <p:sldId id="692" r:id="rId37"/>
    <p:sldId id="693" r:id="rId38"/>
    <p:sldId id="694" r:id="rId39"/>
    <p:sldId id="695" r:id="rId40"/>
    <p:sldId id="787" r:id="rId41"/>
    <p:sldId id="803" r:id="rId42"/>
    <p:sldId id="804" r:id="rId43"/>
    <p:sldId id="752" r:id="rId44"/>
    <p:sldId id="785" r:id="rId45"/>
    <p:sldId id="786" r:id="rId46"/>
    <p:sldId id="790" r:id="rId47"/>
    <p:sldId id="753" r:id="rId48"/>
    <p:sldId id="8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2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912AD-EA73-9140-98FC-984EB544AB7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DA87B-D3F5-924D-B063-DFE0C511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9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2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5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5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9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20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17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>
                <a:latin typeface="PFDinTextCompPro-Italic"/>
                <a:cs typeface="PFDinTextCompPro-Italic"/>
              </a:rPr>
              <a:t>logit</a:t>
            </a:r>
            <a:r>
              <a:rPr lang="en-US" sz="1200" dirty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>
                <a:latin typeface="PFDinTextCompPro-Italic"/>
                <a:cs typeface="PFDinTextCompPro-Italic"/>
              </a:rPr>
              <a:t> number (e). </a:t>
            </a:r>
            <a:endParaRPr lang="en-US" sz="1200" dirty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30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>
                <a:latin typeface="PFDinTextCompPro-Italic"/>
                <a:cs typeface="PFDinTextCompPro-Italic"/>
              </a:rPr>
              <a:t>logit</a:t>
            </a:r>
            <a:r>
              <a:rPr lang="en-US" sz="1200" dirty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>
                <a:latin typeface="PFDinTextCompPro-Italic"/>
                <a:cs typeface="PFDinTextCompPro-Italic"/>
              </a:rPr>
              <a:t> function.</a:t>
            </a:r>
            <a:endParaRPr lang="en-US" sz="1200" dirty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7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What do you think that the b1 represents in the case of the logistic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6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82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0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9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8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The </a:t>
            </a:r>
            <a:r>
              <a:rPr lang="en-US" sz="1200" baseline="0" dirty="0" err="1">
                <a:solidFill>
                  <a:prstClr val="black"/>
                </a:solidFill>
                <a:latin typeface="ArialMT"/>
                <a:sym typeface="Wingdings"/>
              </a:rPr>
              <a:t>logit</a:t>
            </a: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2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The logistic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16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of real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09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96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6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1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4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2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4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36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7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0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7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13A-16EF-D748-9EFC-CC0F27FA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CD7D-04BB-7D41-B559-CE78DFD3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C66E-3051-9B4D-8223-24BFA1B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30B5-C85F-F24A-931F-D1DD88A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85A-9FD3-2244-9930-D678FD3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CD2B9-4182-F444-A36C-A70073CA6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6869-2987-1D4E-BDAE-0BD20DB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EA92C-CD0A-424A-945B-2530BAB4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5B6A-5637-B741-8EA5-4FD732D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475C-20AA-9346-A8C7-AF6D156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BE3-027F-7045-BB8C-B7D23BE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7CFB-F7F2-7647-A0AF-D05E6EF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CCB42-1D6D-6641-813B-6802234E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3591-3BC1-1148-9249-C8E20C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75D-5B4B-AD48-9CBB-9702D5B4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7FFB-F4EC-6549-BACB-07E1474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824" y="1391463"/>
            <a:ext cx="6412181" cy="1469997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4686"/>
              </a:lnSpc>
              <a:defRPr sz="5078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702865"/>
            <a:ext cx="7485143" cy="1751772"/>
          </a:xfrm>
          <a:prstGeom prst="rect">
            <a:avLst/>
          </a:prstGeom>
        </p:spPr>
        <p:txBody>
          <a:bodyPr vert="horz" lIns="0" tIns="32914" rIns="65828" bIns="32914"/>
          <a:lstStyle>
            <a:lvl1pPr marL="227379" indent="-227379" algn="l">
              <a:buSzPct val="69000"/>
              <a:buFont typeface="Lucida Grande"/>
              <a:buChar char="‣"/>
              <a:defRPr baseline="0"/>
            </a:lvl1pPr>
            <a:lvl2pPr marL="428571" indent="0" algn="ctr">
              <a:buNone/>
              <a:defRPr/>
            </a:lvl2pPr>
            <a:lvl3pPr marL="857142" indent="0" algn="ctr">
              <a:buNone/>
              <a:defRPr/>
            </a:lvl3pPr>
            <a:lvl4pPr marL="1285713" indent="0" algn="ctr">
              <a:buNone/>
              <a:defRPr/>
            </a:lvl4pPr>
            <a:lvl5pPr marL="1714284" indent="0" algn="ctr">
              <a:buNone/>
              <a:defRPr/>
            </a:lvl5pPr>
            <a:lvl6pPr marL="2142854" indent="0" algn="ctr">
              <a:buNone/>
              <a:defRPr/>
            </a:lvl6pPr>
            <a:lvl7pPr marL="2571426" indent="0" algn="ctr">
              <a:buNone/>
              <a:defRPr/>
            </a:lvl7pPr>
            <a:lvl8pPr marL="2999997" indent="0" algn="ctr">
              <a:buNone/>
              <a:defRPr/>
            </a:lvl8pPr>
            <a:lvl9pPr marL="34285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83439" y="646044"/>
            <a:ext cx="8334714" cy="397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995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080455" y="2733261"/>
            <a:ext cx="3572020" cy="3578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034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6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6C-A5B1-0843-AF16-3C00892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6D3-DA82-E240-84EE-5FFA0D9B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8C0-0601-2943-ABE5-CD6A7E8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97-A804-DD4F-811D-34556F6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19F8-C4A0-5445-99D7-E2020869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15-141F-414D-853B-46C17A3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0B29-34BB-8F44-83BC-A369C175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E9A0-C8E5-BA47-B1DC-EF2612C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CDCA-C568-B143-AD81-067FE59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A51-21F7-9A46-A928-63D5850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1EE-58A5-714E-9C5E-AAEFDCF6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F7BD-D11D-894D-9E3B-3323B441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FD6-AC99-9B4C-A433-C9C5E944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3402-26AE-CF4C-9C13-6395431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3E87-080F-D544-B176-271ACA6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F007-5692-564A-88C3-CE56213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681-1EF6-7642-9AD9-99A19474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8F9E-25A0-A04E-8E88-B0F590DE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66CC-EE32-A34D-BAB5-9640D4C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A3DB-A2AF-534C-9C29-6910932D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982EC-05D1-C343-B389-62DE96DA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A271-0547-9E49-88CD-A535A4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FA5A2-CC1C-414D-9E3B-09319CA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4352-BC91-4244-AF91-6C75EA9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CCD-CE67-834F-A386-D5F8DD7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3D11-5DFB-A641-8850-B9AC17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4FA8-D5F3-1E4B-B877-FDB1780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F97-4991-954C-93E5-99A7E0E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9680-A064-5F41-91FA-5561EC5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64D65-8811-704D-AE58-441ACB4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C13D-2296-BC41-A4F2-9457425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041-1468-E848-84F4-337AE2D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B9-976A-FE46-BE01-5C001069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19-C32E-C74E-A1EB-C92E5169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BE2-9C87-3445-B308-ECFE555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771-C027-F548-816F-611500F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F31E-9BC0-A543-9EE7-73FBFE1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8A6-A4A2-2545-9700-2A4A438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D7E6-C469-764B-AC9E-8449BC3F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5CB9-01D3-FA4A-966E-5DC2BAEB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4ECC-2D13-9F42-AA3F-1BD82F9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343-777E-474A-91A3-7E5EFA3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54D6-42D5-B147-A8D7-B1590F2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CAEB-D6FD-5943-A409-CA827C8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B1C3-E33B-DF49-AE6B-C4D328DF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FF9-DAFB-064A-AE9F-F0FB7AF3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5A0-B4EE-6546-9F35-DE999D9E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D659-93D7-F845-90EE-FB12694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27.xml"/><Relationship Id="rId12" Type="http://schemas.openxmlformats.org/officeDocument/2006/relationships/image" Target="../media/image3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9.png"/><Relationship Id="rId5" Type="http://schemas.openxmlformats.org/officeDocument/2006/relationships/tags" Target="../tags/tag16.xml"/><Relationship Id="rId10" Type="http://schemas.openxmlformats.org/officeDocument/2006/relationships/image" Target="../media/image28.png"/><Relationship Id="rId4" Type="http://schemas.openxmlformats.org/officeDocument/2006/relationships/tags" Target="../tags/tag15.xml"/><Relationship Id="rId9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3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5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3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7.xml"/><Relationship Id="rId7" Type="http://schemas.openxmlformats.org/officeDocument/2006/relationships/image" Target="../media/image3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38.png"/><Relationship Id="rId5" Type="http://schemas.openxmlformats.org/officeDocument/2006/relationships/tags" Target="../tags/tag29.xml"/><Relationship Id="rId10" Type="http://schemas.openxmlformats.org/officeDocument/2006/relationships/image" Target="../media/image37.png"/><Relationship Id="rId4" Type="http://schemas.openxmlformats.org/officeDocument/2006/relationships/tags" Target="../tags/tag28.xml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4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42.png"/><Relationship Id="rId5" Type="http://schemas.openxmlformats.org/officeDocument/2006/relationships/tags" Target="../tags/tag34.xml"/><Relationship Id="rId10" Type="http://schemas.openxmlformats.org/officeDocument/2006/relationships/image" Target="../media/image41.png"/><Relationship Id="rId4" Type="http://schemas.openxmlformats.org/officeDocument/2006/relationships/tags" Target="../tags/tag33.xml"/><Relationship Id="rId9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2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4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44.png"/><Relationship Id="rId5" Type="http://schemas.openxmlformats.org/officeDocument/2006/relationships/tags" Target="../tags/tag40.xml"/><Relationship Id="rId10" Type="http://schemas.openxmlformats.org/officeDocument/2006/relationships/image" Target="../media/image40.png"/><Relationship Id="rId4" Type="http://schemas.openxmlformats.org/officeDocument/2006/relationships/tags" Target="../tags/tag39.xml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rnoulli_distributio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it_mode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tobithttp://en.wikipedia.org/wiki/Tobit_model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8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cshalizi/uADA/12/lectures/ch12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A15-5771-3340-B28E-24136A35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8F69-E0CC-444F-B816-25650A99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Urbain, PhD</a:t>
            </a:r>
          </a:p>
        </p:txBody>
      </p:sp>
    </p:spTree>
    <p:extLst>
      <p:ext uri="{BB962C8B-B14F-4D97-AF65-F5344CB8AC3E}">
        <p14:creationId xmlns:p14="http://schemas.microsoft.com/office/powerpoint/2010/main" val="32737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70" y="1444545"/>
            <a:ext cx="105104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28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  <a:p>
            <a:pPr algn="l"/>
            <a:endParaRPr lang="en-US" sz="2800" dirty="0">
              <a:latin typeface="PFDinTextCompPro-Italic"/>
              <a:cs typeface="PFDinTextCompPro-Italic"/>
              <a:sym typeface="Wingdings"/>
            </a:endParaRPr>
          </a:p>
          <a:p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These probabilities can then mapped to </a:t>
            </a:r>
            <a:r>
              <a:rPr lang="en-US" sz="2800" i="1" dirty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, thus predicting the class for each observation.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314FD-A882-4E41-97CF-18FF73F861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7730D-B742-434B-9426-6AF7C87BA22F}"/>
              </a:ext>
            </a:extLst>
          </p:cNvPr>
          <p:cNvSpPr txBox="1"/>
          <p:nvPr/>
        </p:nvSpPr>
        <p:spPr>
          <a:xfrm>
            <a:off x="626301" y="5648464"/>
            <a:ext cx="1029076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</a:t>
            </a:r>
            <a:r>
              <a:rPr lang="en-US" sz="2000" dirty="0">
                <a:ea typeface="ＭＳ Ｐゴシック" charset="0"/>
                <a:cs typeface="PFDinTextCompPro-Italic"/>
                <a:sym typeface="News706 BT" charset="0"/>
              </a:rPr>
              <a:t>Class membership is not always binary, however, that is what we will focus on for this class.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30755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linear regression, we use the following function: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logistic regression, we use the following form: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914965"/>
              </p:ext>
            </p:extLst>
          </p:nvPr>
        </p:nvGraphicFramePr>
        <p:xfrm>
          <a:off x="2804620" y="4063771"/>
          <a:ext cx="5903756" cy="141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1726920" imgH="419040" progId="Equation.3">
                  <p:embed/>
                </p:oleObj>
              </mc:Choice>
              <mc:Fallback>
                <p:oleObj name="Equation" r:id="rId5" imgW="1726920" imgH="419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620" y="4063771"/>
                        <a:ext cx="5903756" cy="141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59714"/>
              </p:ext>
            </p:extLst>
          </p:nvPr>
        </p:nvGraphicFramePr>
        <p:xfrm>
          <a:off x="4410789" y="2182407"/>
          <a:ext cx="2691418" cy="77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7" imgW="787320" imgH="228600" progId="Equation.3">
                  <p:embed/>
                </p:oleObj>
              </mc:Choice>
              <mc:Fallback>
                <p:oleObj name="Equation" r:id="rId7" imgW="78732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789" y="2182407"/>
                        <a:ext cx="2691418" cy="771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0E13E96-A193-554D-A9BD-4C62408A24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47BB4-FAAA-8C46-804A-094AD12DB9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9" y="5770816"/>
            <a:ext cx="2372868" cy="768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3A6E72-AA51-9343-8315-37C9F83B9AE8}"/>
              </a:ext>
            </a:extLst>
          </p:cNvPr>
          <p:cNvSpPr txBox="1"/>
          <p:nvPr/>
        </p:nvSpPr>
        <p:spPr>
          <a:xfrm>
            <a:off x="118334" y="5447650"/>
            <a:ext cx="178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function: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62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linear regression</a:t>
            </a:r>
            <a:r>
              <a:rPr lang="en-US" sz="2800" dirty="0">
                <a:latin typeface="PFDinTextCompPro-Italic"/>
                <a:cs typeface="PFDinTextCompPro-Italic"/>
              </a:rPr>
              <a:t>, we use the following function: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logistic regression</a:t>
            </a:r>
            <a:r>
              <a:rPr lang="en-US" sz="2800" dirty="0">
                <a:latin typeface="PFDinTextCompPro-Italic"/>
                <a:cs typeface="PFDinTextCompPro-Italic"/>
              </a:rPr>
              <a:t>, we use the following form: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144122" y="4204561"/>
          <a:ext cx="5903756" cy="141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122" y="4204561"/>
                        <a:ext cx="5903756" cy="141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410789" y="2182407"/>
          <a:ext cx="2691418" cy="77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789" y="2182407"/>
                        <a:ext cx="2691418" cy="771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0E13E96-A193-554D-A9BD-4C62408A24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5532A2-9683-5E4A-B147-D9B0C547F59B}"/>
              </a:ext>
            </a:extLst>
          </p:cNvPr>
          <p:cNvCxnSpPr>
            <a:stCxn id="11" idx="0"/>
          </p:cNvCxnSpPr>
          <p:nvPr/>
        </p:nvCxnSpPr>
        <p:spPr bwMode="auto">
          <a:xfrm flipV="1">
            <a:off x="2518861" y="5171930"/>
            <a:ext cx="588641" cy="2416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D471D-0D80-2248-9E06-20AFB9F3644E}"/>
              </a:ext>
            </a:extLst>
          </p:cNvPr>
          <p:cNvSpPr/>
          <p:nvPr/>
        </p:nvSpPr>
        <p:spPr>
          <a:xfrm>
            <a:off x="626932" y="5413539"/>
            <a:ext cx="3783857" cy="4530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Probability of y = 1, given x</a:t>
            </a:r>
          </a:p>
        </p:txBody>
      </p:sp>
    </p:spTree>
    <p:extLst>
      <p:ext uri="{BB962C8B-B14F-4D97-AF65-F5344CB8AC3E}">
        <p14:creationId xmlns:p14="http://schemas.microsoft.com/office/powerpoint/2010/main" val="24278257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Optional in-class exercise: </a:t>
            </a:r>
            <a:r>
              <a:rPr lang="en-US" sz="2800" dirty="0">
                <a:latin typeface="PFDinTextCompPro-Italic"/>
                <a:cs typeface="PFDinTextCompPro-Italic"/>
              </a:rPr>
              <a:t>Create a plot of the logistic function.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47225"/>
              </p:ext>
            </p:extLst>
          </p:nvPr>
        </p:nvGraphicFramePr>
        <p:xfrm>
          <a:off x="3898050" y="2229749"/>
          <a:ext cx="2995289" cy="141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050" y="2229749"/>
                        <a:ext cx="2995289" cy="141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BB5C5851-63AA-3040-A713-B422212F0F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AF211-BD05-C040-ADC8-63EF6CDCBEDA}"/>
              </a:ext>
            </a:extLst>
          </p:cNvPr>
          <p:cNvSpPr txBox="1"/>
          <p:nvPr/>
        </p:nvSpPr>
        <p:spPr>
          <a:xfrm>
            <a:off x="838200" y="3739424"/>
            <a:ext cx="10290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FDinTextCompPro-Italic"/>
                <a:cs typeface="PFDinTextCompPro-Italic"/>
              </a:rPr>
              <a:t>How would you describe the shape of the function?</a:t>
            </a:r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A19C49-E6D1-DA40-A9F9-F20959741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990" y="4384860"/>
            <a:ext cx="3285746" cy="225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679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0106" y="1690688"/>
            <a:ext cx="38675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logistic function takes on an “S” (sigmoid)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40589"/>
              </p:ext>
            </p:extLst>
          </p:nvPr>
        </p:nvGraphicFramePr>
        <p:xfrm>
          <a:off x="1185336" y="3968380"/>
          <a:ext cx="2476435" cy="116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336" y="3968380"/>
                        <a:ext cx="2476435" cy="1167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43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59" y="1396490"/>
            <a:ext cx="6892839" cy="51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667A8B8-925E-9449-B71A-05D5264BB0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Logistic Regression – basic form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B4528-6F8D-B345-ABC6-ECAF375433F3}"/>
              </a:ext>
            </a:extLst>
          </p:cNvPr>
          <p:cNvSpPr txBox="1"/>
          <p:nvPr/>
        </p:nvSpPr>
        <p:spPr>
          <a:xfrm>
            <a:off x="7515615" y="797073"/>
            <a:ext cx="442659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ＭＳ Ｐゴシック" charset="0"/>
                <a:cs typeface="PFDinTextCompPro-Italic"/>
                <a:sym typeface="News706 BT" charset="0"/>
              </a:rPr>
              <a:t>Why does this shape make sense?</a:t>
            </a:r>
          </a:p>
        </p:txBody>
      </p:sp>
    </p:spTree>
    <p:extLst>
      <p:ext uri="{BB962C8B-B14F-4D97-AF65-F5344CB8AC3E}">
        <p14:creationId xmlns:p14="http://schemas.microsoft.com/office/powerpoint/2010/main" val="338286729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372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Changing the </a:t>
            </a:r>
            <a:r>
              <a:rPr lang="en-US" sz="28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800" baseline="-25000" dirty="0">
                <a:latin typeface="PFDinTextCompPro-Italic"/>
                <a:cs typeface="PFDinTextCompPro-Italic"/>
              </a:rPr>
              <a:t>0</a:t>
            </a:r>
            <a:r>
              <a:rPr lang="en-US" sz="2800" dirty="0">
                <a:latin typeface="PFDinTextCompPro-Italic"/>
                <a:cs typeface="PFDinTextCompPro-Italic"/>
              </a:rPr>
              <a:t> value shifts the function horizontally.</a:t>
            </a:r>
          </a:p>
        </p:txBody>
      </p:sp>
      <p:pic>
        <p:nvPicPr>
          <p:cNvPr id="18" name="Picture 80" descr="C:\Users\josdavis\Documents\Personal\DAT3_Offline\beta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59" y="1396490"/>
            <a:ext cx="6892839" cy="51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03BE3E2-92C5-A84D-B5C9-2E8C20233A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41516206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372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Changing the</a:t>
            </a:r>
            <a:r>
              <a:rPr lang="en-US" sz="2800" dirty="0">
                <a:latin typeface="Symbol" panose="05050102010706020507" pitchFamily="18" charset="2"/>
                <a:cs typeface="PFDinTextCompPro-Italic"/>
              </a:rPr>
              <a:t> b</a:t>
            </a:r>
            <a:r>
              <a:rPr lang="en-US" sz="2800" baseline="-25000" dirty="0">
                <a:latin typeface="PFDinTextCompPro-Italic"/>
                <a:cs typeface="PFDinTextCompPro-Italic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value changes the slope of the curve</a:t>
            </a:r>
          </a:p>
        </p:txBody>
      </p:sp>
      <p:pic>
        <p:nvPicPr>
          <p:cNvPr id="19" name="Picture 81" descr="C:\Users\josdavis\Documents\Personal\DAT3_Offline\bet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59" y="1396490"/>
            <a:ext cx="6892839" cy="51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4A11EE5-E0F8-DA47-99C7-5515D32E6F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35538269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order to interpret the outputs of a logistic function we must understand the difference between probability and odds.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odds of an event are given by the ratio of the probability of the event by its complement: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1C6A06-924C-454E-B7EF-40CB469BF8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F328849-96CC-354E-B906-4D5E2D3F6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12030"/>
              </p:ext>
            </p:extLst>
          </p:nvPr>
        </p:nvGraphicFramePr>
        <p:xfrm>
          <a:off x="4798284" y="4061576"/>
          <a:ext cx="2333803" cy="109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284" y="4061576"/>
                        <a:ext cx="2333803" cy="109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4D014C-C4CE-3A4C-92ED-7EDB44C14E1F}"/>
              </a:ext>
            </a:extLst>
          </p:cNvPr>
          <p:cNvSpPr txBox="1"/>
          <p:nvPr/>
        </p:nvSpPr>
        <p:spPr>
          <a:xfrm>
            <a:off x="400833" y="5711868"/>
            <a:ext cx="542295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range of the odds ratio?</a:t>
            </a:r>
          </a:p>
        </p:txBody>
      </p:sp>
    </p:spTree>
    <p:extLst>
      <p:ext uri="{BB962C8B-B14F-4D97-AF65-F5344CB8AC3E}">
        <p14:creationId xmlns:p14="http://schemas.microsoft.com/office/powerpoint/2010/main" val="206861379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495" y="1690688"/>
            <a:ext cx="1091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Question: </a:t>
            </a:r>
            <a:r>
              <a:rPr lang="en-US" sz="2800" dirty="0">
                <a:latin typeface="PFDinTextCompPro-Italic"/>
                <a:cs typeface="PFDinTextCompPro-Italic"/>
              </a:rPr>
              <a:t>You’re trying to determine whether a customer will convert or not. The customer conversion rate is 33.33%.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i="1" dirty="0">
                <a:latin typeface="PFDinTextCompPro-Italic"/>
                <a:cs typeface="PFDinTextCompPro-Italic"/>
              </a:rPr>
              <a:t>What are the odds that a customer will convert?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Take 2 minutes and work this out.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B35347-C451-CE4B-A782-BCF6B58967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7889915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495" y="1690688"/>
            <a:ext cx="1091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Question: </a:t>
            </a:r>
            <a:r>
              <a:rPr lang="en-US" sz="2800" dirty="0">
                <a:latin typeface="PFDinTextCompPro-Italic"/>
                <a:cs typeface="PFDinTextCompPro-Italic"/>
              </a:rPr>
              <a:t>You’re trying to determine whether a customer will convert or not. The customer conversion rate is 33.33%.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i="1" dirty="0">
                <a:latin typeface="PFDinTextCompPro-Italic"/>
                <a:cs typeface="PFDinTextCompPro-Italic"/>
              </a:rPr>
              <a:t>What are the odds that a customer will convert?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Take 2 minutes and work this out.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B35347-C451-CE4B-A782-BCF6B58967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33CBB0-4133-DA41-A2C1-6E17E18D36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355162"/>
              </p:ext>
            </p:extLst>
          </p:nvPr>
        </p:nvGraphicFramePr>
        <p:xfrm>
          <a:off x="4551300" y="4814554"/>
          <a:ext cx="2333803" cy="109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00" y="4814554"/>
                        <a:ext cx="2333803" cy="109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5689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E13-80FA-914C-9186-E1F1A98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BCF-9E8F-6F4B-B28E-152F058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for Classification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>
                <a:effectLst/>
              </a:rPr>
              <a:t>Model interpretation</a:t>
            </a:r>
          </a:p>
          <a:p>
            <a:r>
              <a:rPr lang="en-US" dirty="0"/>
              <a:t>Predicting default rates</a:t>
            </a:r>
          </a:p>
          <a:p>
            <a:r>
              <a:rPr lang="en-US" dirty="0">
                <a:effectLst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0135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495" y="1690688"/>
            <a:ext cx="1091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Question: </a:t>
            </a:r>
            <a:r>
              <a:rPr lang="en-US" sz="2800" dirty="0">
                <a:latin typeface="PFDinTextCompPro-Italic"/>
                <a:cs typeface="PFDinTextCompPro-Italic"/>
              </a:rPr>
              <a:t>You’re trying to determine whether a customer will convert or not. The customer conversion rate is 33.33%.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i="1" dirty="0">
                <a:latin typeface="PFDinTextCompPro-Italic"/>
                <a:cs typeface="PFDinTextCompPro-Italic"/>
              </a:rPr>
              <a:t>What are the odds that a customer will convert?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Take 2 minutes and work this out.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B35347-C451-CE4B-A782-BCF6B58967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7C1E213-FDFA-3040-A158-CFD028D10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9245"/>
              </p:ext>
            </p:extLst>
          </p:nvPr>
        </p:nvGraphicFramePr>
        <p:xfrm>
          <a:off x="3852118" y="4598322"/>
          <a:ext cx="4487763" cy="109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4" imgW="1587240" imgH="393480" progId="Equation.3">
                  <p:embed/>
                </p:oleObj>
              </mc:Choice>
              <mc:Fallback>
                <p:oleObj name="Equation" r:id="rId4" imgW="158724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118" y="4598322"/>
                        <a:ext cx="4487763" cy="109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9B0AF0F-E652-574C-9245-75A713B68F5B}"/>
              </a:ext>
            </a:extLst>
          </p:cNvPr>
          <p:cNvSpPr txBox="1"/>
          <p:nvPr/>
        </p:nvSpPr>
        <p:spPr>
          <a:xfrm>
            <a:off x="750495" y="5923885"/>
            <a:ext cx="1050415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  <a:cs typeface="PFDinTextCompPro-Italic"/>
                <a:sym typeface="News706 BT" charset="0"/>
              </a:rPr>
              <a:t>This means that for every customer that converts you will have two customers that do not convert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6179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493779" y="2676458"/>
          <a:ext cx="5132092" cy="127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779" y="2676458"/>
                        <a:ext cx="5132092" cy="1275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7B48FF6-D3F2-6540-9E42-F7AB158006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50392903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382295"/>
              </p:ext>
            </p:extLst>
          </p:nvPr>
        </p:nvGraphicFramePr>
        <p:xfrm>
          <a:off x="3280837" y="2622610"/>
          <a:ext cx="5132092" cy="127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837" y="2622610"/>
                        <a:ext cx="5132092" cy="1275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2177"/>
              </p:ext>
            </p:extLst>
          </p:nvPr>
        </p:nvGraphicFramePr>
        <p:xfrm>
          <a:off x="1091698" y="4429840"/>
          <a:ext cx="10385318" cy="14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6" imgW="3340080" imgH="457200" progId="Equation.3">
                  <p:embed/>
                </p:oleObj>
              </mc:Choice>
              <mc:Fallback>
                <p:oleObj name="Equation" r:id="rId6" imgW="3340080" imgH="4572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698" y="4429840"/>
                        <a:ext cx="10385318" cy="140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EF78EB8-2BC4-1849-92C1-3D3ECA233E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03992475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906" dirty="0">
              <a:latin typeface="PFDinTextCompPro-Italic"/>
              <a:cs typeface="PFDinTextCompPro-Italic"/>
            </a:endParaRPr>
          </a:p>
          <a:p>
            <a:pPr algn="l"/>
            <a:endParaRPr lang="en-US" sz="3906" dirty="0">
              <a:latin typeface="PFDinTextCompPro-Italic"/>
              <a:cs typeface="PFDinTextCompPro-Italic"/>
            </a:endParaRPr>
          </a:p>
          <a:p>
            <a:pPr algn="l"/>
            <a:endParaRPr lang="en-US" sz="3906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58541"/>
              </p:ext>
            </p:extLst>
          </p:nvPr>
        </p:nvGraphicFramePr>
        <p:xfrm>
          <a:off x="2307767" y="2607748"/>
          <a:ext cx="7253599" cy="132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767" y="2607748"/>
                        <a:ext cx="7253599" cy="1329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864398F-15C1-4548-9A72-F3EC4D691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5282C-E005-D84C-B828-BE5AFCC6B64F}"/>
              </a:ext>
            </a:extLst>
          </p:cNvPr>
          <p:cNvSpPr txBox="1"/>
          <p:nvPr/>
        </p:nvSpPr>
        <p:spPr>
          <a:xfrm>
            <a:off x="3144032" y="4850371"/>
            <a:ext cx="507812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ea typeface="ＭＳ Ｐゴシック" charset="0"/>
                <a:cs typeface="PFDinTextCompPro-Italic"/>
                <a:sym typeface="News706 BT" charset="0"/>
              </a:rPr>
              <a:t>What is the range of the logit function?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C53B8-797E-C44A-9750-805AF877364E}"/>
              </a:ext>
            </a:extLst>
          </p:cNvPr>
          <p:cNvSpPr txBox="1"/>
          <p:nvPr/>
        </p:nvSpPr>
        <p:spPr>
          <a:xfrm>
            <a:off x="2642992" y="7202466"/>
            <a:ext cx="682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logit function</a:t>
            </a:r>
            <a:r>
              <a:rPr lang="en-US" dirty="0"/>
              <a:t> or the log-odds is the logarithm of the odds p/(1 − p)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057891-2E41-B947-8C1E-1001EBFCBB2F}"/>
              </a:ext>
            </a:extLst>
          </p:cNvPr>
          <p:cNvCxnSpPr>
            <a:cxnSpLocks/>
          </p:cNvCxnSpPr>
          <p:nvPr/>
        </p:nvCxnSpPr>
        <p:spPr>
          <a:xfrm flipH="1" flipV="1">
            <a:off x="4335333" y="3770952"/>
            <a:ext cx="2022436" cy="98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852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simple relationship between the odds ratio and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86656"/>
              </p:ext>
            </p:extLst>
          </p:nvPr>
        </p:nvGraphicFramePr>
        <p:xfrm>
          <a:off x="2207559" y="2164777"/>
          <a:ext cx="7253599" cy="132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59" y="2164777"/>
                        <a:ext cx="7253599" cy="1329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E10F11A-9158-1B42-BF2B-252120699D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27A12-63AE-704C-B00A-90024896AF79}"/>
              </a:ext>
            </a:extLst>
          </p:cNvPr>
          <p:cNvSpPr txBox="1"/>
          <p:nvPr/>
        </p:nvSpPr>
        <p:spPr>
          <a:xfrm>
            <a:off x="7423299" y="5156021"/>
            <a:ext cx="431329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value of the logit function heads towards infinity as </a:t>
            </a:r>
            <a:r>
              <a:rPr lang="en-US" i="1" dirty="0"/>
              <a:t>p</a:t>
            </a:r>
            <a:r>
              <a:rPr lang="en-US" dirty="0"/>
              <a:t> approaches 1 and towards negative infinity as it approaches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68ECA-21C5-E643-A7DE-F2E2DC3E7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257" y="4589024"/>
            <a:ext cx="3036271" cy="21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095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response variable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D72E12-025A-A041-85F6-6A9E00E346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121487292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response variable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logistic regression,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log-odds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B81EE5-4CBA-424D-B483-290AEFA97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3717995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response variable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logistic regression,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log-odds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This means that        gives us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odds</a:t>
            </a:r>
            <a:r>
              <a:rPr lang="en-US" sz="2800" dirty="0">
                <a:latin typeface="PFDinTextCompPro-Italic"/>
                <a:cs typeface="PFDinTextCompPro-Italic"/>
              </a:rPr>
              <a:t> for a unit change in x.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B81EE5-4CBA-424D-B483-290AEFA97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00230D-F206-984E-92C0-DD83D9E90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306240"/>
              </p:ext>
            </p:extLst>
          </p:nvPr>
        </p:nvGraphicFramePr>
        <p:xfrm>
          <a:off x="3167203" y="3931023"/>
          <a:ext cx="565553" cy="54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203" y="3931023"/>
                        <a:ext cx="565553" cy="54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69610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How to determine whether a coefficient is significant?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This is based off of the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p-value</a:t>
            </a:r>
            <a:r>
              <a:rPr lang="en-US" sz="2800" dirty="0">
                <a:latin typeface="PFDinTextCompPro-Italic"/>
                <a:cs typeface="PFDinTextCompPro-Italic"/>
              </a:rPr>
              <a:t>, just as with the linear regression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3C9950-9F00-B54C-B2FA-7B046147B1E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11828880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615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Example: </a:t>
            </a:r>
            <a:r>
              <a:rPr lang="en-US" sz="2800" dirty="0">
                <a:latin typeface="PFDinTextCompPro-Italic"/>
                <a:cs typeface="PFDinTextCompPro-Italic"/>
              </a:rPr>
              <a:t>Suppose we are interested in mobile purchase behavior. Let </a:t>
            </a:r>
            <a:r>
              <a:rPr lang="en-US" sz="2800" b="1" dirty="0">
                <a:latin typeface="PFDinTextCompPro-Italic"/>
                <a:cs typeface="PFDinTextCompPro-Italic"/>
              </a:rPr>
              <a:t>y</a:t>
            </a:r>
            <a:r>
              <a:rPr lang="en-US" sz="2800" dirty="0">
                <a:latin typeface="PFDinTextCompPro-Italic"/>
                <a:cs typeface="PFDinTextCompPro-Italic"/>
              </a:rPr>
              <a:t> be a class label denoting purchase/no purchase, and let </a:t>
            </a:r>
            <a:r>
              <a:rPr lang="en-US" sz="2800" b="1" dirty="0">
                <a:latin typeface="PFDinTextCompPro-Italic"/>
                <a:cs typeface="PFDinTextCompPro-Italic"/>
              </a:rPr>
              <a:t>x</a:t>
            </a:r>
            <a:r>
              <a:rPr lang="en-US" sz="2800" dirty="0">
                <a:latin typeface="PFDinTextCompPro-Italic"/>
                <a:cs typeface="PFDinTextCompPro-Italic"/>
              </a:rPr>
              <a:t> denote whether a phone was an iPhone.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 </a:t>
            </a:r>
            <a:r>
              <a:rPr lang="en-US" sz="2800" dirty="0">
                <a:latin typeface="PFDinTextCompPro-Italic"/>
                <a:cs typeface="PFDinTextCompPro-Italic"/>
              </a:rPr>
              <a:t>= 0.693. 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Q: What does this mean?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6CF521-526C-F74D-A43A-3D13FB020E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12584708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for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Linear regression can be used for classification in domains with numeric attributes.</a:t>
            </a:r>
          </a:p>
          <a:p>
            <a:pPr lvl="1"/>
            <a:r>
              <a:rPr lang="en-US" sz="2667" dirty="0"/>
              <a:t>Perform a regression for each class, set output to 1 for instances that belong to the class, and 0 for those that do not.</a:t>
            </a:r>
          </a:p>
          <a:p>
            <a:pPr lvl="1"/>
            <a:r>
              <a:rPr lang="en-US" sz="2667" dirty="0"/>
              <a:t>The result is a linear expression for each class.</a:t>
            </a:r>
          </a:p>
          <a:p>
            <a:pPr lvl="1"/>
            <a:r>
              <a:rPr lang="en-US" sz="2667" dirty="0"/>
              <a:t>Then, given a test instance of an unknown class, calculate the value of each linear expression and choose the one that is </a:t>
            </a:r>
            <a:r>
              <a:rPr lang="en-US" sz="2667" b="1" dirty="0"/>
              <a:t>largest</a:t>
            </a:r>
            <a:r>
              <a:rPr lang="en-US" sz="2667" dirty="0"/>
              <a:t>.</a:t>
            </a:r>
          </a:p>
          <a:p>
            <a:pPr lvl="1"/>
            <a:r>
              <a:rPr lang="en-US" sz="2667" i="1" dirty="0">
                <a:solidFill>
                  <a:srgbClr val="FF0000"/>
                </a:solidFill>
              </a:rPr>
              <a:t>Called multinomial linear regression.</a:t>
            </a:r>
          </a:p>
          <a:p>
            <a:pPr lvl="1"/>
            <a:r>
              <a:rPr lang="en-US" sz="2667" dirty="0">
                <a:solidFill>
                  <a:srgbClr val="008000"/>
                </a:solidFill>
              </a:rPr>
              <a:t>Problems: output is not a proper probability, assumes errors are not statistically significant.</a:t>
            </a:r>
          </a:p>
          <a:p>
            <a:pPr lvl="1"/>
            <a:endParaRPr lang="en-US" sz="2667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72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6158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Example: </a:t>
            </a:r>
            <a:r>
              <a:rPr lang="en-US" sz="28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 </a:t>
            </a:r>
            <a:r>
              <a:rPr lang="en-US" sz="2800" dirty="0">
                <a:latin typeface="PFDinTextCompPro-Italic"/>
                <a:cs typeface="PFDinTextCompPro-Italic"/>
              </a:rPr>
              <a:t>= 0.693. 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Q: What does this mean?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In this case the odds ratio is </a:t>
            </a:r>
            <a:r>
              <a:rPr lang="en-US" sz="2800" i="1" dirty="0" err="1">
                <a:latin typeface="PFDinTextCompPro-Italic"/>
                <a:cs typeface="PFDinTextCompPro-Italic"/>
              </a:rPr>
              <a:t>exp</a:t>
            </a:r>
            <a:r>
              <a:rPr lang="en-US" sz="2800" i="1" dirty="0">
                <a:latin typeface="PFDinTextCompPro-Italic"/>
                <a:cs typeface="PFDinTextCompPro-Italic"/>
              </a:rPr>
              <a:t>(0.693) = 2</a:t>
            </a:r>
            <a:r>
              <a:rPr lang="en-US" sz="2800" dirty="0">
                <a:latin typeface="PFDinTextCompPro-Italic"/>
                <a:cs typeface="PFDinTextCompPro-Italic"/>
              </a:rPr>
              <a:t>, meaning the likelihood of purchase is twice as high if the phone is an iPhone.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6CF521-526C-F74D-A43A-3D13FB020E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31971613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943611" y="3131331"/>
          <a:ext cx="6232432" cy="99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611" y="3131331"/>
                        <a:ext cx="6232432" cy="998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500531" y="3354962"/>
            <a:ext cx="1211488" cy="2262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341079" y="3031519"/>
            <a:ext cx="1765196" cy="813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344" dirty="0" err="1">
                <a:latin typeface="PF Din Text Comp Pro" panose="02000506020000020004" pitchFamily="2" charset="0"/>
                <a:cs typeface="PFDinTextCompPro-Italic"/>
              </a:rPr>
              <a:t>Logit</a:t>
            </a:r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 function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C52F7F-2F2B-4C4C-9113-3E57B9A711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34210403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06834"/>
              </p:ext>
            </p:extLst>
          </p:nvPr>
        </p:nvGraphicFramePr>
        <p:xfrm>
          <a:off x="2830877" y="3350563"/>
          <a:ext cx="6232432" cy="99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877" y="3350563"/>
                        <a:ext cx="6232432" cy="998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430510" y="4766033"/>
          <a:ext cx="5211087" cy="149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10" y="4766033"/>
                        <a:ext cx="5211087" cy="1499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619389" y="5108053"/>
            <a:ext cx="1211488" cy="2262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341079" y="4520452"/>
            <a:ext cx="1765196" cy="813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Logistic function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2E93E1-6695-3E4C-AAFC-C0B64A7CB5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427017725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551219"/>
            <a:ext cx="2946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Training set: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9600" y="5290901"/>
            <a:ext cx="7518400" cy="748988"/>
            <a:chOff x="457200" y="3182757"/>
            <a:chExt cx="5638800" cy="561741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How to choose parameters   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27" y="669967"/>
            <a:ext cx="7178040" cy="484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824" y="2155700"/>
            <a:ext cx="4470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i="1" dirty="0"/>
              <a:t>m</a:t>
            </a:r>
            <a:r>
              <a:rPr lang="en-US" sz="4267" dirty="0"/>
              <a:t> examples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12" y="1640840"/>
            <a:ext cx="1999488" cy="1941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2407412"/>
            <a:ext cx="2993136" cy="4084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3707384"/>
            <a:ext cx="3913632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74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486400" y="2540000"/>
            <a:ext cx="6705600" cy="43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945640"/>
            <a:ext cx="8040624" cy="9753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422401" y="3632202"/>
            <a:ext cx="2639" cy="270130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291682"/>
            <a:ext cx="1086307" cy="4901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286050" y="3219847"/>
            <a:ext cx="182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 =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0" y="6070600"/>
            <a:ext cx="0" cy="3048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3600" y="630546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625769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3312160"/>
            <a:ext cx="6283960" cy="2961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3492501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31201" y="369944"/>
            <a:ext cx="365709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&gt;&gt;&gt; -</a:t>
            </a:r>
            <a:r>
              <a:rPr lang="en-US" sz="2400" dirty="0" err="1"/>
              <a:t>math.log</a:t>
            </a:r>
            <a:r>
              <a:rPr lang="en-US" sz="2400" dirty="0"/>
              <a:t>(0.0000001,2)</a:t>
            </a:r>
          </a:p>
          <a:p>
            <a:r>
              <a:rPr lang="en-US" sz="2400" dirty="0"/>
              <a:t>23.25</a:t>
            </a:r>
          </a:p>
          <a:p>
            <a:r>
              <a:rPr lang="en-US" sz="2400" dirty="0"/>
              <a:t>&gt;&gt;&gt; -</a:t>
            </a:r>
            <a:r>
              <a:rPr lang="en-US" sz="2400" dirty="0" err="1"/>
              <a:t>math.log</a:t>
            </a:r>
            <a:r>
              <a:rPr lang="en-US" sz="2400" dirty="0"/>
              <a:t>(1,2)</a:t>
            </a:r>
          </a:p>
          <a:p>
            <a:r>
              <a:rPr lang="en-US" sz="2400" dirty="0"/>
              <a:t>-0.00</a:t>
            </a:r>
          </a:p>
        </p:txBody>
      </p:sp>
    </p:spTree>
    <p:extLst>
      <p:ext uri="{BB962C8B-B14F-4D97-AF65-F5344CB8AC3E}">
        <p14:creationId xmlns:p14="http://schemas.microsoft.com/office/powerpoint/2010/main" val="26271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425039" y="3022600"/>
            <a:ext cx="3" cy="331090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291682"/>
            <a:ext cx="1086307" cy="4901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40050" y="2610247"/>
            <a:ext cx="182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 = 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0" y="6070600"/>
            <a:ext cx="0" cy="3048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3600" y="630546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625769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498600"/>
            <a:ext cx="8040624" cy="9753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4000" y="3492501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868273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 with gradient Descent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96868"/>
            <a:ext cx="8040624" cy="9753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295749"/>
            <a:ext cx="3860800" cy="3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27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36" y="2153920"/>
            <a:ext cx="9619488" cy="8686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17600" y="5514054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681" y="334861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fit parameters    : 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40" y="3537480"/>
            <a:ext cx="170688" cy="2926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09" y="4083373"/>
            <a:ext cx="147218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7681" y="48514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make a prediction given new </a:t>
            </a:r>
            <a:r>
              <a:rPr lang="en-US" sz="3200" i="1" dirty="0"/>
              <a:t>x</a:t>
            </a:r>
            <a:r>
              <a:rPr lang="en-US" sz="3200" dirty="0"/>
              <a:t>   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48" y="5603332"/>
            <a:ext cx="2862072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21082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24" y="2239157"/>
            <a:ext cx="165506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10506456" cy="86868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36556" y="277184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40" y="2846737"/>
            <a:ext cx="146304" cy="40538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6" y="4547616"/>
            <a:ext cx="146304" cy="405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1" y="3503237"/>
            <a:ext cx="3450336" cy="58216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38556" y="4267344"/>
            <a:ext cx="711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(simultaneously update all     )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4400463"/>
            <a:ext cx="248920" cy="3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97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1" y="3362615"/>
            <a:ext cx="6038088" cy="8686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21082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24" y="2239157"/>
            <a:ext cx="165506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10506456" cy="8686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38556" y="4267344"/>
            <a:ext cx="711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(simultaneously update all     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6556" y="277184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4400463"/>
            <a:ext cx="248920" cy="3403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40" y="2846737"/>
            <a:ext cx="146304" cy="4053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6" y="4547616"/>
            <a:ext cx="146304" cy="4053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1106" y="5562600"/>
            <a:ext cx="1023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Algorithm looks identical to linear regression!</a:t>
            </a:r>
          </a:p>
        </p:txBody>
      </p:sp>
    </p:spTree>
    <p:extLst>
      <p:ext uri="{BB962C8B-B14F-4D97-AF65-F5344CB8AC3E}">
        <p14:creationId xmlns:p14="http://schemas.microsoft.com/office/powerpoint/2010/main" val="2789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43045" y="2514600"/>
            <a:ext cx="886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797133" y="2506658"/>
            <a:ext cx="9006224" cy="79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17600" y="4426785"/>
            <a:ext cx="7518400" cy="584775"/>
            <a:chOff x="2286000" y="2573982"/>
            <a:chExt cx="5638800" cy="438581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Threshold classifier output             at 0.5: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235200" y="5167992"/>
            <a:ext cx="7518400" cy="584775"/>
            <a:chOff x="1219200" y="3311247"/>
            <a:chExt cx="5638800" cy="438581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1”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235200" y="5963050"/>
            <a:ext cx="7518400" cy="584775"/>
            <a:chOff x="1219200" y="3849379"/>
            <a:chExt cx="5638800" cy="438581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0”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943045" y="381001"/>
            <a:ext cx="0" cy="259552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97133" y="2506657"/>
            <a:ext cx="484062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3045" y="2514600"/>
            <a:ext cx="378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2136866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Cross 35"/>
          <p:cNvSpPr/>
          <p:nvPr/>
        </p:nvSpPr>
        <p:spPr>
          <a:xfrm rot="2734294">
            <a:off x="2543267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Cross 36"/>
          <p:cNvSpPr/>
          <p:nvPr/>
        </p:nvSpPr>
        <p:spPr>
          <a:xfrm rot="2734294">
            <a:off x="2972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ross 37"/>
          <p:cNvSpPr/>
          <p:nvPr/>
        </p:nvSpPr>
        <p:spPr>
          <a:xfrm rot="2734294">
            <a:off x="3480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Cross 38"/>
          <p:cNvSpPr/>
          <p:nvPr/>
        </p:nvSpPr>
        <p:spPr>
          <a:xfrm rot="2734294">
            <a:off x="44736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5004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Cross 41"/>
          <p:cNvSpPr/>
          <p:nvPr/>
        </p:nvSpPr>
        <p:spPr>
          <a:xfrm rot="2734294">
            <a:off x="5512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Cross 42"/>
          <p:cNvSpPr/>
          <p:nvPr/>
        </p:nvSpPr>
        <p:spPr>
          <a:xfrm rot="2734294">
            <a:off x="60992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69934" y="1317023"/>
            <a:ext cx="18901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797133" y="827008"/>
            <a:ext cx="3048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9402" y="5683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401" y="22414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(No)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2001" y="1397001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0" y="2921000"/>
            <a:ext cx="905256" cy="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02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data set contains 10,000 records associated with credit card accounts with the following four fields: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9296"/>
              </p:ext>
            </p:extLst>
          </p:nvPr>
        </p:nvGraphicFramePr>
        <p:xfrm>
          <a:off x="2131223" y="3032109"/>
          <a:ext cx="8128000" cy="3175128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8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Default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Binary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variable indicating </a:t>
                      </a:r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whether the credit card holder defaulted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on their credit card obligations</a:t>
                      </a:r>
                      <a:endParaRPr lang="en-US" sz="2100" dirty="0">
                        <a:solidFill>
                          <a:srgbClr val="FF0000"/>
                        </a:solidFill>
                      </a:endParaRP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Student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Binary variable indicating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whether the credit card holder is a student</a:t>
                      </a:r>
                      <a:endParaRPr lang="en-US" sz="2100" dirty="0">
                        <a:solidFill>
                          <a:srgbClr val="FF0000"/>
                        </a:solidFill>
                      </a:endParaRP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Balance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Continuous variable recording the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credit card holders current outstanding balance</a:t>
                      </a:r>
                      <a:endParaRPr lang="en-US" sz="2100" dirty="0">
                        <a:solidFill>
                          <a:srgbClr val="FF0000"/>
                        </a:solidFill>
                      </a:endParaRP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Income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Continuous variable representing the total annual income for the credit card holder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B8EA7B7-E308-D74B-A2D8-B283A6C80C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 – </a:t>
            </a:r>
            <a:r>
              <a:rPr lang="en-US" sz="4000" b="0" cap="none" dirty="0">
                <a:solidFill>
                  <a:srgbClr val="FF0000"/>
                </a:solidFill>
              </a:rPr>
              <a:t>Go to lab</a:t>
            </a:r>
            <a:r>
              <a:rPr lang="en-US" sz="4000" b="0" cap="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8195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Part I: Exploration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Read in Default.csv and convert all data to numeric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Split the data into train and test sets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Create a histogram of all variables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Create a scatter plot of the income vs. balance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Mark defaults with a different color (and symbol)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What can you infer from this plot?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250560-088A-FA43-9375-3D0559AC0C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	</a:t>
            </a:r>
          </a:p>
        </p:txBody>
      </p:sp>
    </p:spTree>
    <p:extLst>
      <p:ext uri="{BB962C8B-B14F-4D97-AF65-F5344CB8AC3E}">
        <p14:creationId xmlns:p14="http://schemas.microsoft.com/office/powerpoint/2010/main" val="14455761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4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Part II: Logistic Regression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Run a logistic regression on the balance variable </a:t>
            </a:r>
          </a:p>
          <a:p>
            <a:pPr marL="1482100" lvl="1" indent="-669735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Use the training set</a:t>
            </a:r>
          </a:p>
          <a:p>
            <a:pPr marL="1482100" lvl="1" indent="-669735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Use the </a:t>
            </a:r>
            <a:r>
              <a:rPr lang="en-US" sz="2800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scikit</a:t>
            </a:r>
            <a:r>
              <a:rPr lang="en-US" sz="2800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-learn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marL="669735" indent="-669735">
              <a:buFont typeface="+mj-lt"/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Interpret the results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21A24C-6B46-2C41-8368-FF432727FB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hands-on	</a:t>
            </a:r>
          </a:p>
        </p:txBody>
      </p:sp>
    </p:spTree>
    <p:extLst>
      <p:ext uri="{BB962C8B-B14F-4D97-AF65-F5344CB8AC3E}">
        <p14:creationId xmlns:p14="http://schemas.microsoft.com/office/powerpoint/2010/main" val="259942249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What is a Generalized Linear Model (GLM)?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GLMs generalize the distribution of the </a:t>
            </a:r>
            <a:r>
              <a:rPr lang="en-US" sz="2800" b="1" dirty="0">
                <a:latin typeface="PFDinTextCompPro-Italic"/>
                <a:cs typeface="PFDinTextCompPro-Italic"/>
              </a:rPr>
              <a:t>error term</a:t>
            </a:r>
            <a:r>
              <a:rPr lang="en-US" sz="2800" dirty="0">
                <a:latin typeface="PFDinTextCompPro-Italic"/>
                <a:cs typeface="PFDinTextCompPro-Italic"/>
              </a:rPr>
              <a:t>, and allow the conditional mean of the response variable to be related to the linear model by a </a:t>
            </a:r>
            <a:r>
              <a:rPr lang="en-US" sz="2800" dirty="0">
                <a:latin typeface="PFDinTextCompPro-Medium"/>
                <a:cs typeface="PFDinTextCompPro-Medium"/>
              </a:rPr>
              <a:t>link function</a:t>
            </a:r>
            <a:r>
              <a:rPr lang="en-US" sz="2800" dirty="0">
                <a:latin typeface="PFDinTextCompPro-Italic"/>
                <a:cs typeface="PFDinTextCompPro-Italic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8DBD3E-C62E-8245-845A-E68F972125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335105100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What is the error distribution and link function for the logistic regression?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The error term follows a </a:t>
            </a:r>
            <a:r>
              <a:rPr lang="en-US" sz="2800" dirty="0">
                <a:latin typeface="PFDinTextCompPro-Italic"/>
                <a:cs typeface="PFDinTextCompPro-Italic"/>
                <a:hlinkClick r:id="rId3"/>
              </a:rPr>
              <a:t>Bernoulli distribution</a:t>
            </a:r>
            <a:r>
              <a:rPr lang="en-US" sz="2800" dirty="0">
                <a:latin typeface="PFDinTextCompPro-Italic"/>
                <a:cs typeface="PFDinTextCompPro-Italic"/>
              </a:rPr>
              <a:t>, and the </a:t>
            </a:r>
            <a:r>
              <a:rPr lang="en-US" sz="2800" dirty="0" err="1">
                <a:latin typeface="PFDinTextCompPro-Italic"/>
                <a:cs typeface="PFDinTextCompPro-Italic"/>
              </a:rPr>
              <a:t>logit</a:t>
            </a:r>
            <a:r>
              <a:rPr lang="en-US" sz="2800" dirty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FB7312-DC1E-1340-A9C8-72D2252843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184471446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Is the </a:t>
            </a:r>
            <a:r>
              <a:rPr lang="en-US" sz="2800" dirty="0" err="1">
                <a:latin typeface="PFDinTextCompPro-Italic"/>
                <a:cs typeface="PFDinTextCompPro-Italic"/>
              </a:rPr>
              <a:t>logit</a:t>
            </a:r>
            <a:r>
              <a:rPr lang="en-US" sz="2800" dirty="0">
                <a:latin typeface="PFDinTextCompPro-Italic"/>
                <a:cs typeface="PFDinTextCompPro-Italic"/>
              </a:rPr>
              <a:t> the only link function used for the Bernoulli distribution?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No, other link functions include the </a:t>
            </a:r>
            <a:r>
              <a:rPr lang="en-US" sz="2800" dirty="0" err="1">
                <a:latin typeface="PFDinTextCompPro-Italic"/>
                <a:cs typeface="PFDinTextCompPro-Italic"/>
                <a:hlinkClick r:id="rId3"/>
              </a:rPr>
              <a:t>probit</a:t>
            </a:r>
            <a:r>
              <a:rPr lang="en-US" sz="2800" dirty="0">
                <a:latin typeface="PFDinTextCompPro-Italic"/>
                <a:cs typeface="PFDinTextCompPro-Italic"/>
              </a:rPr>
              <a:t> the </a:t>
            </a:r>
            <a:r>
              <a:rPr lang="en-US" sz="2800" dirty="0" err="1">
                <a:latin typeface="PFDinTextCompPro-Italic"/>
                <a:cs typeface="PFDinTextCompPro-Italic"/>
                <a:hlinkClick r:id="rId4"/>
              </a:rPr>
              <a:t>tobit</a:t>
            </a:r>
            <a:r>
              <a:rPr lang="en-US" sz="2800" dirty="0">
                <a:latin typeface="PFDinTextCompPro-Italic"/>
                <a:cs typeface="PFDinTextCompPro-Italic"/>
              </a:rPr>
              <a:t> model. However, the </a:t>
            </a:r>
            <a:r>
              <a:rPr lang="en-US" sz="2800" dirty="0" err="1">
                <a:latin typeface="PFDinTextCompPro-Italic"/>
                <a:cs typeface="PFDinTextCompPro-Italic"/>
              </a:rPr>
              <a:t>logit</a:t>
            </a:r>
            <a:r>
              <a:rPr lang="en-US" sz="2800" dirty="0">
                <a:latin typeface="PFDinTextCompPro-Italic"/>
                <a:cs typeface="PFDinTextCompPro-Italic"/>
              </a:rPr>
              <a:t> simplifies things nicely and is probably the most commonly used.</a:t>
            </a:r>
            <a:endParaRPr lang="en-US" sz="2800" b="1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DA7240-9A85-AA45-9C54-227D853D8D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221480193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What is the difference between                 and                  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Nothing, these are equivalent expressions.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If you want to prove this to yourself (a) plot both equations, or (b) multiply both numerator and denominator by          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702117"/>
              </p:ext>
            </p:extLst>
          </p:nvPr>
        </p:nvGraphicFramePr>
        <p:xfrm>
          <a:off x="5807902" y="1275416"/>
          <a:ext cx="1347708" cy="87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02" y="1275416"/>
                        <a:ext cx="1347708" cy="877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88851"/>
              </p:ext>
            </p:extLst>
          </p:nvPr>
        </p:nvGraphicFramePr>
        <p:xfrm>
          <a:off x="7882966" y="1342098"/>
          <a:ext cx="1455268" cy="82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2966" y="1342098"/>
                        <a:ext cx="1455268" cy="824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97312"/>
              </p:ext>
            </p:extLst>
          </p:nvPr>
        </p:nvGraphicFramePr>
        <p:xfrm>
          <a:off x="7667984" y="3828678"/>
          <a:ext cx="942616" cy="82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984" y="3828678"/>
                        <a:ext cx="942616" cy="826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250884C-3691-C34A-A3B1-D58234D6E4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98111186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Why not use a linear regression to predict probabilities of class membership?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The linear regression will make predictions that don’t make sense (e.g., probability outside of [0,1])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Transforming the linear regression into a step function will produce </a:t>
            </a:r>
            <a:r>
              <a:rPr lang="en-US" sz="2800" i="1" dirty="0" err="1">
                <a:latin typeface="PFDinTextCompPro-Italic"/>
                <a:cs typeface="PFDinTextCompPro-Italic"/>
              </a:rPr>
              <a:t>heteroskedastic</a:t>
            </a:r>
            <a:r>
              <a:rPr lang="en-US" sz="2800" dirty="0">
                <a:latin typeface="PFDinTextCompPro-Italic"/>
                <a:cs typeface="PFDinTextCompPro-Italic"/>
              </a:rPr>
              <a:t> errors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8C2E67-DC1A-2B40-BC51-D789DF7ACB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5BE-543D-5841-A0A0-63958657E68F}"/>
              </a:ext>
            </a:extLst>
          </p:cNvPr>
          <p:cNvSpPr txBox="1"/>
          <p:nvPr/>
        </p:nvSpPr>
        <p:spPr>
          <a:xfrm>
            <a:off x="2167003" y="5232165"/>
            <a:ext cx="715758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When the scatter of the errors is different, varying depending on the value of one or more of the independent variables, the error terms are </a:t>
            </a:r>
            <a:r>
              <a:rPr lang="en-US" sz="2000" i="1" dirty="0"/>
              <a:t>heteroskedastic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20136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How do we derive coefficients using maximum likelihood?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We find the coefficients that are the most likely, given the observed data. Formally, we estimate the coefficients that maximize the likelihood function. This is done using an iterative procedure.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Check out </a:t>
            </a:r>
            <a:r>
              <a:rPr lang="en-US" sz="2800" dirty="0">
                <a:latin typeface="PFDinTextCompPro-Italic"/>
                <a:cs typeface="PFDinTextCompPro-Italic"/>
                <a:hlinkClick r:id="rId3"/>
              </a:rPr>
              <a:t>http://www.stat.cmu.edu/~cshalizi/uADA/12/lectures/ch12.pdf</a:t>
            </a:r>
            <a:r>
              <a:rPr lang="en-US" sz="2800" dirty="0">
                <a:latin typeface="PFDinTextCompPro-Italic"/>
                <a:cs typeface="PFDinTextCompPro-Italic"/>
              </a:rPr>
              <a:t>  for details on the estimation of the coefficients.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2292464" y="3388740"/>
            <a:ext cx="6318136" cy="14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 bwMode="auto">
          <a:xfrm flipH="1" flipV="1">
            <a:off x="5161020" y="4566795"/>
            <a:ext cx="2379945" cy="4069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7794007" y="4419957"/>
            <a:ext cx="4099143" cy="813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Notation for the product of a series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F3E771-3D29-8346-9BDE-16A464C4B6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23236278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43045" y="2514600"/>
            <a:ext cx="886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797133" y="2506658"/>
            <a:ext cx="9006224" cy="79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17600" y="4426785"/>
            <a:ext cx="7518400" cy="584775"/>
            <a:chOff x="2286000" y="2573982"/>
            <a:chExt cx="5638800" cy="438581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Threshold classifier output             at 0.5: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235200" y="5167992"/>
            <a:ext cx="7518400" cy="584775"/>
            <a:chOff x="1219200" y="3311247"/>
            <a:chExt cx="5638800" cy="438581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1”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235200" y="5963050"/>
            <a:ext cx="7518400" cy="584775"/>
            <a:chOff x="1219200" y="3849379"/>
            <a:chExt cx="5638800" cy="438581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0”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943045" y="381001"/>
            <a:ext cx="0" cy="259552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97133" y="2506657"/>
            <a:ext cx="484062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3045" y="2514600"/>
            <a:ext cx="378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2136866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Cross 35"/>
          <p:cNvSpPr/>
          <p:nvPr/>
        </p:nvSpPr>
        <p:spPr>
          <a:xfrm rot="2734294">
            <a:off x="2543267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Cross 36"/>
          <p:cNvSpPr/>
          <p:nvPr/>
        </p:nvSpPr>
        <p:spPr>
          <a:xfrm rot="2734294">
            <a:off x="2972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ross 37"/>
          <p:cNvSpPr/>
          <p:nvPr/>
        </p:nvSpPr>
        <p:spPr>
          <a:xfrm rot="2734294">
            <a:off x="3480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Cross 38"/>
          <p:cNvSpPr/>
          <p:nvPr/>
        </p:nvSpPr>
        <p:spPr>
          <a:xfrm rot="2734294">
            <a:off x="44736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5004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Cross 41"/>
          <p:cNvSpPr/>
          <p:nvPr/>
        </p:nvSpPr>
        <p:spPr>
          <a:xfrm rot="2734294">
            <a:off x="5512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Cross 42"/>
          <p:cNvSpPr/>
          <p:nvPr/>
        </p:nvSpPr>
        <p:spPr>
          <a:xfrm rot="2734294">
            <a:off x="60992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69934" y="1317023"/>
            <a:ext cx="18901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797133" y="827008"/>
            <a:ext cx="3048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9402" y="5683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401" y="22414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(No) 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982471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3022600"/>
            <a:ext cx="905256" cy="408432"/>
          </a:xfrm>
          <a:prstGeom prst="rect">
            <a:avLst/>
          </a:prstGeom>
        </p:spPr>
      </p:pic>
      <p:sp>
        <p:nvSpPr>
          <p:cNvPr id="32" name="Cross 31"/>
          <p:cNvSpPr/>
          <p:nvPr/>
        </p:nvSpPr>
        <p:spPr>
          <a:xfrm rot="2734294">
            <a:off x="3119109" y="655309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8831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551219"/>
            <a:ext cx="7518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Classification:    y   =   0   or  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9100" y="1701801"/>
            <a:ext cx="5899401" cy="748988"/>
            <a:chOff x="1671449" y="3253085"/>
            <a:chExt cx="4424551" cy="561741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can be &gt; 1 or &lt; 0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09600" y="3563699"/>
            <a:ext cx="8415019" cy="748988"/>
            <a:chOff x="457200" y="2672775"/>
            <a:chExt cx="6311264" cy="561741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Logistic </a:t>
              </a:r>
              <a:r>
                <a:rPr lang="en-US" sz="4267" i="1" dirty="0"/>
                <a:t>Regression</a:t>
              </a:r>
              <a:r>
                <a:rPr lang="en-US" sz="4267" dirty="0"/>
                <a:t>: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048001" y="5257800"/>
            <a:ext cx="307808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Classification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51200" y="4648200"/>
            <a:ext cx="914400" cy="812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83201" y="2514601"/>
            <a:ext cx="2815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>
                  <a:solidFill>
                    <a:srgbClr val="FF0000"/>
                  </a:solidFill>
                </a:ln>
              </a:rPr>
              <a:t>With regression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18400" y="4343401"/>
            <a:ext cx="420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>
                  <a:solidFill>
                    <a:srgbClr val="FF0000"/>
                  </a:solidFill>
                </a:ln>
              </a:rPr>
              <a:t>Want proper probability</a:t>
            </a:r>
          </a:p>
        </p:txBody>
      </p:sp>
    </p:spTree>
    <p:extLst>
      <p:ext uri="{BB962C8B-B14F-4D97-AF65-F5344CB8AC3E}">
        <p14:creationId xmlns:p14="http://schemas.microsoft.com/office/powerpoint/2010/main" val="8253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 What is </a:t>
            </a:r>
            <a:r>
              <a:rPr lang="en-US" sz="2800" dirty="0">
                <a:latin typeface="PFDinTextCompPro-Medium"/>
                <a:cs typeface="PFDinTextCompPro-Medium"/>
              </a:rPr>
              <a:t>logistic regression</a:t>
            </a:r>
            <a:r>
              <a:rPr lang="en-US" sz="28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2800" i="1" dirty="0">
                <a:latin typeface="PFDinTextCompPro-Italic"/>
                <a:cs typeface="PFDinTextCompPro-Italic"/>
              </a:rPr>
              <a:t>classification</a:t>
            </a:r>
            <a:r>
              <a:rPr lang="en-US" sz="2800" dirty="0">
                <a:latin typeface="PFDinTextCompPro-Italic"/>
                <a:cs typeface="PFDinTextCompPro-Italic"/>
              </a:rPr>
              <a:t> problems.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FB7D67-50C4-CE4C-A4BC-5F26B5AACD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</a:t>
            </a:r>
            <a:r>
              <a:rPr lang="en-US" b="0" cap="none" dirty="0"/>
              <a:t> Regression	</a:t>
            </a:r>
          </a:p>
        </p:txBody>
      </p:sp>
    </p:spTree>
    <p:extLst>
      <p:ext uri="{BB962C8B-B14F-4D97-AF65-F5344CB8AC3E}">
        <p14:creationId xmlns:p14="http://schemas.microsoft.com/office/powerpoint/2010/main" val="6133151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A57005-047F-A342-B59E-0A7B487A0F0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4466965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70" y="1444545"/>
            <a:ext cx="10510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28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 of class (category) membership.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314FD-A882-4E41-97CF-18FF73F861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7730D-B742-434B-9426-6AF7C87BA22F}"/>
              </a:ext>
            </a:extLst>
          </p:cNvPr>
          <p:cNvSpPr txBox="1"/>
          <p:nvPr/>
        </p:nvSpPr>
        <p:spPr>
          <a:xfrm>
            <a:off x="847789" y="4416791"/>
            <a:ext cx="1029076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</a:t>
            </a:r>
            <a:r>
              <a:rPr lang="en-US" sz="2000" dirty="0">
                <a:ea typeface="ＭＳ Ｐゴシック" charset="0"/>
                <a:cs typeface="PFDinTextCompPro-Italic"/>
                <a:sym typeface="News706 BT" charset="0"/>
              </a:rPr>
              <a:t>Class membership is not always binary, however, that is what we will focus on for this class.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452227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7760</TotalTime>
  <Words>2070</Words>
  <Application>Microsoft Macintosh PowerPoint</Application>
  <PresentationFormat>Widescreen</PresentationFormat>
  <Paragraphs>344</Paragraphs>
  <Slides>48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ＭＳ Ｐゴシック</vt:lpstr>
      <vt:lpstr>Arial</vt:lpstr>
      <vt:lpstr>ArialMT</vt:lpstr>
      <vt:lpstr>Calibri</vt:lpstr>
      <vt:lpstr>Calibri Light</vt:lpstr>
      <vt:lpstr>Courier MonoThai</vt:lpstr>
      <vt:lpstr>Lucida Grande</vt:lpstr>
      <vt:lpstr>News706 BT</vt:lpstr>
      <vt:lpstr>PF Din Text Comp Pro</vt:lpstr>
      <vt:lpstr>PFDinTextCompPro-Italic</vt:lpstr>
      <vt:lpstr>PFDinTextCompPro-Medium</vt:lpstr>
      <vt:lpstr>Symbol</vt:lpstr>
      <vt:lpstr>Wingdings</vt:lpstr>
      <vt:lpstr>Office Theme</vt:lpstr>
      <vt:lpstr>Equation</vt:lpstr>
      <vt:lpstr>Logistic Regression</vt:lpstr>
      <vt:lpstr>Topics </vt:lpstr>
      <vt:lpstr>Linear Regression for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Exploration</dc:title>
  <dc:subject/>
  <dc:creator>Jay Urbain</dc:creator>
  <cp:keywords/>
  <dc:description/>
  <cp:lastModifiedBy>Jay Urbain</cp:lastModifiedBy>
  <cp:revision>63</cp:revision>
  <cp:lastPrinted>2018-10-01T19:58:26Z</cp:lastPrinted>
  <dcterms:created xsi:type="dcterms:W3CDTF">2018-06-20T21:37:19Z</dcterms:created>
  <dcterms:modified xsi:type="dcterms:W3CDTF">2018-10-02T08:48:39Z</dcterms:modified>
  <cp:category/>
</cp:coreProperties>
</file>