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79" r:id="rId7"/>
    <p:sldId id="28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8"/>
    <p:restoredTop sz="95739" autoAdjust="0"/>
  </p:normalViewPr>
  <p:slideViewPr>
    <p:cSldViewPr snapToGrid="0" snapToObjects="1">
      <p:cViewPr varScale="1">
        <p:scale>
          <a:sx n="134" d="100"/>
          <a:sy n="134" d="100"/>
        </p:scale>
        <p:origin x="824"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BBBCD2-ACC1-994A-B916-9CCF0CF45AA7}" type="datetimeFigureOut">
              <a:rPr lang="en-US" smtClean="0"/>
              <a:t>11/1/18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B43016-3F23-4E4E-8F43-CEB77D1CB143}" type="slidenum">
              <a:rPr lang="en-US" smtClean="0"/>
              <a:t>‹#›</a:t>
            </a:fld>
            <a:endParaRPr lang="en-US"/>
          </a:p>
        </p:txBody>
      </p:sp>
    </p:spTree>
    <p:extLst>
      <p:ext uri="{BB962C8B-B14F-4D97-AF65-F5344CB8AC3E}">
        <p14:creationId xmlns:p14="http://schemas.microsoft.com/office/powerpoint/2010/main" val="312505626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B43016-3F23-4E4E-8F43-CEB77D1CB143}" type="slidenum">
              <a:rPr lang="en-US" smtClean="0"/>
              <a:t>14</a:t>
            </a:fld>
            <a:endParaRPr lang="en-US"/>
          </a:p>
        </p:txBody>
      </p:sp>
    </p:spTree>
    <p:extLst>
      <p:ext uri="{BB962C8B-B14F-4D97-AF65-F5344CB8AC3E}">
        <p14:creationId xmlns:p14="http://schemas.microsoft.com/office/powerpoint/2010/main" val="3939251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A51E4C7-F726-5340-BE62-EFD5B98E383E}" type="datetimeFigureOut">
              <a:rPr lang="en-US" smtClean="0"/>
              <a:t>11/1/18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A8D83-1CAA-5045-BD4B-74D629892050}" type="slidenum">
              <a:rPr lang="en-US" smtClean="0"/>
              <a:t>‹#›</a:t>
            </a:fld>
            <a:endParaRPr lang="en-US"/>
          </a:p>
        </p:txBody>
      </p:sp>
      <p:pic>
        <p:nvPicPr>
          <p:cNvPr id="7" name="Picture 6">
            <a:extLst>
              <a:ext uri="{FF2B5EF4-FFF2-40B4-BE49-F238E27FC236}">
                <a16:creationId xmlns:a16="http://schemas.microsoft.com/office/drawing/2014/main" id="{71096871-3D69-9944-AB94-A74D36E9A796}"/>
              </a:ext>
            </a:extLst>
          </p:cNvPr>
          <p:cNvPicPr>
            <a:picLocks noChangeAspect="1"/>
          </p:cNvPicPr>
          <p:nvPr userDrawn="1"/>
        </p:nvPicPr>
        <p:blipFill>
          <a:blip r:embed="rId2"/>
          <a:stretch>
            <a:fillRect/>
          </a:stretch>
        </p:blipFill>
        <p:spPr>
          <a:xfrm>
            <a:off x="304800" y="304800"/>
            <a:ext cx="723900" cy="889000"/>
          </a:xfrm>
          <a:prstGeom prst="rect">
            <a:avLst/>
          </a:prstGeom>
        </p:spPr>
      </p:pic>
    </p:spTree>
    <p:extLst>
      <p:ext uri="{BB962C8B-B14F-4D97-AF65-F5344CB8AC3E}">
        <p14:creationId xmlns:p14="http://schemas.microsoft.com/office/powerpoint/2010/main" val="2754001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51E4C7-F726-5340-BE62-EFD5B98E383E}" type="datetimeFigureOut">
              <a:rPr lang="en-US" smtClean="0"/>
              <a:t>11/1/18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A8D83-1CAA-5045-BD4B-74D629892050}" type="slidenum">
              <a:rPr lang="en-US" smtClean="0"/>
              <a:t>‹#›</a:t>
            </a:fld>
            <a:endParaRPr lang="en-US"/>
          </a:p>
        </p:txBody>
      </p:sp>
    </p:spTree>
    <p:extLst>
      <p:ext uri="{BB962C8B-B14F-4D97-AF65-F5344CB8AC3E}">
        <p14:creationId xmlns:p14="http://schemas.microsoft.com/office/powerpoint/2010/main" val="601897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51E4C7-F726-5340-BE62-EFD5B98E383E}" type="datetimeFigureOut">
              <a:rPr lang="en-US" smtClean="0"/>
              <a:t>11/1/18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A8D83-1CAA-5045-BD4B-74D629892050}" type="slidenum">
              <a:rPr lang="en-US" smtClean="0"/>
              <a:t>‹#›</a:t>
            </a:fld>
            <a:endParaRPr lang="en-US"/>
          </a:p>
        </p:txBody>
      </p:sp>
    </p:spTree>
    <p:extLst>
      <p:ext uri="{BB962C8B-B14F-4D97-AF65-F5344CB8AC3E}">
        <p14:creationId xmlns:p14="http://schemas.microsoft.com/office/powerpoint/2010/main" val="2332820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51E4C7-F726-5340-BE62-EFD5B98E383E}" type="datetimeFigureOut">
              <a:rPr lang="en-US" smtClean="0"/>
              <a:t>11/1/18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A8D83-1CAA-5045-BD4B-74D629892050}" type="slidenum">
              <a:rPr lang="en-US" smtClean="0"/>
              <a:t>‹#›</a:t>
            </a:fld>
            <a:endParaRPr lang="en-US"/>
          </a:p>
        </p:txBody>
      </p:sp>
    </p:spTree>
    <p:extLst>
      <p:ext uri="{BB962C8B-B14F-4D97-AF65-F5344CB8AC3E}">
        <p14:creationId xmlns:p14="http://schemas.microsoft.com/office/powerpoint/2010/main" val="2084085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51E4C7-F726-5340-BE62-EFD5B98E383E}" type="datetimeFigureOut">
              <a:rPr lang="en-US" smtClean="0"/>
              <a:t>11/1/18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A8D83-1CAA-5045-BD4B-74D629892050}" type="slidenum">
              <a:rPr lang="en-US" smtClean="0"/>
              <a:t>‹#›</a:t>
            </a:fld>
            <a:endParaRPr lang="en-US"/>
          </a:p>
        </p:txBody>
      </p:sp>
    </p:spTree>
    <p:extLst>
      <p:ext uri="{BB962C8B-B14F-4D97-AF65-F5344CB8AC3E}">
        <p14:creationId xmlns:p14="http://schemas.microsoft.com/office/powerpoint/2010/main" val="2180386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A51E4C7-F726-5340-BE62-EFD5B98E383E}" type="datetimeFigureOut">
              <a:rPr lang="en-US" smtClean="0"/>
              <a:t>11/1/18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CA8D83-1CAA-5045-BD4B-74D629892050}" type="slidenum">
              <a:rPr lang="en-US" smtClean="0"/>
              <a:t>‹#›</a:t>
            </a:fld>
            <a:endParaRPr lang="en-US"/>
          </a:p>
        </p:txBody>
      </p:sp>
    </p:spTree>
    <p:extLst>
      <p:ext uri="{BB962C8B-B14F-4D97-AF65-F5344CB8AC3E}">
        <p14:creationId xmlns:p14="http://schemas.microsoft.com/office/powerpoint/2010/main" val="1240922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A51E4C7-F726-5340-BE62-EFD5B98E383E}" type="datetimeFigureOut">
              <a:rPr lang="en-US" smtClean="0"/>
              <a:t>11/1/18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CA8D83-1CAA-5045-BD4B-74D629892050}" type="slidenum">
              <a:rPr lang="en-US" smtClean="0"/>
              <a:t>‹#›</a:t>
            </a:fld>
            <a:endParaRPr lang="en-US"/>
          </a:p>
        </p:txBody>
      </p:sp>
    </p:spTree>
    <p:extLst>
      <p:ext uri="{BB962C8B-B14F-4D97-AF65-F5344CB8AC3E}">
        <p14:creationId xmlns:p14="http://schemas.microsoft.com/office/powerpoint/2010/main" val="2937594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A51E4C7-F726-5340-BE62-EFD5B98E383E}" type="datetimeFigureOut">
              <a:rPr lang="en-US" smtClean="0"/>
              <a:t>11/1/18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CA8D83-1CAA-5045-BD4B-74D629892050}" type="slidenum">
              <a:rPr lang="en-US" smtClean="0"/>
              <a:t>‹#›</a:t>
            </a:fld>
            <a:endParaRPr lang="en-US"/>
          </a:p>
        </p:txBody>
      </p:sp>
    </p:spTree>
    <p:extLst>
      <p:ext uri="{BB962C8B-B14F-4D97-AF65-F5344CB8AC3E}">
        <p14:creationId xmlns:p14="http://schemas.microsoft.com/office/powerpoint/2010/main" val="3917046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51E4C7-F726-5340-BE62-EFD5B98E383E}" type="datetimeFigureOut">
              <a:rPr lang="en-US" smtClean="0"/>
              <a:t>11/1/18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CA8D83-1CAA-5045-BD4B-74D629892050}" type="slidenum">
              <a:rPr lang="en-US" smtClean="0"/>
              <a:t>‹#›</a:t>
            </a:fld>
            <a:endParaRPr lang="en-US"/>
          </a:p>
        </p:txBody>
      </p:sp>
    </p:spTree>
    <p:extLst>
      <p:ext uri="{BB962C8B-B14F-4D97-AF65-F5344CB8AC3E}">
        <p14:creationId xmlns:p14="http://schemas.microsoft.com/office/powerpoint/2010/main" val="3748458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51E4C7-F726-5340-BE62-EFD5B98E383E}" type="datetimeFigureOut">
              <a:rPr lang="en-US" smtClean="0"/>
              <a:t>11/1/18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CA8D83-1CAA-5045-BD4B-74D629892050}" type="slidenum">
              <a:rPr lang="en-US" smtClean="0"/>
              <a:t>‹#›</a:t>
            </a:fld>
            <a:endParaRPr lang="en-US"/>
          </a:p>
        </p:txBody>
      </p:sp>
    </p:spTree>
    <p:extLst>
      <p:ext uri="{BB962C8B-B14F-4D97-AF65-F5344CB8AC3E}">
        <p14:creationId xmlns:p14="http://schemas.microsoft.com/office/powerpoint/2010/main" val="2243225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51E4C7-F726-5340-BE62-EFD5B98E383E}" type="datetimeFigureOut">
              <a:rPr lang="en-US" smtClean="0"/>
              <a:t>11/1/18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CA8D83-1CAA-5045-BD4B-74D629892050}" type="slidenum">
              <a:rPr lang="en-US" smtClean="0"/>
              <a:t>‹#›</a:t>
            </a:fld>
            <a:endParaRPr lang="en-US"/>
          </a:p>
        </p:txBody>
      </p:sp>
    </p:spTree>
    <p:extLst>
      <p:ext uri="{BB962C8B-B14F-4D97-AF65-F5344CB8AC3E}">
        <p14:creationId xmlns:p14="http://schemas.microsoft.com/office/powerpoint/2010/main" val="1806286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51E4C7-F726-5340-BE62-EFD5B98E383E}" type="datetimeFigureOut">
              <a:rPr lang="en-US" smtClean="0"/>
              <a:t>11/1/18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CA8D83-1CAA-5045-BD4B-74D629892050}" type="slidenum">
              <a:rPr lang="en-US" smtClean="0"/>
              <a:t>‹#›</a:t>
            </a:fld>
            <a:endParaRPr lang="en-US"/>
          </a:p>
        </p:txBody>
      </p:sp>
    </p:spTree>
    <p:extLst>
      <p:ext uri="{BB962C8B-B14F-4D97-AF65-F5344CB8AC3E}">
        <p14:creationId xmlns:p14="http://schemas.microsoft.com/office/powerpoint/2010/main" val="1151538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Dimensionality Reduction	</a:t>
            </a:r>
          </a:p>
        </p:txBody>
      </p:sp>
      <p:sp>
        <p:nvSpPr>
          <p:cNvPr id="3" name="Subtitle 2"/>
          <p:cNvSpPr>
            <a:spLocks noGrp="1"/>
          </p:cNvSpPr>
          <p:nvPr>
            <p:ph type="subTitle" idx="1"/>
          </p:nvPr>
        </p:nvSpPr>
        <p:spPr/>
        <p:txBody>
          <a:bodyPr>
            <a:normAutofit fontScale="62500" lnSpcReduction="20000"/>
          </a:bodyPr>
          <a:lstStyle/>
          <a:p>
            <a:r>
              <a:rPr lang="en-US" dirty="0"/>
              <a:t>Jay Urbain, PhD</a:t>
            </a:r>
          </a:p>
          <a:p>
            <a:endParaRPr lang="en-US" dirty="0"/>
          </a:p>
          <a:p>
            <a:pPr algn="l"/>
            <a:r>
              <a:rPr lang="en-US" dirty="0"/>
              <a:t>Credits:</a:t>
            </a:r>
          </a:p>
          <a:p>
            <a:pPr algn="l"/>
            <a:r>
              <a:rPr lang="en-US" dirty="0"/>
              <a:t>James, G., Witten, D., Hastie, T., and </a:t>
            </a:r>
            <a:r>
              <a:rPr lang="en-US" dirty="0" err="1"/>
              <a:t>Tibshirani</a:t>
            </a:r>
            <a:r>
              <a:rPr lang="en-US" dirty="0"/>
              <a:t>, R. (2013) An Introduction to Statistical Learning, with applications in R, </a:t>
            </a:r>
            <a:r>
              <a:rPr lang="en-US" dirty="0" err="1"/>
              <a:t>www.StatLearning.com</a:t>
            </a:r>
            <a:r>
              <a:rPr lang="en-US" dirty="0"/>
              <a:t>, Springer-</a:t>
            </a:r>
            <a:r>
              <a:rPr lang="en-US" dirty="0" err="1"/>
              <a:t>Verlag</a:t>
            </a:r>
            <a:r>
              <a:rPr lang="en-US" dirty="0"/>
              <a:t>,</a:t>
            </a:r>
          </a:p>
        </p:txBody>
      </p:sp>
    </p:spTree>
    <p:extLst>
      <p:ext uri="{BB962C8B-B14F-4D97-AF65-F5344CB8AC3E}">
        <p14:creationId xmlns:p14="http://schemas.microsoft.com/office/powerpoint/2010/main" val="272319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Computation of Principal Components</a:t>
            </a:r>
          </a:p>
        </p:txBody>
      </p:sp>
      <p:sp>
        <p:nvSpPr>
          <p:cNvPr id="3" name="Content Placeholder 2"/>
          <p:cNvSpPr>
            <a:spLocks noGrp="1"/>
          </p:cNvSpPr>
          <p:nvPr>
            <p:ph idx="1"/>
          </p:nvPr>
        </p:nvSpPr>
        <p:spPr>
          <a:xfrm>
            <a:off x="147957" y="1600200"/>
            <a:ext cx="8729414" cy="4525963"/>
          </a:xfrm>
        </p:spPr>
        <p:txBody>
          <a:bodyPr>
            <a:normAutofit/>
          </a:bodyPr>
          <a:lstStyle/>
          <a:p>
            <a:r>
              <a:rPr lang="en-US" sz="2000" dirty="0"/>
              <a:t>Given an </a:t>
            </a:r>
            <a:r>
              <a:rPr lang="en-US" sz="2000" i="1" dirty="0"/>
              <a:t>n × p </a:t>
            </a:r>
            <a:r>
              <a:rPr lang="en-US" sz="2000" dirty="0"/>
              <a:t>data set </a:t>
            </a:r>
            <a:r>
              <a:rPr lang="en-US" sz="2000" i="1" dirty="0"/>
              <a:t>X</a:t>
            </a:r>
            <a:r>
              <a:rPr lang="en-US" sz="2000" dirty="0"/>
              <a:t> (</a:t>
            </a:r>
            <a:r>
              <a:rPr lang="en-US" sz="2000" i="1" dirty="0"/>
              <a:t>n</a:t>
            </a:r>
            <a:r>
              <a:rPr lang="en-US" sz="2000" dirty="0"/>
              <a:t> instances and </a:t>
            </a:r>
            <a:r>
              <a:rPr lang="en-US" sz="2000" i="1" dirty="0"/>
              <a:t>p</a:t>
            </a:r>
            <a:r>
              <a:rPr lang="en-US" sz="2000" dirty="0"/>
              <a:t> features) </a:t>
            </a:r>
          </a:p>
          <a:p>
            <a:r>
              <a:rPr lang="en-US" sz="2000" dirty="0"/>
              <a:t>Since we are only interested in variance, assume that each of the variables in </a:t>
            </a:r>
            <a:r>
              <a:rPr lang="en-US" sz="2000" i="1" dirty="0"/>
              <a:t>X</a:t>
            </a:r>
            <a:r>
              <a:rPr lang="en-US" sz="2000" dirty="0"/>
              <a:t> has been centered to have mean zero (i.e., the column means of </a:t>
            </a:r>
            <a:r>
              <a:rPr lang="en-US" sz="2000" i="1" dirty="0"/>
              <a:t>X</a:t>
            </a:r>
            <a:r>
              <a:rPr lang="en-US" sz="2000" dirty="0"/>
              <a:t> are zero).</a:t>
            </a:r>
          </a:p>
          <a:p>
            <a:r>
              <a:rPr lang="en-US" sz="2000" dirty="0"/>
              <a:t>We then look for the linear combination of the sample feature values of the form:</a:t>
            </a:r>
          </a:p>
          <a:p>
            <a:pPr marL="0" indent="0" algn="ctr">
              <a:buNone/>
            </a:pPr>
            <a:r>
              <a:rPr lang="en-US" sz="2000" i="1" dirty="0"/>
              <a:t>z</a:t>
            </a:r>
            <a:r>
              <a:rPr lang="en-US" sz="2000" i="1" baseline="-25000" dirty="0"/>
              <a:t>i1</a:t>
            </a:r>
            <a:r>
              <a:rPr lang="en-US" sz="2000" i="1" dirty="0"/>
              <a:t> =φ</a:t>
            </a:r>
            <a:r>
              <a:rPr lang="en-US" sz="2000" i="1" baseline="-25000" dirty="0"/>
              <a:t>11</a:t>
            </a:r>
            <a:r>
              <a:rPr lang="en-US" sz="2000" i="1" dirty="0"/>
              <a:t>X</a:t>
            </a:r>
            <a:r>
              <a:rPr lang="en-US" sz="2000" i="1" baseline="-25000" dirty="0"/>
              <a:t>i1</a:t>
            </a:r>
            <a:r>
              <a:rPr lang="en-US" sz="2000" i="1" dirty="0"/>
              <a:t> +φ</a:t>
            </a:r>
            <a:r>
              <a:rPr lang="en-US" sz="2000" i="1" baseline="-25000" dirty="0"/>
              <a:t>21</a:t>
            </a:r>
            <a:r>
              <a:rPr lang="en-US" sz="2000" i="1" dirty="0"/>
              <a:t>X</a:t>
            </a:r>
            <a:r>
              <a:rPr lang="en-US" sz="2000" i="1" baseline="-25000" dirty="0"/>
              <a:t>i2</a:t>
            </a:r>
            <a:r>
              <a:rPr lang="en-US" sz="2000" i="1" dirty="0"/>
              <a:t> +...+φ</a:t>
            </a:r>
            <a:r>
              <a:rPr lang="en-US" sz="2000" i="1" baseline="-25000" dirty="0"/>
              <a:t>p1</a:t>
            </a:r>
            <a:r>
              <a:rPr lang="en-US" sz="2000" i="1" dirty="0"/>
              <a:t>X</a:t>
            </a:r>
            <a:r>
              <a:rPr lang="en-US" sz="2000" i="1" baseline="-25000" dirty="0"/>
              <a:t>ip      </a:t>
            </a:r>
            <a:r>
              <a:rPr lang="en-US" sz="2000" i="1" dirty="0"/>
              <a:t>(1)</a:t>
            </a:r>
            <a:endParaRPr lang="en-US" sz="2000" dirty="0"/>
          </a:p>
          <a:p>
            <a:pPr marL="0" indent="0">
              <a:buNone/>
            </a:pPr>
            <a:r>
              <a:rPr lang="en-US" sz="2000" dirty="0"/>
              <a:t>fo</a:t>
            </a:r>
            <a:r>
              <a:rPr lang="en-US" sz="2000" i="1" dirty="0"/>
              <a:t>r </a:t>
            </a:r>
            <a:r>
              <a:rPr lang="en-US" sz="2000" i="1" dirty="0" err="1"/>
              <a:t>i</a:t>
            </a:r>
            <a:r>
              <a:rPr lang="en-US" sz="2000" i="1" dirty="0"/>
              <a:t> = 1, . . . , n </a:t>
            </a:r>
            <a:r>
              <a:rPr lang="en-US" sz="2000" dirty="0"/>
              <a:t>that has largest sample variance, subject to the constraint that:</a:t>
            </a:r>
          </a:p>
          <a:p>
            <a:pPr marL="0" indent="0">
              <a:buNone/>
            </a:pPr>
            <a:endParaRPr lang="en-US" sz="2000" dirty="0"/>
          </a:p>
          <a:p>
            <a:pPr marL="0" indent="0">
              <a:buNone/>
            </a:pPr>
            <a:endParaRPr lang="en-US" sz="2000" dirty="0"/>
          </a:p>
          <a:p>
            <a:pPr marL="0" indent="0">
              <a:buNone/>
            </a:pPr>
            <a:r>
              <a:rPr lang="en-US" sz="2000" dirty="0"/>
              <a:t>Since each of the </a:t>
            </a:r>
            <a:r>
              <a:rPr lang="en-US" sz="2000" i="1" dirty="0" err="1"/>
              <a:t>x</a:t>
            </a:r>
            <a:r>
              <a:rPr lang="en-US" sz="2000" i="1" baseline="-25000" dirty="0" err="1"/>
              <a:t>ij</a:t>
            </a:r>
            <a:r>
              <a:rPr lang="en-US" sz="2000" baseline="-25000" dirty="0"/>
              <a:t> </a:t>
            </a:r>
            <a:r>
              <a:rPr lang="en-US" sz="2000" dirty="0"/>
              <a:t>has mean zero, then so does </a:t>
            </a:r>
            <a:r>
              <a:rPr lang="en-US" sz="2000" i="1" dirty="0"/>
              <a:t>z</a:t>
            </a:r>
            <a:r>
              <a:rPr lang="en-US" sz="2000" i="1" baseline="-25000" dirty="0"/>
              <a:t>i1</a:t>
            </a:r>
            <a:r>
              <a:rPr lang="en-US" sz="2000" dirty="0"/>
              <a:t> (for any values of </a:t>
            </a:r>
            <a:r>
              <a:rPr lang="en-US" sz="2000" i="1" dirty="0"/>
              <a:t>φ</a:t>
            </a:r>
            <a:r>
              <a:rPr lang="en-US" sz="2000" i="1" baseline="-25000" dirty="0"/>
              <a:t>j1</a:t>
            </a:r>
            <a:r>
              <a:rPr lang="en-US" sz="2000" dirty="0"/>
              <a:t>). Therefore the sample variance of the </a:t>
            </a:r>
            <a:r>
              <a:rPr lang="en-US" sz="2000" i="1" dirty="0"/>
              <a:t>z</a:t>
            </a:r>
            <a:r>
              <a:rPr lang="en-US" sz="2000" i="1" baseline="-25000" dirty="0"/>
              <a:t>i1</a:t>
            </a:r>
            <a:r>
              <a:rPr lang="en-US" sz="2000" dirty="0"/>
              <a:t> can be written as:</a:t>
            </a:r>
          </a:p>
        </p:txBody>
      </p:sp>
      <p:pic>
        <p:nvPicPr>
          <p:cNvPr id="4" name="Picture 3"/>
          <p:cNvPicPr>
            <a:picLocks noChangeAspect="1"/>
          </p:cNvPicPr>
          <p:nvPr/>
        </p:nvPicPr>
        <p:blipFill>
          <a:blip r:embed="rId2"/>
          <a:stretch>
            <a:fillRect/>
          </a:stretch>
        </p:blipFill>
        <p:spPr>
          <a:xfrm>
            <a:off x="3833666" y="5680975"/>
            <a:ext cx="1658516" cy="666241"/>
          </a:xfrm>
          <a:prstGeom prst="rect">
            <a:avLst/>
          </a:prstGeom>
        </p:spPr>
      </p:pic>
      <p:pic>
        <p:nvPicPr>
          <p:cNvPr id="5" name="Picture 4"/>
          <p:cNvPicPr>
            <a:picLocks noChangeAspect="1"/>
          </p:cNvPicPr>
          <p:nvPr/>
        </p:nvPicPr>
        <p:blipFill>
          <a:blip r:embed="rId3"/>
          <a:stretch>
            <a:fillRect/>
          </a:stretch>
        </p:blipFill>
        <p:spPr>
          <a:xfrm>
            <a:off x="3523682" y="4190301"/>
            <a:ext cx="1968500" cy="546100"/>
          </a:xfrm>
          <a:prstGeom prst="rect">
            <a:avLst/>
          </a:prstGeom>
        </p:spPr>
      </p:pic>
    </p:spTree>
    <p:extLst>
      <p:ext uri="{BB962C8B-B14F-4D97-AF65-F5344CB8AC3E}">
        <p14:creationId xmlns:p14="http://schemas.microsoft.com/office/powerpoint/2010/main" val="353137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Computation: continued </a:t>
            </a:r>
          </a:p>
        </p:txBody>
      </p:sp>
      <p:sp>
        <p:nvSpPr>
          <p:cNvPr id="3" name="Content Placeholder 2"/>
          <p:cNvSpPr>
            <a:spLocks noGrp="1"/>
          </p:cNvSpPr>
          <p:nvPr>
            <p:ph idx="1"/>
          </p:nvPr>
        </p:nvSpPr>
        <p:spPr/>
        <p:txBody>
          <a:bodyPr>
            <a:normAutofit/>
          </a:bodyPr>
          <a:lstStyle/>
          <a:p>
            <a:r>
              <a:rPr lang="en-US" sz="2000" dirty="0"/>
              <a:t>Plugging in equation (1) the first principal component loading vector solves the optimization problem:</a:t>
            </a:r>
          </a:p>
          <a:p>
            <a:pPr marL="0" indent="0">
              <a:buNone/>
            </a:pPr>
            <a:r>
              <a:rPr lang="en-US" sz="2000" dirty="0"/>
              <a:t> </a:t>
            </a:r>
          </a:p>
          <a:p>
            <a:endParaRPr lang="en-US" sz="2000" dirty="0">
              <a:effectLst/>
            </a:endParaRPr>
          </a:p>
          <a:p>
            <a:endParaRPr lang="en-US" sz="2000" dirty="0"/>
          </a:p>
          <a:p>
            <a:endParaRPr lang="en-US" sz="2000" dirty="0">
              <a:effectLst/>
            </a:endParaRPr>
          </a:p>
          <a:p>
            <a:endParaRPr lang="en-US" sz="2000" dirty="0">
              <a:effectLst/>
            </a:endParaRPr>
          </a:p>
          <a:p>
            <a:r>
              <a:rPr lang="en-US" sz="2000" dirty="0"/>
              <a:t>This problem can be solved via a </a:t>
            </a:r>
            <a:r>
              <a:rPr lang="en-US" sz="2000" b="1" i="1" dirty="0"/>
              <a:t>singular-value decomposition </a:t>
            </a:r>
            <a:r>
              <a:rPr lang="en-US" sz="2000" dirty="0"/>
              <a:t>of the matrix </a:t>
            </a:r>
            <a:r>
              <a:rPr lang="en-US" sz="2000" i="1" dirty="0"/>
              <a:t>X</a:t>
            </a:r>
            <a:r>
              <a:rPr lang="en-US" sz="2000" dirty="0"/>
              <a:t>, a standard technique in linear algebra. </a:t>
            </a:r>
          </a:p>
          <a:p>
            <a:r>
              <a:rPr lang="en-US" sz="2000" dirty="0"/>
              <a:t>We refer to </a:t>
            </a:r>
            <a:r>
              <a:rPr lang="en-US" sz="2000" i="1" dirty="0"/>
              <a:t>Z</a:t>
            </a:r>
            <a:r>
              <a:rPr lang="en-US" sz="2000" i="1" baseline="-25000" dirty="0"/>
              <a:t>1</a:t>
            </a:r>
            <a:r>
              <a:rPr lang="en-US" sz="2000" dirty="0"/>
              <a:t> as the first principal component, with realized values z</a:t>
            </a:r>
            <a:r>
              <a:rPr lang="en-US" sz="2000" i="1" baseline="-25000" dirty="0"/>
              <a:t>11</a:t>
            </a:r>
            <a:r>
              <a:rPr lang="en-US" sz="2000" i="1" dirty="0"/>
              <a:t>, . . . , z</a:t>
            </a:r>
            <a:r>
              <a:rPr lang="en-US" sz="2000" i="1" baseline="-25000" dirty="0"/>
              <a:t>n1</a:t>
            </a:r>
            <a:r>
              <a:rPr lang="en-US" sz="2000" i="1" dirty="0"/>
              <a:t> </a:t>
            </a:r>
          </a:p>
          <a:p>
            <a:endParaRPr lang="en-US" sz="2000" dirty="0"/>
          </a:p>
        </p:txBody>
      </p:sp>
      <p:pic>
        <p:nvPicPr>
          <p:cNvPr id="4" name="Picture 3"/>
          <p:cNvPicPr>
            <a:picLocks noChangeAspect="1"/>
          </p:cNvPicPr>
          <p:nvPr/>
        </p:nvPicPr>
        <p:blipFill>
          <a:blip r:embed="rId2"/>
          <a:stretch>
            <a:fillRect/>
          </a:stretch>
        </p:blipFill>
        <p:spPr>
          <a:xfrm>
            <a:off x="1282287" y="2428594"/>
            <a:ext cx="6791840" cy="1317820"/>
          </a:xfrm>
          <a:prstGeom prst="rect">
            <a:avLst/>
          </a:prstGeom>
        </p:spPr>
      </p:pic>
    </p:spTree>
    <p:extLst>
      <p:ext uri="{BB962C8B-B14F-4D97-AF65-F5344CB8AC3E}">
        <p14:creationId xmlns:p14="http://schemas.microsoft.com/office/powerpoint/2010/main" val="4120260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Geometry of PCA</a:t>
            </a:r>
          </a:p>
        </p:txBody>
      </p:sp>
      <p:sp>
        <p:nvSpPr>
          <p:cNvPr id="3" name="Content Placeholder 2"/>
          <p:cNvSpPr>
            <a:spLocks noGrp="1"/>
          </p:cNvSpPr>
          <p:nvPr>
            <p:ph idx="1"/>
          </p:nvPr>
        </p:nvSpPr>
        <p:spPr/>
        <p:txBody>
          <a:bodyPr/>
          <a:lstStyle/>
          <a:p>
            <a:r>
              <a:rPr lang="en-US" sz="2400" dirty="0"/>
              <a:t>The loading vector </a:t>
            </a:r>
            <a:r>
              <a:rPr lang="en-US" sz="2400" i="1" dirty="0"/>
              <a:t>φ</a:t>
            </a:r>
            <a:r>
              <a:rPr lang="en-US" sz="2400" i="1" baseline="-25000" dirty="0"/>
              <a:t>1</a:t>
            </a:r>
            <a:r>
              <a:rPr lang="en-US" sz="2400" dirty="0"/>
              <a:t> with elements </a:t>
            </a:r>
            <a:r>
              <a:rPr lang="en-US" sz="2400" i="1" dirty="0"/>
              <a:t>φ</a:t>
            </a:r>
            <a:r>
              <a:rPr lang="en-US" sz="2400" i="1" baseline="-25000" dirty="0"/>
              <a:t>11</a:t>
            </a:r>
            <a:r>
              <a:rPr lang="en-US" sz="2400" i="1" dirty="0"/>
              <a:t>, φ</a:t>
            </a:r>
            <a:r>
              <a:rPr lang="en-US" sz="2400" i="1" baseline="-25000" dirty="0"/>
              <a:t>21</a:t>
            </a:r>
            <a:r>
              <a:rPr lang="en-US" sz="2400" i="1" dirty="0"/>
              <a:t>, . . . , φ</a:t>
            </a:r>
            <a:r>
              <a:rPr lang="en-US" sz="2400" i="1" baseline="-25000" dirty="0"/>
              <a:t>p1</a:t>
            </a:r>
            <a:r>
              <a:rPr lang="en-US" sz="2400" i="1" dirty="0"/>
              <a:t> </a:t>
            </a:r>
            <a:r>
              <a:rPr lang="en-US" sz="2400" dirty="0"/>
              <a:t>defines a direction in p-dimensional feature space along which the data that vary the most.</a:t>
            </a:r>
          </a:p>
          <a:p>
            <a:r>
              <a:rPr lang="en-US" sz="2400" dirty="0"/>
              <a:t>If we project the </a:t>
            </a:r>
            <a:r>
              <a:rPr lang="en-US" sz="2400" i="1" dirty="0"/>
              <a:t>n</a:t>
            </a:r>
            <a:r>
              <a:rPr lang="en-US" sz="2400" dirty="0"/>
              <a:t> data points </a:t>
            </a:r>
            <a:r>
              <a:rPr lang="en-US" sz="2400" i="1" dirty="0"/>
              <a:t>x</a:t>
            </a:r>
            <a:r>
              <a:rPr lang="en-US" sz="2400" i="1" baseline="-25000" dirty="0"/>
              <a:t>1</a:t>
            </a:r>
            <a:r>
              <a:rPr lang="en-US" sz="2400" i="1" dirty="0"/>
              <a:t>,...,</a:t>
            </a:r>
            <a:r>
              <a:rPr lang="en-US" sz="2400" i="1" dirty="0" err="1"/>
              <a:t>x</a:t>
            </a:r>
            <a:r>
              <a:rPr lang="en-US" sz="2400" i="1" baseline="-25000" dirty="0" err="1"/>
              <a:t>n</a:t>
            </a:r>
            <a:r>
              <a:rPr lang="en-US" sz="2400" i="1" dirty="0"/>
              <a:t> </a:t>
            </a:r>
            <a:r>
              <a:rPr lang="en-US" sz="2400" dirty="0"/>
              <a:t>onto this direction, the projected values are the principal component scores </a:t>
            </a:r>
            <a:r>
              <a:rPr lang="en-US" sz="2400" i="1" dirty="0"/>
              <a:t>z</a:t>
            </a:r>
            <a:r>
              <a:rPr lang="en-US" sz="2400" i="1" baseline="-25000" dirty="0"/>
              <a:t>11</a:t>
            </a:r>
            <a:r>
              <a:rPr lang="en-US" sz="2400" i="1" dirty="0"/>
              <a:t>,...,z</a:t>
            </a:r>
            <a:r>
              <a:rPr lang="en-US" sz="2400" i="1" baseline="-25000" dirty="0"/>
              <a:t>n1</a:t>
            </a:r>
            <a:r>
              <a:rPr lang="en-US" sz="2400" i="1" dirty="0"/>
              <a:t> </a:t>
            </a:r>
            <a:r>
              <a:rPr lang="en-US" sz="2400" dirty="0"/>
              <a:t>themselves.</a:t>
            </a:r>
          </a:p>
        </p:txBody>
      </p:sp>
    </p:spTree>
    <p:extLst>
      <p:ext uri="{BB962C8B-B14F-4D97-AF65-F5344CB8AC3E}">
        <p14:creationId xmlns:p14="http://schemas.microsoft.com/office/powerpoint/2010/main" val="811544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Further principal components</a:t>
            </a:r>
          </a:p>
        </p:txBody>
      </p:sp>
      <p:sp>
        <p:nvSpPr>
          <p:cNvPr id="3" name="Content Placeholder 2"/>
          <p:cNvSpPr>
            <a:spLocks noGrp="1"/>
          </p:cNvSpPr>
          <p:nvPr>
            <p:ph idx="1"/>
          </p:nvPr>
        </p:nvSpPr>
        <p:spPr/>
        <p:txBody>
          <a:bodyPr>
            <a:normAutofit/>
          </a:bodyPr>
          <a:lstStyle/>
          <a:p>
            <a:r>
              <a:rPr lang="en-US" sz="2400" dirty="0"/>
              <a:t>The second principal component is the linear combination of </a:t>
            </a:r>
            <a:r>
              <a:rPr lang="en-US" sz="2400" i="1" dirty="0"/>
              <a:t>X</a:t>
            </a:r>
            <a:r>
              <a:rPr lang="en-US" sz="2400" i="1" baseline="-25000" dirty="0"/>
              <a:t>1</a:t>
            </a:r>
            <a:r>
              <a:rPr lang="en-US" sz="2400" i="1" dirty="0"/>
              <a:t>, . . . , </a:t>
            </a:r>
            <a:r>
              <a:rPr lang="en-US" sz="2400" i="1" dirty="0" err="1"/>
              <a:t>X</a:t>
            </a:r>
            <a:r>
              <a:rPr lang="en-US" sz="2400" i="1" baseline="-25000" dirty="0" err="1"/>
              <a:t>p</a:t>
            </a:r>
            <a:r>
              <a:rPr lang="en-US" sz="2400" dirty="0"/>
              <a:t> that has maximal variance among all linear combinations that are </a:t>
            </a:r>
            <a:r>
              <a:rPr lang="en-US" sz="2400" b="1" i="1" dirty="0"/>
              <a:t>uncorrelated</a:t>
            </a:r>
            <a:r>
              <a:rPr lang="en-US" sz="2400" dirty="0"/>
              <a:t> with </a:t>
            </a:r>
            <a:r>
              <a:rPr lang="en-US" sz="2400" i="1" dirty="0"/>
              <a:t>Z</a:t>
            </a:r>
            <a:r>
              <a:rPr lang="en-US" sz="2400" i="1" baseline="-25000" dirty="0"/>
              <a:t>1</a:t>
            </a:r>
            <a:r>
              <a:rPr lang="en-US" sz="2400" dirty="0"/>
              <a:t>. </a:t>
            </a:r>
          </a:p>
          <a:p>
            <a:r>
              <a:rPr lang="en-US" sz="2400" dirty="0"/>
              <a:t>The second principal component scores </a:t>
            </a:r>
            <a:r>
              <a:rPr lang="en-US" sz="2400" i="1" dirty="0"/>
              <a:t>z</a:t>
            </a:r>
            <a:r>
              <a:rPr lang="en-US" sz="2400" i="1" baseline="-25000" dirty="0"/>
              <a:t>12</a:t>
            </a:r>
            <a:r>
              <a:rPr lang="en-US" sz="2400" i="1" dirty="0"/>
              <a:t>,z</a:t>
            </a:r>
            <a:r>
              <a:rPr lang="en-US" sz="2400" i="1" baseline="-25000" dirty="0"/>
              <a:t>22</a:t>
            </a:r>
            <a:r>
              <a:rPr lang="en-US" sz="2400" i="1" dirty="0"/>
              <a:t>,...,z</a:t>
            </a:r>
            <a:r>
              <a:rPr lang="en-US" sz="2400" i="1" baseline="-25000" dirty="0"/>
              <a:t>n2</a:t>
            </a:r>
            <a:r>
              <a:rPr lang="en-US" sz="2400" i="1" dirty="0"/>
              <a:t> </a:t>
            </a:r>
            <a:r>
              <a:rPr lang="en-US" sz="2400" dirty="0"/>
              <a:t>take the form</a:t>
            </a:r>
          </a:p>
          <a:p>
            <a:pPr marL="0" indent="0" algn="ctr">
              <a:buNone/>
            </a:pPr>
            <a:r>
              <a:rPr lang="en-US" sz="2400" i="1" dirty="0"/>
              <a:t>z</a:t>
            </a:r>
            <a:r>
              <a:rPr lang="en-US" sz="2400" i="1" baseline="-25000" dirty="0"/>
              <a:t>i2</a:t>
            </a:r>
            <a:r>
              <a:rPr lang="en-US" sz="2400" i="1" dirty="0"/>
              <a:t> =φ</a:t>
            </a:r>
            <a:r>
              <a:rPr lang="en-US" sz="2400" i="1" baseline="-25000" dirty="0"/>
              <a:t>12</a:t>
            </a:r>
            <a:r>
              <a:rPr lang="en-US" sz="2400" i="1" dirty="0"/>
              <a:t>x</a:t>
            </a:r>
            <a:r>
              <a:rPr lang="en-US" sz="2400" i="1" baseline="-25000" dirty="0"/>
              <a:t>i1</a:t>
            </a:r>
            <a:r>
              <a:rPr lang="en-US" sz="2400" i="1" dirty="0"/>
              <a:t> +φ</a:t>
            </a:r>
            <a:r>
              <a:rPr lang="en-US" sz="2400" i="1" baseline="-25000" dirty="0"/>
              <a:t>22</a:t>
            </a:r>
            <a:r>
              <a:rPr lang="en-US" sz="2400" i="1" dirty="0"/>
              <a:t>x</a:t>
            </a:r>
            <a:r>
              <a:rPr lang="en-US" sz="2400" i="1" baseline="-25000" dirty="0"/>
              <a:t>i2</a:t>
            </a:r>
            <a:r>
              <a:rPr lang="en-US" sz="2400" i="1" dirty="0"/>
              <a:t> +...+φ</a:t>
            </a:r>
            <a:r>
              <a:rPr lang="en-US" sz="2400" i="1" baseline="-25000" dirty="0"/>
              <a:t>p2</a:t>
            </a:r>
            <a:r>
              <a:rPr lang="en-US" sz="2400" i="1" dirty="0"/>
              <a:t>x</a:t>
            </a:r>
            <a:r>
              <a:rPr lang="en-US" sz="2400" i="1" baseline="-25000" dirty="0"/>
              <a:t>ip</a:t>
            </a:r>
            <a:r>
              <a:rPr lang="en-US" sz="2400" dirty="0"/>
              <a:t>,</a:t>
            </a:r>
          </a:p>
          <a:p>
            <a:r>
              <a:rPr lang="en-US" sz="2400" dirty="0"/>
              <a:t>where </a:t>
            </a:r>
            <a:r>
              <a:rPr lang="en-US" sz="2400" i="1" dirty="0"/>
              <a:t>φ</a:t>
            </a:r>
            <a:r>
              <a:rPr lang="en-US" sz="2400" i="1" baseline="-25000" dirty="0"/>
              <a:t>2</a:t>
            </a:r>
            <a:r>
              <a:rPr lang="en-US" sz="2400" dirty="0"/>
              <a:t> is the second principal component loading vector, with elements </a:t>
            </a:r>
            <a:r>
              <a:rPr lang="en-US" sz="2400" i="1" dirty="0"/>
              <a:t>φ</a:t>
            </a:r>
            <a:r>
              <a:rPr lang="en-US" sz="2400" i="1" baseline="-25000" dirty="0"/>
              <a:t>12</a:t>
            </a:r>
            <a:r>
              <a:rPr lang="en-US" sz="2400" i="1" dirty="0"/>
              <a:t>, φ</a:t>
            </a:r>
            <a:r>
              <a:rPr lang="en-US" sz="2400" i="1" baseline="-25000" dirty="0"/>
              <a:t>22</a:t>
            </a:r>
            <a:r>
              <a:rPr lang="en-US" sz="2400" i="1" dirty="0"/>
              <a:t>, . . . , φ</a:t>
            </a:r>
            <a:r>
              <a:rPr lang="en-US" sz="2400" i="1" baseline="-25000" dirty="0"/>
              <a:t>p2</a:t>
            </a:r>
            <a:endParaRPr lang="en-US" sz="2400" dirty="0"/>
          </a:p>
        </p:txBody>
      </p:sp>
    </p:spTree>
    <p:extLst>
      <p:ext uri="{BB962C8B-B14F-4D97-AF65-F5344CB8AC3E}">
        <p14:creationId xmlns:p14="http://schemas.microsoft.com/office/powerpoint/2010/main" val="4121529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Further principal components: continued</a:t>
            </a:r>
          </a:p>
        </p:txBody>
      </p:sp>
      <p:sp>
        <p:nvSpPr>
          <p:cNvPr id="3" name="Content Placeholder 2"/>
          <p:cNvSpPr>
            <a:spLocks noGrp="1"/>
          </p:cNvSpPr>
          <p:nvPr>
            <p:ph idx="1"/>
          </p:nvPr>
        </p:nvSpPr>
        <p:spPr/>
        <p:txBody>
          <a:bodyPr>
            <a:normAutofit/>
          </a:bodyPr>
          <a:lstStyle/>
          <a:p>
            <a:r>
              <a:rPr lang="en-US" sz="2400" dirty="0"/>
              <a:t>Constraining </a:t>
            </a:r>
            <a:r>
              <a:rPr lang="en-US" sz="2400" i="1" dirty="0"/>
              <a:t>Z</a:t>
            </a:r>
            <a:r>
              <a:rPr lang="en-US" sz="2400" i="1" baseline="-25000" dirty="0"/>
              <a:t>2</a:t>
            </a:r>
            <a:r>
              <a:rPr lang="en-US" sz="2400" dirty="0"/>
              <a:t> to be uncorrelated with </a:t>
            </a:r>
            <a:r>
              <a:rPr lang="en-US" sz="2400" i="1" dirty="0"/>
              <a:t>Z</a:t>
            </a:r>
            <a:r>
              <a:rPr lang="en-US" sz="2400" i="1" baseline="-25000" dirty="0"/>
              <a:t>1</a:t>
            </a:r>
            <a:r>
              <a:rPr lang="en-US" sz="2400" dirty="0"/>
              <a:t> is equivalent to constraining the direction </a:t>
            </a:r>
            <a:r>
              <a:rPr lang="en-US" sz="2400" i="1" dirty="0"/>
              <a:t>φ</a:t>
            </a:r>
            <a:r>
              <a:rPr lang="en-US" sz="2400" i="1" baseline="-25000" dirty="0"/>
              <a:t>2</a:t>
            </a:r>
            <a:r>
              <a:rPr lang="en-US" sz="2400" dirty="0"/>
              <a:t> to be orthogonal (perpendicular) to the direction </a:t>
            </a:r>
            <a:r>
              <a:rPr lang="en-US" sz="2400" i="1" dirty="0"/>
              <a:t>φ</a:t>
            </a:r>
            <a:r>
              <a:rPr lang="en-US" sz="2400" i="1" baseline="-25000" dirty="0"/>
              <a:t>1</a:t>
            </a:r>
            <a:r>
              <a:rPr lang="en-US" sz="2400" dirty="0"/>
              <a:t>. And so on.</a:t>
            </a:r>
          </a:p>
          <a:p>
            <a:r>
              <a:rPr lang="en-US" sz="2400" dirty="0"/>
              <a:t>The principal component directions </a:t>
            </a:r>
            <a:r>
              <a:rPr lang="en-US" sz="2400" i="1" dirty="0"/>
              <a:t>φ</a:t>
            </a:r>
            <a:r>
              <a:rPr lang="en-US" sz="2400" i="1" baseline="-25000" dirty="0"/>
              <a:t>1</a:t>
            </a:r>
            <a:r>
              <a:rPr lang="en-US" sz="2400" i="1" dirty="0"/>
              <a:t>, φ</a:t>
            </a:r>
            <a:r>
              <a:rPr lang="en-US" sz="2400" i="1" baseline="-25000" dirty="0"/>
              <a:t>2</a:t>
            </a:r>
            <a:r>
              <a:rPr lang="en-US" sz="2400" i="1" dirty="0"/>
              <a:t>, φ</a:t>
            </a:r>
            <a:r>
              <a:rPr lang="en-US" sz="2400" i="1" baseline="-25000" dirty="0"/>
              <a:t>3</a:t>
            </a:r>
            <a:r>
              <a:rPr lang="en-US" sz="2400" dirty="0"/>
              <a:t>, . . . are the ordered sequence of </a:t>
            </a:r>
            <a:r>
              <a:rPr lang="en-US" sz="2400" i="1" dirty="0"/>
              <a:t>right singular vectors </a:t>
            </a:r>
            <a:r>
              <a:rPr lang="en-US" sz="2400" dirty="0"/>
              <a:t>of the matrix </a:t>
            </a:r>
            <a:r>
              <a:rPr lang="en-US" sz="2400" i="1" dirty="0"/>
              <a:t>X</a:t>
            </a:r>
            <a:r>
              <a:rPr lang="en-US" sz="2400" dirty="0"/>
              <a:t>, and the variances of the components are </a:t>
            </a:r>
            <a:r>
              <a:rPr lang="en-US" sz="2400" i="1" dirty="0"/>
              <a:t>1</a:t>
            </a:r>
            <a:r>
              <a:rPr lang="en-US" sz="2400" dirty="0"/>
              <a:t> times the </a:t>
            </a:r>
            <a:r>
              <a:rPr lang="en-US" sz="2400" i="1" dirty="0"/>
              <a:t>n</a:t>
            </a:r>
            <a:r>
              <a:rPr lang="en-US" sz="2400" dirty="0"/>
              <a:t> squared of the singular values. </a:t>
            </a:r>
          </a:p>
          <a:p>
            <a:r>
              <a:rPr lang="en-US" sz="2400" dirty="0"/>
              <a:t>There are at most </a:t>
            </a:r>
            <a:r>
              <a:rPr lang="en-US" sz="2400" i="1" dirty="0"/>
              <a:t>min(n − 1, p) </a:t>
            </a:r>
            <a:r>
              <a:rPr lang="en-US" sz="2400" dirty="0"/>
              <a:t>principal components.</a:t>
            </a:r>
          </a:p>
        </p:txBody>
      </p:sp>
    </p:spTree>
    <p:extLst>
      <p:ext uri="{BB962C8B-B14F-4D97-AF65-F5344CB8AC3E}">
        <p14:creationId xmlns:p14="http://schemas.microsoft.com/office/powerpoint/2010/main" val="4210590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USA arrests data</a:t>
            </a:r>
          </a:p>
        </p:txBody>
      </p:sp>
      <p:sp>
        <p:nvSpPr>
          <p:cNvPr id="3" name="Content Placeholder 2"/>
          <p:cNvSpPr>
            <a:spLocks noGrp="1"/>
          </p:cNvSpPr>
          <p:nvPr>
            <p:ph idx="1"/>
          </p:nvPr>
        </p:nvSpPr>
        <p:spPr>
          <a:xfrm>
            <a:off x="457200" y="1600200"/>
            <a:ext cx="8343900" cy="4525963"/>
          </a:xfrm>
        </p:spPr>
        <p:txBody>
          <a:bodyPr>
            <a:normAutofit/>
          </a:bodyPr>
          <a:lstStyle/>
          <a:p>
            <a:r>
              <a:rPr lang="en-US" sz="2400" dirty="0"/>
              <a:t>For each of the fifty states in the United States, the data set contains the number of arrests per 100,000 residents for each of three crimes: </a:t>
            </a:r>
            <a:r>
              <a:rPr lang="en-US" sz="2400" i="1" dirty="0"/>
              <a:t>Assault, Murder, and Rape. </a:t>
            </a:r>
          </a:p>
          <a:p>
            <a:r>
              <a:rPr lang="en-US" sz="2400" dirty="0"/>
              <a:t>Also record </a:t>
            </a:r>
            <a:r>
              <a:rPr lang="en-US" sz="2400" i="1" dirty="0"/>
              <a:t>Urban Pop </a:t>
            </a:r>
            <a:r>
              <a:rPr lang="en-US" sz="2400" dirty="0"/>
              <a:t>(the percent of the population in each state living in urban areas).</a:t>
            </a:r>
          </a:p>
          <a:p>
            <a:r>
              <a:rPr lang="en-US" sz="2400" dirty="0"/>
              <a:t>The principal component score vectors have length </a:t>
            </a:r>
            <a:r>
              <a:rPr lang="en-US" sz="2400" i="1" dirty="0"/>
              <a:t>n = 50</a:t>
            </a:r>
            <a:r>
              <a:rPr lang="en-US" sz="2400" dirty="0"/>
              <a:t>, and the principal component loading vectors have length </a:t>
            </a:r>
            <a:r>
              <a:rPr lang="en-US" sz="2400" i="1" dirty="0"/>
              <a:t>p = 4</a:t>
            </a:r>
            <a:r>
              <a:rPr lang="en-US" sz="2400" dirty="0"/>
              <a:t>.</a:t>
            </a:r>
          </a:p>
          <a:p>
            <a:r>
              <a:rPr lang="en-US" sz="2400" dirty="0"/>
              <a:t>PCA was performed after standardizing each variable to have mean zero and standard deviation one.</a:t>
            </a:r>
          </a:p>
        </p:txBody>
      </p:sp>
    </p:spTree>
    <p:extLst>
      <p:ext uri="{BB962C8B-B14F-4D97-AF65-F5344CB8AC3E}">
        <p14:creationId xmlns:p14="http://schemas.microsoft.com/office/powerpoint/2010/main" val="3868611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8391"/>
          </a:xfrm>
        </p:spPr>
        <p:txBody>
          <a:bodyPr>
            <a:normAutofit fontScale="90000"/>
          </a:bodyPr>
          <a:lstStyle/>
          <a:p>
            <a:r>
              <a:rPr lang="en-US" dirty="0" err="1"/>
              <a:t>USAarrests</a:t>
            </a:r>
            <a:r>
              <a:rPr lang="en-US" dirty="0"/>
              <a:t> data: PCA plot</a:t>
            </a:r>
          </a:p>
        </p:txBody>
      </p:sp>
      <p:pic>
        <p:nvPicPr>
          <p:cNvPr id="5" name="Picture 4"/>
          <p:cNvPicPr>
            <a:picLocks noChangeAspect="1"/>
          </p:cNvPicPr>
          <p:nvPr/>
        </p:nvPicPr>
        <p:blipFill>
          <a:blip r:embed="rId2"/>
          <a:stretch>
            <a:fillRect/>
          </a:stretch>
        </p:blipFill>
        <p:spPr>
          <a:xfrm>
            <a:off x="1417925" y="788642"/>
            <a:ext cx="6177170" cy="5945815"/>
          </a:xfrm>
          <a:prstGeom prst="rect">
            <a:avLst/>
          </a:prstGeom>
        </p:spPr>
      </p:pic>
    </p:spTree>
    <p:extLst>
      <p:ext uri="{BB962C8B-B14F-4D97-AF65-F5344CB8AC3E}">
        <p14:creationId xmlns:p14="http://schemas.microsoft.com/office/powerpoint/2010/main" val="1102304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Figure details</a:t>
            </a:r>
          </a:p>
        </p:txBody>
      </p:sp>
      <p:sp>
        <p:nvSpPr>
          <p:cNvPr id="3" name="Content Placeholder 2"/>
          <p:cNvSpPr>
            <a:spLocks noGrp="1"/>
          </p:cNvSpPr>
          <p:nvPr>
            <p:ph idx="1"/>
          </p:nvPr>
        </p:nvSpPr>
        <p:spPr/>
        <p:txBody>
          <a:bodyPr>
            <a:normAutofit/>
          </a:bodyPr>
          <a:lstStyle/>
          <a:p>
            <a:r>
              <a:rPr lang="en-US" sz="2400" dirty="0"/>
              <a:t>First two principal components for the </a:t>
            </a:r>
            <a:r>
              <a:rPr lang="en-US" sz="2400" dirty="0" err="1"/>
              <a:t>USArrests</a:t>
            </a:r>
            <a:r>
              <a:rPr lang="en-US" sz="2400" dirty="0"/>
              <a:t> data.</a:t>
            </a:r>
          </a:p>
          <a:p>
            <a:r>
              <a:rPr lang="en-US" sz="2400" dirty="0"/>
              <a:t>The blue state names represent the scores for the first two principal components.</a:t>
            </a:r>
          </a:p>
          <a:p>
            <a:r>
              <a:rPr lang="en-US" sz="2400" dirty="0"/>
              <a:t>The orange arrows indicate the first two principal component loading vectors (with axes on the top and right). </a:t>
            </a:r>
          </a:p>
          <a:p>
            <a:pPr lvl="1"/>
            <a:r>
              <a:rPr lang="en-US" sz="2400" dirty="0"/>
              <a:t>For example, the loading for Rape on the first component is 0.54, and its loading on the second principal component 0.17 [the word Rape is centered at the point (0.54, 0.17)].</a:t>
            </a:r>
          </a:p>
          <a:p>
            <a:r>
              <a:rPr lang="en-US" sz="2400" dirty="0"/>
              <a:t>This figure is known as a </a:t>
            </a:r>
            <a:r>
              <a:rPr lang="en-US" sz="2400" i="1" dirty="0" err="1"/>
              <a:t>biplot</a:t>
            </a:r>
            <a:r>
              <a:rPr lang="en-US" sz="2400" dirty="0"/>
              <a:t>, because it displays both the principal component scores and the principal component loadings.</a:t>
            </a:r>
          </a:p>
        </p:txBody>
      </p:sp>
    </p:spTree>
    <p:extLst>
      <p:ext uri="{BB962C8B-B14F-4D97-AF65-F5344CB8AC3E}">
        <p14:creationId xmlns:p14="http://schemas.microsoft.com/office/powerpoint/2010/main" val="2536675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PCA Loadings</a:t>
            </a:r>
          </a:p>
        </p:txBody>
      </p:sp>
      <p:pic>
        <p:nvPicPr>
          <p:cNvPr id="5" name="Picture 4"/>
          <p:cNvPicPr>
            <a:picLocks noChangeAspect="1"/>
          </p:cNvPicPr>
          <p:nvPr/>
        </p:nvPicPr>
        <p:blipFill>
          <a:blip r:embed="rId2"/>
          <a:stretch>
            <a:fillRect/>
          </a:stretch>
        </p:blipFill>
        <p:spPr>
          <a:xfrm>
            <a:off x="1447800" y="1221997"/>
            <a:ext cx="6235700" cy="2540000"/>
          </a:xfrm>
          <a:prstGeom prst="rect">
            <a:avLst/>
          </a:prstGeom>
        </p:spPr>
      </p:pic>
    </p:spTree>
    <p:extLst>
      <p:ext uri="{BB962C8B-B14F-4D97-AF65-F5344CB8AC3E}">
        <p14:creationId xmlns:p14="http://schemas.microsoft.com/office/powerpoint/2010/main" val="1813159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Another Interpretation of Principal Components </a:t>
            </a:r>
            <a:br>
              <a:rPr lang="en-US" dirty="0">
                <a:effectLst/>
              </a:rPr>
            </a:br>
            <a:endParaRPr lang="en-US" dirty="0"/>
          </a:p>
        </p:txBody>
      </p:sp>
      <p:pic>
        <p:nvPicPr>
          <p:cNvPr id="4" name="Picture 3"/>
          <p:cNvPicPr>
            <a:picLocks noChangeAspect="1"/>
          </p:cNvPicPr>
          <p:nvPr/>
        </p:nvPicPr>
        <p:blipFill>
          <a:blip r:embed="rId2"/>
          <a:stretch>
            <a:fillRect/>
          </a:stretch>
        </p:blipFill>
        <p:spPr>
          <a:xfrm>
            <a:off x="0" y="1565154"/>
            <a:ext cx="9144000" cy="4365836"/>
          </a:xfrm>
          <a:prstGeom prst="rect">
            <a:avLst/>
          </a:prstGeom>
        </p:spPr>
      </p:pic>
    </p:spTree>
    <p:extLst>
      <p:ext uri="{BB962C8B-B14F-4D97-AF65-F5344CB8AC3E}">
        <p14:creationId xmlns:p14="http://schemas.microsoft.com/office/powerpoint/2010/main" val="1212434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Goals of Unsupervised Learning</a:t>
            </a:r>
          </a:p>
        </p:txBody>
      </p:sp>
      <p:sp>
        <p:nvSpPr>
          <p:cNvPr id="3" name="Content Placeholder 2"/>
          <p:cNvSpPr>
            <a:spLocks noGrp="1"/>
          </p:cNvSpPr>
          <p:nvPr>
            <p:ph idx="1"/>
          </p:nvPr>
        </p:nvSpPr>
        <p:spPr/>
        <p:txBody>
          <a:bodyPr>
            <a:normAutofit/>
          </a:bodyPr>
          <a:lstStyle/>
          <a:p>
            <a:r>
              <a:rPr lang="en-US" sz="2400" dirty="0"/>
              <a:t>Goal: discover interesting things about objects and their attributes.</a:t>
            </a:r>
          </a:p>
          <a:p>
            <a:pPr lvl="1"/>
            <a:r>
              <a:rPr lang="en-US" sz="2400" dirty="0"/>
              <a:t>Is there an informative way to visualize the data? </a:t>
            </a:r>
          </a:p>
          <a:p>
            <a:pPr lvl="1"/>
            <a:r>
              <a:rPr lang="en-US" sz="2400" dirty="0"/>
              <a:t>Can we discover subgroups among the variables or among the observations?</a:t>
            </a:r>
          </a:p>
          <a:p>
            <a:r>
              <a:rPr lang="en-US" sz="2400" dirty="0"/>
              <a:t>Two important methods:</a:t>
            </a:r>
          </a:p>
          <a:p>
            <a:pPr lvl="1"/>
            <a:r>
              <a:rPr lang="en-US" sz="2400" dirty="0"/>
              <a:t>Clustering, a broad class of methods for discovering unknown subgroups in data.</a:t>
            </a:r>
          </a:p>
          <a:p>
            <a:pPr lvl="1"/>
            <a:r>
              <a:rPr lang="en-US" sz="2400" dirty="0"/>
              <a:t>Principal components analysis, a tool used for data visualization or data pre-processing before supervised or unsupervised techniques are applied.</a:t>
            </a:r>
          </a:p>
        </p:txBody>
      </p:sp>
    </p:spTree>
    <p:extLst>
      <p:ext uri="{BB962C8B-B14F-4D97-AF65-F5344CB8AC3E}">
        <p14:creationId xmlns:p14="http://schemas.microsoft.com/office/powerpoint/2010/main" val="3103647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PCA find the hyperplane closest to the observations</a:t>
            </a:r>
          </a:p>
        </p:txBody>
      </p:sp>
      <p:sp>
        <p:nvSpPr>
          <p:cNvPr id="3" name="Content Placeholder 2"/>
          <p:cNvSpPr>
            <a:spLocks noGrp="1"/>
          </p:cNvSpPr>
          <p:nvPr>
            <p:ph idx="1"/>
          </p:nvPr>
        </p:nvSpPr>
        <p:spPr/>
        <p:txBody>
          <a:bodyPr>
            <a:normAutofit/>
          </a:bodyPr>
          <a:lstStyle/>
          <a:p>
            <a:r>
              <a:rPr lang="en-US" sz="2400" dirty="0"/>
              <a:t>The first principal component loading vector has a special property: </a:t>
            </a:r>
          </a:p>
          <a:p>
            <a:pPr lvl="1"/>
            <a:r>
              <a:rPr lang="en-US" sz="2400" dirty="0"/>
              <a:t>It defines the line in </a:t>
            </a:r>
            <a:r>
              <a:rPr lang="en-US" sz="2400" i="1" dirty="0"/>
              <a:t>p-dimensional </a:t>
            </a:r>
            <a:r>
              <a:rPr lang="en-US" sz="2400" dirty="0"/>
              <a:t>space that is closest to the </a:t>
            </a:r>
            <a:r>
              <a:rPr lang="en-US" sz="2400" i="1" dirty="0"/>
              <a:t>n</a:t>
            </a:r>
            <a:r>
              <a:rPr lang="en-US" sz="2400" dirty="0"/>
              <a:t> observations (using average squared Euclidean distance as a measure of closeness).</a:t>
            </a:r>
          </a:p>
          <a:p>
            <a:r>
              <a:rPr lang="en-US" sz="2400" dirty="0"/>
              <a:t>The notion of principal components as the dimensions that are closest to the </a:t>
            </a:r>
            <a:r>
              <a:rPr lang="en-US" sz="2400" i="1" dirty="0"/>
              <a:t>n</a:t>
            </a:r>
            <a:r>
              <a:rPr lang="en-US" sz="2400" dirty="0"/>
              <a:t> observations extends beyond just the first principal component.</a:t>
            </a:r>
          </a:p>
          <a:p>
            <a:r>
              <a:rPr lang="en-US" sz="2400" dirty="0"/>
              <a:t>I.e., the first two principal components of a data set span the plane that is closest to the </a:t>
            </a:r>
            <a:r>
              <a:rPr lang="en-US" sz="2400" i="1" dirty="0"/>
              <a:t>n</a:t>
            </a:r>
            <a:r>
              <a:rPr lang="en-US" sz="2400" dirty="0"/>
              <a:t> observations, in terms of average squared Euclidean distance.</a:t>
            </a:r>
          </a:p>
        </p:txBody>
      </p:sp>
    </p:spTree>
    <p:extLst>
      <p:ext uri="{BB962C8B-B14F-4D97-AF65-F5344CB8AC3E}">
        <p14:creationId xmlns:p14="http://schemas.microsoft.com/office/powerpoint/2010/main" val="588909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Scaling of the variables is important</a:t>
            </a:r>
          </a:p>
        </p:txBody>
      </p:sp>
      <p:sp>
        <p:nvSpPr>
          <p:cNvPr id="3" name="Content Placeholder 2"/>
          <p:cNvSpPr>
            <a:spLocks noGrp="1"/>
          </p:cNvSpPr>
          <p:nvPr>
            <p:ph idx="1"/>
          </p:nvPr>
        </p:nvSpPr>
        <p:spPr>
          <a:xfrm>
            <a:off x="457200" y="1183583"/>
            <a:ext cx="8229600" cy="4942581"/>
          </a:xfrm>
        </p:spPr>
        <p:txBody>
          <a:bodyPr/>
          <a:lstStyle/>
          <a:p>
            <a:r>
              <a:rPr lang="en-US" sz="2000" dirty="0"/>
              <a:t>If the variables are in different units, scaling each to have standard deviation equal to one is recommended. </a:t>
            </a:r>
          </a:p>
          <a:p>
            <a:endParaRPr lang="en-US" sz="2000" dirty="0">
              <a:effectLst/>
            </a:endParaRPr>
          </a:p>
          <a:p>
            <a:endParaRPr lang="en-US" sz="2000" dirty="0">
              <a:effectLst/>
            </a:endParaRPr>
          </a:p>
          <a:p>
            <a:r>
              <a:rPr lang="en-US" sz="2000" dirty="0"/>
              <a:t>If they are in the same units, you might (or might not) scale the variables. </a:t>
            </a:r>
            <a:endParaRPr lang="en-US" sz="2000" dirty="0">
              <a:effectLst/>
            </a:endParaRPr>
          </a:p>
          <a:p>
            <a:endParaRPr lang="en-US" dirty="0"/>
          </a:p>
        </p:txBody>
      </p:sp>
      <p:pic>
        <p:nvPicPr>
          <p:cNvPr id="4" name="Picture 3"/>
          <p:cNvPicPr>
            <a:picLocks noChangeAspect="1"/>
          </p:cNvPicPr>
          <p:nvPr/>
        </p:nvPicPr>
        <p:blipFill>
          <a:blip r:embed="rId2"/>
          <a:stretch>
            <a:fillRect/>
          </a:stretch>
        </p:blipFill>
        <p:spPr>
          <a:xfrm>
            <a:off x="3649344" y="1902145"/>
            <a:ext cx="1549400" cy="711200"/>
          </a:xfrm>
          <a:prstGeom prst="rect">
            <a:avLst/>
          </a:prstGeom>
        </p:spPr>
      </p:pic>
      <p:pic>
        <p:nvPicPr>
          <p:cNvPr id="5" name="Picture 4"/>
          <p:cNvPicPr>
            <a:picLocks noChangeAspect="1"/>
          </p:cNvPicPr>
          <p:nvPr/>
        </p:nvPicPr>
        <p:blipFill>
          <a:blip r:embed="rId3"/>
          <a:stretch>
            <a:fillRect/>
          </a:stretch>
        </p:blipFill>
        <p:spPr>
          <a:xfrm>
            <a:off x="974045" y="3007873"/>
            <a:ext cx="7061134" cy="3793083"/>
          </a:xfrm>
          <a:prstGeom prst="rect">
            <a:avLst/>
          </a:prstGeom>
        </p:spPr>
      </p:pic>
    </p:spTree>
    <p:extLst>
      <p:ext uri="{BB962C8B-B14F-4D97-AF65-F5344CB8AC3E}">
        <p14:creationId xmlns:p14="http://schemas.microsoft.com/office/powerpoint/2010/main" val="1212552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Proportion Variance Explained </a:t>
            </a:r>
          </a:p>
        </p:txBody>
      </p:sp>
      <p:sp>
        <p:nvSpPr>
          <p:cNvPr id="3" name="Content Placeholder 2"/>
          <p:cNvSpPr>
            <a:spLocks noGrp="1"/>
          </p:cNvSpPr>
          <p:nvPr>
            <p:ph idx="1"/>
          </p:nvPr>
        </p:nvSpPr>
        <p:spPr/>
        <p:txBody>
          <a:bodyPr>
            <a:normAutofit/>
          </a:bodyPr>
          <a:lstStyle/>
          <a:p>
            <a:r>
              <a:rPr lang="en-US" sz="2400" dirty="0"/>
              <a:t>To understand the strength of each component, we are interested in knowing the proportion of variance explained (PVE) by each one. </a:t>
            </a:r>
          </a:p>
          <a:p>
            <a:r>
              <a:rPr lang="en-US" sz="2400" dirty="0"/>
              <a:t>The </a:t>
            </a:r>
            <a:r>
              <a:rPr lang="en-US" sz="2400" b="1" dirty="0"/>
              <a:t>total variance present in a data set </a:t>
            </a:r>
            <a:r>
              <a:rPr lang="en-US" sz="2400" dirty="0"/>
              <a:t>(assuming that the variables have been centered to have mean zero) is defined as: </a:t>
            </a:r>
          </a:p>
          <a:p>
            <a:pPr marL="0" indent="0">
              <a:buNone/>
            </a:pPr>
            <a:endParaRPr lang="en-US" sz="2400" dirty="0"/>
          </a:p>
          <a:p>
            <a:r>
              <a:rPr lang="en-US" sz="2400" dirty="0"/>
              <a:t>and the variance explained by the </a:t>
            </a:r>
            <a:r>
              <a:rPr lang="en-US" sz="2400" i="1" dirty="0" err="1"/>
              <a:t>m</a:t>
            </a:r>
            <a:r>
              <a:rPr lang="en-US" sz="2400" i="1" baseline="30000" dirty="0" err="1"/>
              <a:t>th</a:t>
            </a:r>
            <a:r>
              <a:rPr lang="en-US" sz="2400" dirty="0"/>
              <a:t> principal component is </a:t>
            </a:r>
          </a:p>
          <a:p>
            <a:endParaRPr lang="en-US" sz="2400" dirty="0">
              <a:effectLst/>
            </a:endParaRPr>
          </a:p>
          <a:p>
            <a:endParaRPr lang="en-US" sz="2400" dirty="0"/>
          </a:p>
          <a:p>
            <a:endParaRPr lang="en-US" dirty="0">
              <a:effectLst/>
            </a:endParaRPr>
          </a:p>
          <a:p>
            <a:endParaRPr lang="en-US" dirty="0"/>
          </a:p>
        </p:txBody>
      </p:sp>
      <p:pic>
        <p:nvPicPr>
          <p:cNvPr id="4" name="Picture 3"/>
          <p:cNvPicPr>
            <a:picLocks noChangeAspect="1"/>
          </p:cNvPicPr>
          <p:nvPr/>
        </p:nvPicPr>
        <p:blipFill>
          <a:blip r:embed="rId2"/>
          <a:stretch>
            <a:fillRect/>
          </a:stretch>
        </p:blipFill>
        <p:spPr>
          <a:xfrm>
            <a:off x="2946795" y="3521523"/>
            <a:ext cx="3098800" cy="974465"/>
          </a:xfrm>
          <a:prstGeom prst="rect">
            <a:avLst/>
          </a:prstGeom>
        </p:spPr>
      </p:pic>
      <p:pic>
        <p:nvPicPr>
          <p:cNvPr id="6" name="Picture 5"/>
          <p:cNvPicPr>
            <a:picLocks noChangeAspect="1"/>
          </p:cNvPicPr>
          <p:nvPr/>
        </p:nvPicPr>
        <p:blipFill>
          <a:blip r:embed="rId3"/>
          <a:stretch>
            <a:fillRect/>
          </a:stretch>
        </p:blipFill>
        <p:spPr>
          <a:xfrm>
            <a:off x="1393253" y="4790498"/>
            <a:ext cx="6788029" cy="1964104"/>
          </a:xfrm>
          <a:prstGeom prst="rect">
            <a:avLst/>
          </a:prstGeom>
        </p:spPr>
      </p:pic>
    </p:spTree>
    <p:extLst>
      <p:ext uri="{BB962C8B-B14F-4D97-AF65-F5344CB8AC3E}">
        <p14:creationId xmlns:p14="http://schemas.microsoft.com/office/powerpoint/2010/main" val="1254715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Proportion Variance Explained: continued </a:t>
            </a:r>
          </a:p>
        </p:txBody>
      </p:sp>
      <p:sp>
        <p:nvSpPr>
          <p:cNvPr id="3" name="Content Placeholder 2"/>
          <p:cNvSpPr>
            <a:spLocks noGrp="1"/>
          </p:cNvSpPr>
          <p:nvPr>
            <p:ph idx="1"/>
          </p:nvPr>
        </p:nvSpPr>
        <p:spPr/>
        <p:txBody>
          <a:bodyPr/>
          <a:lstStyle/>
          <a:p>
            <a:r>
              <a:rPr lang="en-US" sz="2400" dirty="0"/>
              <a:t>Therefore, the PVE of the </a:t>
            </a:r>
            <a:r>
              <a:rPr lang="en-US" sz="2400" i="1" dirty="0" err="1"/>
              <a:t>m</a:t>
            </a:r>
            <a:r>
              <a:rPr lang="en-US" sz="2400" i="1" baseline="30000" dirty="0" err="1"/>
              <a:t>th</a:t>
            </a:r>
            <a:r>
              <a:rPr lang="en-US" sz="2400" dirty="0"/>
              <a:t> principal component is given by the positive quantity between 0 and 1.</a:t>
            </a:r>
          </a:p>
          <a:p>
            <a:endParaRPr lang="en-US" sz="2400" dirty="0">
              <a:effectLst/>
            </a:endParaRPr>
          </a:p>
          <a:p>
            <a:endParaRPr lang="en-US" sz="2400" dirty="0">
              <a:effectLst/>
            </a:endParaRPr>
          </a:p>
          <a:p>
            <a:r>
              <a:rPr lang="en-US" sz="2400" dirty="0"/>
              <a:t>The PVEs sum to one. We sometimes display the cumulative PVEs. </a:t>
            </a:r>
            <a:endParaRPr lang="en-US" sz="2400" dirty="0">
              <a:effectLst/>
            </a:endParaRPr>
          </a:p>
          <a:p>
            <a:endParaRPr lang="en-US" dirty="0"/>
          </a:p>
        </p:txBody>
      </p:sp>
      <p:pic>
        <p:nvPicPr>
          <p:cNvPr id="4" name="Picture 3"/>
          <p:cNvPicPr>
            <a:picLocks noChangeAspect="1"/>
          </p:cNvPicPr>
          <p:nvPr/>
        </p:nvPicPr>
        <p:blipFill>
          <a:blip r:embed="rId2"/>
          <a:stretch>
            <a:fillRect/>
          </a:stretch>
        </p:blipFill>
        <p:spPr>
          <a:xfrm>
            <a:off x="3378200" y="2336800"/>
            <a:ext cx="2374900" cy="1092200"/>
          </a:xfrm>
          <a:prstGeom prst="rect">
            <a:avLst/>
          </a:prstGeom>
        </p:spPr>
      </p:pic>
      <p:pic>
        <p:nvPicPr>
          <p:cNvPr id="5" name="Picture 4"/>
          <p:cNvPicPr>
            <a:picLocks noChangeAspect="1"/>
          </p:cNvPicPr>
          <p:nvPr/>
        </p:nvPicPr>
        <p:blipFill>
          <a:blip r:embed="rId3"/>
          <a:stretch>
            <a:fillRect/>
          </a:stretch>
        </p:blipFill>
        <p:spPr>
          <a:xfrm>
            <a:off x="1787804" y="3891377"/>
            <a:ext cx="5797320" cy="2742818"/>
          </a:xfrm>
          <a:prstGeom prst="rect">
            <a:avLst/>
          </a:prstGeom>
        </p:spPr>
      </p:pic>
    </p:spTree>
    <p:extLst>
      <p:ext uri="{BB962C8B-B14F-4D97-AF65-F5344CB8AC3E}">
        <p14:creationId xmlns:p14="http://schemas.microsoft.com/office/powerpoint/2010/main" val="1911156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many principal components should we use? </a:t>
            </a:r>
          </a:p>
        </p:txBody>
      </p:sp>
      <p:sp>
        <p:nvSpPr>
          <p:cNvPr id="3" name="Content Placeholder 2"/>
          <p:cNvSpPr>
            <a:spLocks noGrp="1"/>
          </p:cNvSpPr>
          <p:nvPr>
            <p:ph idx="1"/>
          </p:nvPr>
        </p:nvSpPr>
        <p:spPr/>
        <p:txBody>
          <a:bodyPr>
            <a:normAutofit/>
          </a:bodyPr>
          <a:lstStyle/>
          <a:p>
            <a:r>
              <a:rPr lang="en-US" sz="2400" dirty="0"/>
              <a:t>If we use principal components as a summary of our data, how many components are sufficient? </a:t>
            </a:r>
            <a:endParaRPr lang="en-US" sz="2400" dirty="0">
              <a:effectLst/>
            </a:endParaRPr>
          </a:p>
          <a:p>
            <a:pPr lvl="1"/>
            <a:r>
              <a:rPr lang="en-US" sz="2400" dirty="0"/>
              <a:t>No simple answer to this question, as cross-validation is not available for this purpose. </a:t>
            </a:r>
            <a:endParaRPr lang="en-US" sz="2400" dirty="0">
              <a:effectLst/>
            </a:endParaRPr>
          </a:p>
          <a:p>
            <a:r>
              <a:rPr lang="en-US" sz="2400" dirty="0"/>
              <a:t>When could we use cross-validation to select the number of components? </a:t>
            </a:r>
            <a:endParaRPr lang="en-US" sz="2400" dirty="0">
              <a:effectLst/>
            </a:endParaRPr>
          </a:p>
          <a:p>
            <a:pPr lvl="1"/>
            <a:r>
              <a:rPr lang="en-US" sz="2400" dirty="0"/>
              <a:t>Proportion of variance explained: look for an “elbow”. </a:t>
            </a:r>
            <a:endParaRPr lang="en-US" sz="2400" dirty="0">
              <a:effectLst/>
            </a:endParaRPr>
          </a:p>
          <a:p>
            <a:endParaRPr lang="en-US" dirty="0"/>
          </a:p>
        </p:txBody>
      </p:sp>
    </p:spTree>
    <p:extLst>
      <p:ext uri="{BB962C8B-B14F-4D97-AF65-F5344CB8AC3E}">
        <p14:creationId xmlns:p14="http://schemas.microsoft.com/office/powerpoint/2010/main" val="40168067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PCA </a:t>
            </a:r>
            <a:r>
              <a:rPr lang="en-US" dirty="0" err="1"/>
              <a:t>vs</a:t>
            </a:r>
            <a:r>
              <a:rPr lang="en-US" dirty="0"/>
              <a:t> Clustering </a:t>
            </a:r>
          </a:p>
        </p:txBody>
      </p:sp>
      <p:sp>
        <p:nvSpPr>
          <p:cNvPr id="3" name="Content Placeholder 2"/>
          <p:cNvSpPr>
            <a:spLocks noGrp="1"/>
          </p:cNvSpPr>
          <p:nvPr>
            <p:ph idx="1"/>
          </p:nvPr>
        </p:nvSpPr>
        <p:spPr/>
        <p:txBody>
          <a:bodyPr/>
          <a:lstStyle/>
          <a:p>
            <a:r>
              <a:rPr lang="en-US" sz="2400" dirty="0"/>
              <a:t>PCA looks for a low-dimensional representation of the observations that explains a good fraction of the variance. </a:t>
            </a:r>
            <a:endParaRPr lang="en-US" sz="2400" dirty="0">
              <a:effectLst/>
            </a:endParaRPr>
          </a:p>
          <a:p>
            <a:r>
              <a:rPr lang="en-US" sz="2400" dirty="0"/>
              <a:t>Clustering looks for homogeneous subgroups among the observations. </a:t>
            </a:r>
            <a:endParaRPr lang="en-US" sz="2400" dirty="0">
              <a:effectLst/>
            </a:endParaRPr>
          </a:p>
          <a:p>
            <a:endParaRPr lang="en-US" dirty="0"/>
          </a:p>
        </p:txBody>
      </p:sp>
    </p:spTree>
    <p:extLst>
      <p:ext uri="{BB962C8B-B14F-4D97-AF65-F5344CB8AC3E}">
        <p14:creationId xmlns:p14="http://schemas.microsoft.com/office/powerpoint/2010/main" val="3191608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Challenge of Unsupervised Learning</a:t>
            </a:r>
          </a:p>
        </p:txBody>
      </p:sp>
      <p:sp>
        <p:nvSpPr>
          <p:cNvPr id="3" name="Content Placeholder 2"/>
          <p:cNvSpPr>
            <a:spLocks noGrp="1"/>
          </p:cNvSpPr>
          <p:nvPr>
            <p:ph idx="1"/>
          </p:nvPr>
        </p:nvSpPr>
        <p:spPr/>
        <p:txBody>
          <a:bodyPr>
            <a:normAutofit/>
          </a:bodyPr>
          <a:lstStyle/>
          <a:p>
            <a:r>
              <a:rPr lang="en-US" sz="2400" dirty="0"/>
              <a:t>Unsupervised learning is more subjective than supervised learning: no simple goal for the analysis, such as prediction of a response. </a:t>
            </a:r>
          </a:p>
          <a:p>
            <a:r>
              <a:rPr lang="en-US" sz="2400" dirty="0"/>
              <a:t>But techniques for unsupervised learning are of growing importance in a number of fields: </a:t>
            </a:r>
          </a:p>
          <a:p>
            <a:pPr lvl="1"/>
            <a:r>
              <a:rPr lang="en-US" sz="2400" dirty="0"/>
              <a:t>subgroups of breast cancer patients grouped by their gene expression measurements, </a:t>
            </a:r>
          </a:p>
          <a:p>
            <a:pPr lvl="1"/>
            <a:r>
              <a:rPr lang="en-US" sz="2400" dirty="0"/>
              <a:t>groups of shoppers characterized by their browsing and purchase histories, </a:t>
            </a:r>
          </a:p>
          <a:p>
            <a:pPr lvl="1"/>
            <a:r>
              <a:rPr lang="en-US" sz="2400" dirty="0"/>
              <a:t>movies grouped by the ratings assigned by movie viewers. </a:t>
            </a:r>
          </a:p>
          <a:p>
            <a:endParaRPr lang="en-US" sz="2400" dirty="0"/>
          </a:p>
        </p:txBody>
      </p:sp>
    </p:spTree>
    <p:extLst>
      <p:ext uri="{BB962C8B-B14F-4D97-AF65-F5344CB8AC3E}">
        <p14:creationId xmlns:p14="http://schemas.microsoft.com/office/powerpoint/2010/main" val="177004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 advantage of unsupervised learning</a:t>
            </a:r>
          </a:p>
        </p:txBody>
      </p:sp>
      <p:sp>
        <p:nvSpPr>
          <p:cNvPr id="3" name="Content Placeholder 2"/>
          <p:cNvSpPr>
            <a:spLocks noGrp="1"/>
          </p:cNvSpPr>
          <p:nvPr>
            <p:ph idx="1"/>
          </p:nvPr>
        </p:nvSpPr>
        <p:spPr/>
        <p:txBody>
          <a:bodyPr>
            <a:normAutofit/>
          </a:bodyPr>
          <a:lstStyle/>
          <a:p>
            <a:r>
              <a:rPr lang="en-US" sz="2400" dirty="0"/>
              <a:t>It is often easier to obtain unlabeled data — from a lab instrument or a computer — than labeled data, which can require human intervention.</a:t>
            </a:r>
          </a:p>
          <a:p>
            <a:r>
              <a:rPr lang="en-US" sz="2400" dirty="0"/>
              <a:t>For example: </a:t>
            </a:r>
          </a:p>
          <a:p>
            <a:pPr lvl="1"/>
            <a:r>
              <a:rPr lang="en-US" sz="2400" dirty="0"/>
              <a:t>It is difficult to automatically assess the overall sentiment of a movie review: is it favorable or not?</a:t>
            </a:r>
          </a:p>
          <a:p>
            <a:pPr lvl="1"/>
            <a:r>
              <a:rPr lang="en-US" sz="2400" dirty="0"/>
              <a:t>There are relationships in the data beyond a simple rating.</a:t>
            </a:r>
          </a:p>
        </p:txBody>
      </p:sp>
    </p:spTree>
    <p:extLst>
      <p:ext uri="{BB962C8B-B14F-4D97-AF65-F5344CB8AC3E}">
        <p14:creationId xmlns:p14="http://schemas.microsoft.com/office/powerpoint/2010/main" val="1371264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Principal Components Analysis</a:t>
            </a:r>
          </a:p>
        </p:txBody>
      </p:sp>
      <p:sp>
        <p:nvSpPr>
          <p:cNvPr id="3" name="Content Placeholder 2"/>
          <p:cNvSpPr>
            <a:spLocks noGrp="1"/>
          </p:cNvSpPr>
          <p:nvPr>
            <p:ph idx="1"/>
          </p:nvPr>
        </p:nvSpPr>
        <p:spPr/>
        <p:txBody>
          <a:bodyPr>
            <a:normAutofit/>
          </a:bodyPr>
          <a:lstStyle/>
          <a:p>
            <a:r>
              <a:rPr lang="en-US" sz="2400" dirty="0"/>
              <a:t>PCA produces a low-dimensional representation of a dataset. It finds a sequence of linear combinations of the variables that have maximal variance, and are mutually uncorrelated.</a:t>
            </a:r>
          </a:p>
          <a:p>
            <a:r>
              <a:rPr lang="en-US" sz="2400" dirty="0"/>
              <a:t>Apart from producing derived variables for use in supervised learning problems, PCA also serves as a tool for clustering and data visualization.</a:t>
            </a:r>
          </a:p>
        </p:txBody>
      </p:sp>
    </p:spTree>
    <p:extLst>
      <p:ext uri="{BB962C8B-B14F-4D97-AF65-F5344CB8AC3E}">
        <p14:creationId xmlns:p14="http://schemas.microsoft.com/office/powerpoint/2010/main" val="2780226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Principal Components</a:t>
            </a:r>
          </a:p>
        </p:txBody>
      </p:sp>
      <p:sp>
        <p:nvSpPr>
          <p:cNvPr id="3" name="Content Placeholder 2"/>
          <p:cNvSpPr>
            <a:spLocks noGrp="1"/>
          </p:cNvSpPr>
          <p:nvPr>
            <p:ph idx="1"/>
          </p:nvPr>
        </p:nvSpPr>
        <p:spPr/>
        <p:txBody>
          <a:bodyPr>
            <a:normAutofit/>
          </a:bodyPr>
          <a:lstStyle/>
          <a:p>
            <a:r>
              <a:rPr lang="en-US" sz="2400" dirty="0"/>
              <a:t>Suppose we wish to visualize </a:t>
            </a:r>
            <a:r>
              <a:rPr lang="en-US" sz="2400" i="1" dirty="0"/>
              <a:t>n</a:t>
            </a:r>
            <a:r>
              <a:rPr lang="en-US" sz="2400" dirty="0"/>
              <a:t> observations with measurements on a set of </a:t>
            </a:r>
            <a:r>
              <a:rPr lang="en-US" sz="2400" i="1" dirty="0"/>
              <a:t>p</a:t>
            </a:r>
            <a:r>
              <a:rPr lang="en-US" sz="2400" dirty="0"/>
              <a:t> features, </a:t>
            </a:r>
            <a:r>
              <a:rPr lang="en-US" sz="2400" i="1" dirty="0"/>
              <a:t>X</a:t>
            </a:r>
            <a:r>
              <a:rPr lang="en-US" sz="2400" i="1" baseline="-25000" dirty="0"/>
              <a:t>1</a:t>
            </a:r>
            <a:r>
              <a:rPr lang="en-US" sz="2400" i="1" dirty="0"/>
              <a:t>, X</a:t>
            </a:r>
            <a:r>
              <a:rPr lang="en-US" sz="2400" i="1" baseline="-25000" dirty="0"/>
              <a:t>2</a:t>
            </a:r>
            <a:r>
              <a:rPr lang="en-US" sz="2400" i="1" dirty="0"/>
              <a:t>, . . . , </a:t>
            </a:r>
            <a:r>
              <a:rPr lang="en-US" sz="2400" i="1" dirty="0" err="1"/>
              <a:t>X</a:t>
            </a:r>
            <a:r>
              <a:rPr lang="en-US" sz="2400" i="1" baseline="-25000" dirty="0" err="1"/>
              <a:t>p</a:t>
            </a:r>
            <a:r>
              <a:rPr lang="en-US" sz="2400" i="1" dirty="0"/>
              <a:t> </a:t>
            </a:r>
            <a:r>
              <a:rPr lang="en-US" sz="2400" dirty="0"/>
              <a:t>as part of exploratory data analysis.</a:t>
            </a:r>
          </a:p>
          <a:p>
            <a:r>
              <a:rPr lang="en-US" sz="2400" dirty="0"/>
              <a:t>Could examine 2-D scatter plots of the data, each of which contains the </a:t>
            </a:r>
            <a:r>
              <a:rPr lang="en-US" sz="2400" i="1" dirty="0"/>
              <a:t>n</a:t>
            </a:r>
            <a:r>
              <a:rPr lang="en-US" sz="2400" dirty="0"/>
              <a:t> observations’ measurement on two of p.</a:t>
            </a:r>
          </a:p>
          <a:p>
            <a:r>
              <a:rPr lang="en-US" sz="2400" dirty="0"/>
              <a:t>However there are </a:t>
            </a:r>
            <a:r>
              <a:rPr lang="en-US" sz="2400" i="1" dirty="0"/>
              <a:t>(n choose 2) = n*(n-1)/2 </a:t>
            </a:r>
            <a:r>
              <a:rPr lang="en-US" sz="2400" dirty="0"/>
              <a:t>such scatter plots.</a:t>
            </a:r>
          </a:p>
          <a:p>
            <a:pPr lvl="1"/>
            <a:r>
              <a:rPr lang="en-US" sz="2400" dirty="0"/>
              <a:t>E.g., if </a:t>
            </a:r>
            <a:r>
              <a:rPr lang="en-US" sz="2400" i="1" dirty="0"/>
              <a:t>p=10</a:t>
            </a:r>
            <a:r>
              <a:rPr lang="en-US" sz="2400" dirty="0"/>
              <a:t>, there are </a:t>
            </a:r>
            <a:r>
              <a:rPr lang="en-US" sz="2400" i="1" dirty="0"/>
              <a:t>45</a:t>
            </a:r>
            <a:r>
              <a:rPr lang="en-US" sz="2400" dirty="0"/>
              <a:t> plots!</a:t>
            </a:r>
          </a:p>
          <a:p>
            <a:r>
              <a:rPr lang="en-US" sz="2400" dirty="0"/>
              <a:t>Clearly, a better method is needed to visualize the </a:t>
            </a:r>
            <a:r>
              <a:rPr lang="en-US" sz="2400" i="1" dirty="0"/>
              <a:t>n</a:t>
            </a:r>
            <a:r>
              <a:rPr lang="en-US" sz="2400" dirty="0"/>
              <a:t> observations when </a:t>
            </a:r>
            <a:r>
              <a:rPr lang="en-US" sz="2400" i="1" dirty="0"/>
              <a:t>p</a:t>
            </a:r>
            <a:r>
              <a:rPr lang="en-US" sz="2400" dirty="0"/>
              <a:t> is large.</a:t>
            </a:r>
          </a:p>
        </p:txBody>
      </p:sp>
    </p:spTree>
    <p:extLst>
      <p:ext uri="{BB962C8B-B14F-4D97-AF65-F5344CB8AC3E}">
        <p14:creationId xmlns:p14="http://schemas.microsoft.com/office/powerpoint/2010/main" val="3851005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Principal Components</a:t>
            </a:r>
          </a:p>
        </p:txBody>
      </p:sp>
      <p:sp>
        <p:nvSpPr>
          <p:cNvPr id="3" name="Content Placeholder 2"/>
          <p:cNvSpPr>
            <a:spLocks noGrp="1"/>
          </p:cNvSpPr>
          <p:nvPr>
            <p:ph idx="1"/>
          </p:nvPr>
        </p:nvSpPr>
        <p:spPr/>
        <p:txBody>
          <a:bodyPr>
            <a:normAutofit/>
          </a:bodyPr>
          <a:lstStyle/>
          <a:p>
            <a:pPr>
              <a:tabLst>
                <a:tab pos="635000" algn="l"/>
              </a:tabLst>
            </a:pPr>
            <a:r>
              <a:rPr lang="en-US" sz="2400" dirty="0"/>
              <a:t>We would like to find a low-dimensional representation of the data that captures as much of the information as possible.</a:t>
            </a:r>
          </a:p>
          <a:p>
            <a:pPr>
              <a:tabLst>
                <a:tab pos="635000" algn="l"/>
              </a:tabLst>
            </a:pPr>
            <a:r>
              <a:rPr lang="en-US" sz="2400" dirty="0"/>
              <a:t>For instance, if we can obtain a two-dimensional representation of the data that captures most of the information, then we can plot the observations in this low-dimensional space.</a:t>
            </a:r>
          </a:p>
          <a:p>
            <a:pPr>
              <a:tabLst>
                <a:tab pos="635000" algn="l"/>
              </a:tabLst>
            </a:pPr>
            <a:r>
              <a:rPr lang="en-US" sz="2400" dirty="0"/>
              <a:t>PCA – principal components analysis – provides such a tool.</a:t>
            </a:r>
          </a:p>
        </p:txBody>
      </p:sp>
    </p:spTree>
    <p:extLst>
      <p:ext uri="{BB962C8B-B14F-4D97-AF65-F5344CB8AC3E}">
        <p14:creationId xmlns:p14="http://schemas.microsoft.com/office/powerpoint/2010/main" val="585421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Principal Components Analysis: details</a:t>
            </a:r>
          </a:p>
        </p:txBody>
      </p:sp>
      <p:sp>
        <p:nvSpPr>
          <p:cNvPr id="3" name="Content Placeholder 2"/>
          <p:cNvSpPr>
            <a:spLocks noGrp="1"/>
          </p:cNvSpPr>
          <p:nvPr>
            <p:ph idx="1"/>
          </p:nvPr>
        </p:nvSpPr>
        <p:spPr>
          <a:xfrm>
            <a:off x="457200" y="1600200"/>
            <a:ext cx="8229600" cy="5025381"/>
          </a:xfrm>
        </p:spPr>
        <p:txBody>
          <a:bodyPr>
            <a:normAutofit fontScale="62500" lnSpcReduction="20000"/>
          </a:bodyPr>
          <a:lstStyle/>
          <a:p>
            <a:r>
              <a:rPr lang="en-US" dirty="0"/>
              <a:t>The </a:t>
            </a:r>
            <a:r>
              <a:rPr lang="en-US" b="1" dirty="0"/>
              <a:t>first principal component </a:t>
            </a:r>
            <a:r>
              <a:rPr lang="en-US" dirty="0"/>
              <a:t>of a set of features</a:t>
            </a:r>
          </a:p>
          <a:p>
            <a:pPr marL="0" indent="0" algn="ctr">
              <a:buNone/>
            </a:pPr>
            <a:r>
              <a:rPr lang="en-US" i="1" dirty="0"/>
              <a:t>X</a:t>
            </a:r>
            <a:r>
              <a:rPr lang="en-US" i="1" baseline="-25000" dirty="0"/>
              <a:t>1</a:t>
            </a:r>
            <a:r>
              <a:rPr lang="en-US" i="1" dirty="0"/>
              <a:t>, X</a:t>
            </a:r>
            <a:r>
              <a:rPr lang="en-US" i="1" baseline="-25000" dirty="0"/>
              <a:t>2</a:t>
            </a:r>
            <a:r>
              <a:rPr lang="en-US" i="1" dirty="0"/>
              <a:t>, . . . , </a:t>
            </a:r>
            <a:r>
              <a:rPr lang="en-US" i="1" dirty="0" err="1"/>
              <a:t>X</a:t>
            </a:r>
            <a:r>
              <a:rPr lang="en-US" i="1" baseline="-25000" dirty="0" err="1"/>
              <a:t>p</a:t>
            </a:r>
            <a:r>
              <a:rPr lang="en-US" i="1" dirty="0"/>
              <a:t> </a:t>
            </a:r>
            <a:r>
              <a:rPr lang="en-US" dirty="0"/>
              <a:t>is the normalized linear combination of the </a:t>
            </a:r>
            <a:r>
              <a:rPr lang="en-US" i="1" dirty="0"/>
              <a:t>p</a:t>
            </a:r>
            <a:r>
              <a:rPr lang="en-US" dirty="0"/>
              <a:t> features:</a:t>
            </a:r>
          </a:p>
          <a:p>
            <a:pPr marL="0" indent="0" algn="ctr">
              <a:buNone/>
            </a:pPr>
            <a:endParaRPr lang="en-US" dirty="0"/>
          </a:p>
          <a:p>
            <a:pPr marL="0" indent="0" algn="ctr">
              <a:buNone/>
            </a:pPr>
            <a:r>
              <a:rPr lang="en-US" i="1" dirty="0"/>
              <a:t>Z</a:t>
            </a:r>
            <a:r>
              <a:rPr lang="en-US" i="1" baseline="-25000" dirty="0"/>
              <a:t>1</a:t>
            </a:r>
            <a:r>
              <a:rPr lang="en-US" i="1" dirty="0"/>
              <a:t> =φ</a:t>
            </a:r>
            <a:r>
              <a:rPr lang="en-US" i="1" baseline="-25000" dirty="0"/>
              <a:t>11</a:t>
            </a:r>
            <a:r>
              <a:rPr lang="en-US" i="1" dirty="0"/>
              <a:t>X</a:t>
            </a:r>
            <a:r>
              <a:rPr lang="en-US" i="1" baseline="-25000" dirty="0"/>
              <a:t>1</a:t>
            </a:r>
            <a:r>
              <a:rPr lang="en-US" i="1" dirty="0"/>
              <a:t> +φ</a:t>
            </a:r>
            <a:r>
              <a:rPr lang="en-US" i="1" baseline="-25000" dirty="0"/>
              <a:t>21</a:t>
            </a:r>
            <a:r>
              <a:rPr lang="en-US" i="1" dirty="0"/>
              <a:t>X</a:t>
            </a:r>
            <a:r>
              <a:rPr lang="en-US" i="1" baseline="-25000" dirty="0"/>
              <a:t>2</a:t>
            </a:r>
            <a:r>
              <a:rPr lang="en-US" i="1" dirty="0"/>
              <a:t> +...+φ</a:t>
            </a:r>
            <a:r>
              <a:rPr lang="en-US" i="1" baseline="-25000" dirty="0"/>
              <a:t>p1</a:t>
            </a:r>
            <a:r>
              <a:rPr lang="en-US" i="1" dirty="0"/>
              <a:t>X</a:t>
            </a:r>
            <a:r>
              <a:rPr lang="en-US" i="1" baseline="-25000" dirty="0"/>
              <a:t>p</a:t>
            </a:r>
          </a:p>
          <a:p>
            <a:pPr marL="0" indent="0" algn="ctr">
              <a:buNone/>
            </a:pPr>
            <a:endParaRPr lang="en-US" i="1" baseline="-25000" dirty="0"/>
          </a:p>
          <a:p>
            <a:pPr marL="0" indent="0" algn="ctr">
              <a:buNone/>
            </a:pPr>
            <a:r>
              <a:rPr lang="en-US" dirty="0"/>
              <a:t>that has the largest variance. By normalized, we mean that</a:t>
            </a:r>
          </a:p>
          <a:p>
            <a:endParaRPr lang="en-US" dirty="0"/>
          </a:p>
          <a:p>
            <a:endParaRPr lang="en-US" dirty="0"/>
          </a:p>
          <a:p>
            <a:r>
              <a:rPr lang="en-US" dirty="0"/>
              <a:t>We refer to the elements </a:t>
            </a:r>
            <a:r>
              <a:rPr lang="en-US" i="1" dirty="0"/>
              <a:t>φ</a:t>
            </a:r>
            <a:r>
              <a:rPr lang="en-US" i="1" baseline="-25000" dirty="0"/>
              <a:t>11</a:t>
            </a:r>
            <a:r>
              <a:rPr lang="en-US" i="1" dirty="0"/>
              <a:t>, . . . , φ</a:t>
            </a:r>
            <a:r>
              <a:rPr lang="en-US" i="1" baseline="-25000" dirty="0"/>
              <a:t>p1</a:t>
            </a:r>
            <a:r>
              <a:rPr lang="en-US" i="1" dirty="0"/>
              <a:t> </a:t>
            </a:r>
            <a:r>
              <a:rPr lang="en-US" dirty="0"/>
              <a:t>as the loadings of the first principal component.</a:t>
            </a:r>
          </a:p>
          <a:p>
            <a:r>
              <a:rPr lang="en-US" dirty="0"/>
              <a:t>Together, the loadings make up the principal component loading vector:</a:t>
            </a:r>
          </a:p>
          <a:p>
            <a:pPr marL="0" indent="0">
              <a:buNone/>
            </a:pPr>
            <a:endParaRPr lang="en-US" dirty="0"/>
          </a:p>
          <a:p>
            <a:pPr marL="0" indent="0" algn="ctr">
              <a:buNone/>
            </a:pPr>
            <a:r>
              <a:rPr lang="en-US" sz="3800" dirty="0"/>
              <a:t>φ</a:t>
            </a:r>
            <a:r>
              <a:rPr lang="en-US" sz="3800" baseline="-25000" dirty="0"/>
              <a:t>1</a:t>
            </a:r>
            <a:r>
              <a:rPr lang="en-US" sz="3800" dirty="0"/>
              <a:t> =(φ</a:t>
            </a:r>
            <a:r>
              <a:rPr lang="en-US" sz="3800" baseline="-25000" dirty="0"/>
              <a:t>11</a:t>
            </a:r>
            <a:r>
              <a:rPr lang="en-US" sz="3800" dirty="0"/>
              <a:t> φ</a:t>
            </a:r>
            <a:r>
              <a:rPr lang="en-US" sz="3800" baseline="-25000" dirty="0"/>
              <a:t>21</a:t>
            </a:r>
            <a:r>
              <a:rPr lang="en-US" sz="3800" dirty="0"/>
              <a:t> ... φ</a:t>
            </a:r>
            <a:r>
              <a:rPr lang="en-US" sz="3800" baseline="-25000" dirty="0"/>
              <a:t>p1</a:t>
            </a:r>
            <a:r>
              <a:rPr lang="en-US" sz="3800" dirty="0"/>
              <a:t>)</a:t>
            </a:r>
            <a:r>
              <a:rPr lang="en-US" sz="3800" baseline="30000" dirty="0"/>
              <a:t>T</a:t>
            </a:r>
          </a:p>
          <a:p>
            <a:pPr marL="0" indent="0" algn="ctr">
              <a:buNone/>
            </a:pPr>
            <a:endParaRPr lang="en-US" dirty="0"/>
          </a:p>
          <a:p>
            <a:r>
              <a:rPr lang="en-US" dirty="0"/>
              <a:t>The loadings are constrained so that their sum of squares is equal to one. Otherwise setting these elements to be arbitrarily large in absolute value could result in an arbitrarily large variance.</a:t>
            </a:r>
          </a:p>
        </p:txBody>
      </p:sp>
      <p:pic>
        <p:nvPicPr>
          <p:cNvPr id="5" name="Picture 4"/>
          <p:cNvPicPr>
            <a:picLocks noChangeAspect="1"/>
          </p:cNvPicPr>
          <p:nvPr/>
        </p:nvPicPr>
        <p:blipFill>
          <a:blip r:embed="rId2"/>
          <a:stretch>
            <a:fillRect/>
          </a:stretch>
        </p:blipFill>
        <p:spPr>
          <a:xfrm>
            <a:off x="3437374" y="3385292"/>
            <a:ext cx="1968500" cy="546100"/>
          </a:xfrm>
          <a:prstGeom prst="rect">
            <a:avLst/>
          </a:prstGeom>
        </p:spPr>
      </p:pic>
    </p:spTree>
    <p:extLst>
      <p:ext uri="{BB962C8B-B14F-4D97-AF65-F5344CB8AC3E}">
        <p14:creationId xmlns:p14="http://schemas.microsoft.com/office/powerpoint/2010/main" val="2705607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92200" y="1028791"/>
            <a:ext cx="6946900" cy="3962400"/>
          </a:xfrm>
          <a:prstGeom prst="rect">
            <a:avLst/>
          </a:prstGeom>
        </p:spPr>
      </p:pic>
      <p:sp>
        <p:nvSpPr>
          <p:cNvPr id="2" name="Title 1"/>
          <p:cNvSpPr>
            <a:spLocks noGrp="1"/>
          </p:cNvSpPr>
          <p:nvPr>
            <p:ph type="title"/>
          </p:nvPr>
        </p:nvSpPr>
        <p:spPr/>
        <p:txBody>
          <a:bodyPr/>
          <a:lstStyle/>
          <a:p>
            <a:r>
              <a:rPr lang="en-US" dirty="0"/>
              <a:t>PCA: Advertising Dataset Example</a:t>
            </a:r>
          </a:p>
        </p:txBody>
      </p:sp>
      <p:sp>
        <p:nvSpPr>
          <p:cNvPr id="3" name="Content Placeholder 2"/>
          <p:cNvSpPr>
            <a:spLocks noGrp="1"/>
          </p:cNvSpPr>
          <p:nvPr>
            <p:ph idx="1"/>
          </p:nvPr>
        </p:nvSpPr>
        <p:spPr>
          <a:xfrm>
            <a:off x="457200" y="4857885"/>
            <a:ext cx="8229600" cy="1584380"/>
          </a:xfrm>
        </p:spPr>
        <p:txBody>
          <a:bodyPr>
            <a:normAutofit/>
          </a:bodyPr>
          <a:lstStyle/>
          <a:p>
            <a:pPr marL="0" indent="0">
              <a:buNone/>
            </a:pPr>
            <a:r>
              <a:rPr lang="en-US" sz="2000" i="1" dirty="0"/>
              <a:t>The population size (pop) and ad spending (ad) for 100 different cities are shown as purple circles. The green solid line indicates the first principal component direction, and the blue dashed line indicates the second principal component direction. </a:t>
            </a:r>
            <a:endParaRPr lang="en-US" sz="2000" i="1" dirty="0">
              <a:effectLst/>
            </a:endParaRPr>
          </a:p>
          <a:p>
            <a:endParaRPr lang="en-US" sz="2000" dirty="0"/>
          </a:p>
        </p:txBody>
      </p:sp>
    </p:spTree>
    <p:extLst>
      <p:ext uri="{BB962C8B-B14F-4D97-AF65-F5344CB8AC3E}">
        <p14:creationId xmlns:p14="http://schemas.microsoft.com/office/powerpoint/2010/main" val="1443849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1341</TotalTime>
  <Words>1649</Words>
  <Application>Microsoft Macintosh PowerPoint</Application>
  <PresentationFormat>On-screen Show (4:3)</PresentationFormat>
  <Paragraphs>128</Paragraphs>
  <Slides>25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Office Theme</vt:lpstr>
      <vt:lpstr>Dimensionality Reduction </vt:lpstr>
      <vt:lpstr>The Goals of Unsupervised Learning</vt:lpstr>
      <vt:lpstr>Challenge of Unsupervised Learning</vt:lpstr>
      <vt:lpstr>An advantage of unsupervised learning</vt:lpstr>
      <vt:lpstr>Principal Components Analysis</vt:lpstr>
      <vt:lpstr>Principal Components</vt:lpstr>
      <vt:lpstr>Principal Components</vt:lpstr>
      <vt:lpstr>Principal Components Analysis: details</vt:lpstr>
      <vt:lpstr>PCA: Advertising Dataset Example</vt:lpstr>
      <vt:lpstr>Computation of Principal Components</vt:lpstr>
      <vt:lpstr>Computation: continued </vt:lpstr>
      <vt:lpstr>Geometry of PCA</vt:lpstr>
      <vt:lpstr>Further principal components</vt:lpstr>
      <vt:lpstr>Further principal components: continued</vt:lpstr>
      <vt:lpstr>Illustration: USA arrests data</vt:lpstr>
      <vt:lpstr>USAarrests data: PCA plot</vt:lpstr>
      <vt:lpstr>Figure details</vt:lpstr>
      <vt:lpstr>PCA Loadings</vt:lpstr>
      <vt:lpstr>Another Interpretation of Principal Components  </vt:lpstr>
      <vt:lpstr>PCA find the hyperplane closest to the observations</vt:lpstr>
      <vt:lpstr>Scaling of the variables is important</vt:lpstr>
      <vt:lpstr>Proportion Variance Explained </vt:lpstr>
      <vt:lpstr>Proportion Variance Explained: continued </vt:lpstr>
      <vt:lpstr>How many principal components should we use? </vt:lpstr>
      <vt:lpstr>PCA vs Clustering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Dimensionality Reduction </dc:title>
  <dc:subject/>
  <dc:creator>Jay Urbain</dc:creator>
  <cp:keywords/>
  <dc:description/>
  <cp:lastModifiedBy>Urbain, Dr. Jay</cp:lastModifiedBy>
  <cp:revision>23</cp:revision>
  <cp:lastPrinted>2016-04-13T14:26:52Z</cp:lastPrinted>
  <dcterms:created xsi:type="dcterms:W3CDTF">2016-04-12T17:52:03Z</dcterms:created>
  <dcterms:modified xsi:type="dcterms:W3CDTF">2018-11-01T20:02:47Z</dcterms:modified>
  <cp:category/>
</cp:coreProperties>
</file>