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4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5"/>
    <p:restoredTop sz="94648"/>
  </p:normalViewPr>
  <p:slideViewPr>
    <p:cSldViewPr snapToGrid="0" snapToObjects="1">
      <p:cViewPr>
        <p:scale>
          <a:sx n="100" d="100"/>
          <a:sy n="100" d="100"/>
        </p:scale>
        <p:origin x="120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Relationship Id="rId3" Type="http://schemas.openxmlformats.org/officeDocument/2006/relationships/hyperlink" Target="https://finance.yahoo.com/quote/JAG/key-statistics/" TargetMode="Externa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33c645669_0_1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733c645669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33c645669_0_1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733c645669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453b4943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7453b494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33c645669_0_1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733c645669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33c645669_0_1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733c645669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3aedca809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73aedca80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33c645669_0_1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g733c645669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3a0042102_1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g83a0042102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33c645669_0_1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g733c645669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64467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3bb724122_2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g83bb724122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33c645669_0_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733c645669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33c645669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733c64566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33c645669_0_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733c645669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33c645669_0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https://finance.yahoo.com/quote/JAG/key-statistics/</a:t>
            </a:r>
            <a:endParaRPr/>
          </a:p>
        </p:txBody>
      </p:sp>
      <p:sp>
        <p:nvSpPr>
          <p:cNvPr id="143" name="Google Shape;143;g733c64566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33c645669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	 	 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During 2018, our average daily production of 34,207 Boe/d consisted of 77% oil, 12% NGLs and 11% natural gas. 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733c645669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33c645669_0_1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733c645669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33c645669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733c64566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chemeClr val="accen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575672" y="389600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575672" y="4550000"/>
            <a:ext cx="9144000" cy="544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lvl="0" algn="l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2"/>
          <p:cNvSpPr/>
          <p:nvPr/>
        </p:nvSpPr>
        <p:spPr>
          <a:xfrm rot="-5400000" flipH="1">
            <a:off x="5669239" y="334235"/>
            <a:ext cx="3262179" cy="9783338"/>
          </a:xfrm>
          <a:custGeom>
            <a:avLst/>
            <a:gdLst/>
            <a:ahLst/>
            <a:cxnLst/>
            <a:rect l="l" t="t" r="r" b="b"/>
            <a:pathLst>
              <a:path w="2446634" h="7337504" extrusionOk="0">
                <a:moveTo>
                  <a:pt x="2446634" y="7304054"/>
                </a:moveTo>
                <a:cubicBezTo>
                  <a:pt x="2446633" y="4869369"/>
                  <a:pt x="2446632" y="2434685"/>
                  <a:pt x="2446631" y="0"/>
                </a:cubicBezTo>
                <a:lnTo>
                  <a:pt x="2142302" y="903249"/>
                </a:lnTo>
                <a:lnTo>
                  <a:pt x="0" y="7337504"/>
                </a:lnTo>
                <a:lnTo>
                  <a:pt x="2446634" y="7304054"/>
                </a:lnTo>
                <a:close/>
              </a:path>
            </a:pathLst>
          </a:custGeom>
          <a:solidFill>
            <a:srgbClr val="000000">
              <a:alpha val="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 txBox="1">
            <a:spLocks noGrp="1"/>
          </p:cNvSpPr>
          <p:nvPr>
            <p:ph type="body" idx="2"/>
          </p:nvPr>
        </p:nvSpPr>
        <p:spPr>
          <a:xfrm>
            <a:off x="575672" y="5337129"/>
            <a:ext cx="9144000" cy="509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lvl="1" indent="-228600" algn="l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lvl="2" indent="-228600" algn="l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lvl="3" indent="-228600" algn="l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lvl="4" indent="-228600" algn="l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/>
          <p:nvPr/>
        </p:nvSpPr>
        <p:spPr>
          <a:xfrm rot="10800000" flipH="1">
            <a:off x="10409503" y="-1"/>
            <a:ext cx="1782495" cy="5337130"/>
          </a:xfrm>
          <a:custGeom>
            <a:avLst/>
            <a:gdLst/>
            <a:ahLst/>
            <a:cxnLst/>
            <a:rect l="l" t="t" r="r" b="b"/>
            <a:pathLst>
              <a:path w="1573014" h="4709905" extrusionOk="0">
                <a:moveTo>
                  <a:pt x="0" y="4709905"/>
                </a:moveTo>
                <a:lnTo>
                  <a:pt x="1573014" y="4709905"/>
                </a:lnTo>
                <a:lnTo>
                  <a:pt x="1573014" y="0"/>
                </a:lnTo>
                <a:close/>
              </a:path>
            </a:pathLst>
          </a:custGeom>
          <a:solidFill>
            <a:schemeClr val="accent2">
              <a:alpha val="8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1312" y="554100"/>
            <a:ext cx="2641600" cy="649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oter Only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ftr" idx="11"/>
          </p:nvPr>
        </p:nvSpPr>
        <p:spPr>
          <a:xfrm>
            <a:off x="7928904" y="651330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9300504" y="61262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oter and Background">
  <p:cSld name="Footer and Background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ftr" idx="11"/>
          </p:nvPr>
        </p:nvSpPr>
        <p:spPr>
          <a:xfrm>
            <a:off x="7928904" y="651330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ldNum" idx="12"/>
          </p:nvPr>
        </p:nvSpPr>
        <p:spPr>
          <a:xfrm>
            <a:off x="9300504" y="61262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12"/>
          <p:cNvSpPr/>
          <p:nvPr/>
        </p:nvSpPr>
        <p:spPr>
          <a:xfrm flipH="1">
            <a:off x="0" y="2122400"/>
            <a:ext cx="1463201" cy="4381103"/>
          </a:xfrm>
          <a:custGeom>
            <a:avLst/>
            <a:gdLst/>
            <a:ahLst/>
            <a:cxnLst/>
            <a:rect l="l" t="t" r="r" b="b"/>
            <a:pathLst>
              <a:path w="1463201" h="4381103" extrusionOk="0">
                <a:moveTo>
                  <a:pt x="1463201" y="0"/>
                </a:moveTo>
                <a:lnTo>
                  <a:pt x="0" y="4381103"/>
                </a:lnTo>
                <a:lnTo>
                  <a:pt x="1463201" y="4381103"/>
                </a:lnTo>
                <a:close/>
              </a:path>
            </a:pathLst>
          </a:custGeom>
          <a:solidFill>
            <a:srgbClr val="000000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2"/>
          <p:cNvSpPr/>
          <p:nvPr/>
        </p:nvSpPr>
        <p:spPr>
          <a:xfrm rot="-5400000" flipH="1">
            <a:off x="3910865" y="-1777629"/>
            <a:ext cx="4370271" cy="12191998"/>
          </a:xfrm>
          <a:custGeom>
            <a:avLst/>
            <a:gdLst/>
            <a:ahLst/>
            <a:cxnLst/>
            <a:rect l="l" t="t" r="r" b="b"/>
            <a:pathLst>
              <a:path w="3277705" h="9144003" extrusionOk="0">
                <a:moveTo>
                  <a:pt x="0" y="9144003"/>
                </a:moveTo>
                <a:lnTo>
                  <a:pt x="3277705" y="9144003"/>
                </a:lnTo>
                <a:lnTo>
                  <a:pt x="3277704" y="0"/>
                </a:lnTo>
                <a:lnTo>
                  <a:pt x="3053915" y="0"/>
                </a:lnTo>
                <a:close/>
              </a:path>
            </a:pathLst>
          </a:custGeom>
          <a:solidFill>
            <a:srgbClr val="000000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ground Only: Blue">
  <p:cSld name="Background Only: Blue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/>
          <p:nvPr/>
        </p:nvSpPr>
        <p:spPr>
          <a:xfrm rot="5400000" flipH="1">
            <a:off x="3766429" y="-3766429"/>
            <a:ext cx="4659141" cy="12191999"/>
          </a:xfrm>
          <a:custGeom>
            <a:avLst/>
            <a:gdLst/>
            <a:ahLst/>
            <a:cxnLst/>
            <a:rect l="l" t="t" r="r" b="b"/>
            <a:pathLst>
              <a:path w="4659141" h="12191999" extrusionOk="0">
                <a:moveTo>
                  <a:pt x="0" y="12191999"/>
                </a:moveTo>
                <a:lnTo>
                  <a:pt x="4659141" y="12191999"/>
                </a:lnTo>
                <a:lnTo>
                  <a:pt x="4659141" y="0"/>
                </a:lnTo>
                <a:lnTo>
                  <a:pt x="4071885" y="0"/>
                </a:lnTo>
                <a:close/>
              </a:path>
            </a:pathLst>
          </a:custGeom>
          <a:solidFill>
            <a:srgbClr val="000000">
              <a:alpha val="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 rot="10800000" flipH="1">
            <a:off x="10618986" y="0"/>
            <a:ext cx="1573014" cy="4709905"/>
          </a:xfrm>
          <a:custGeom>
            <a:avLst/>
            <a:gdLst/>
            <a:ahLst/>
            <a:cxnLst/>
            <a:rect l="l" t="t" r="r" b="b"/>
            <a:pathLst>
              <a:path w="1573014" h="4709905" extrusionOk="0">
                <a:moveTo>
                  <a:pt x="0" y="4709905"/>
                </a:moveTo>
                <a:lnTo>
                  <a:pt x="1573014" y="4709905"/>
                </a:lnTo>
                <a:lnTo>
                  <a:pt x="1573014" y="0"/>
                </a:lnTo>
                <a:close/>
              </a:path>
            </a:pathLst>
          </a:custGeom>
          <a:solidFill>
            <a:srgbClr val="000000">
              <a:alpha val="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093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838200" y="131010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228600" algn="l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228600" algn="l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3pPr>
            <a:lvl4pPr marL="1828800" lvl="3" indent="-228600" algn="l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228600" algn="l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7928904" y="651330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9300504" y="61262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: Emphasis">
  <p:cSld name="Content: Emphasis">
    <p:bg>
      <p:bgPr>
        <a:solidFill>
          <a:schemeClr val="accen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838200" y="131010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0" y="6503504"/>
            <a:ext cx="12192000" cy="384735"/>
          </a:xfrm>
          <a:prstGeom prst="rect">
            <a:avLst/>
          </a:prstGeom>
          <a:solidFill>
            <a:srgbClr val="003D7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002C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0" y="6503504"/>
            <a:ext cx="1600200" cy="384735"/>
          </a:xfrm>
          <a:custGeom>
            <a:avLst/>
            <a:gdLst/>
            <a:ahLst/>
            <a:cxnLst/>
            <a:rect l="l" t="t" r="r" b="b"/>
            <a:pathLst>
              <a:path w="1600200" h="384735" extrusionOk="0">
                <a:moveTo>
                  <a:pt x="0" y="0"/>
                </a:moveTo>
                <a:lnTo>
                  <a:pt x="1472137" y="0"/>
                </a:lnTo>
                <a:lnTo>
                  <a:pt x="1600200" y="384735"/>
                </a:lnTo>
                <a:lnTo>
                  <a:pt x="0" y="384735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7928904" y="651330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9300504" y="61262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" name="Google Shape;37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02" y="6595711"/>
            <a:ext cx="914444" cy="173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831850" y="4026944"/>
            <a:ext cx="105156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rgbClr val="8C8C91"/>
              </a:buClr>
              <a:buSzPts val="2000"/>
              <a:buNone/>
              <a:defRPr sz="2000">
                <a:solidFill>
                  <a:srgbClr val="8C8C91"/>
                </a:solidFill>
              </a:defRPr>
            </a:lvl2pPr>
            <a:lvl3pPr marL="1371600" lvl="2" indent="-228600" algn="l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rgbClr val="8C8C91"/>
              </a:buClr>
              <a:buSzPts val="1800"/>
              <a:buNone/>
              <a:defRPr sz="1800">
                <a:solidFill>
                  <a:srgbClr val="8C8C91"/>
                </a:solidFill>
              </a:defRPr>
            </a:lvl3pPr>
            <a:lvl4pPr marL="1828800" lvl="3" indent="-228600" algn="l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rgbClr val="8C8C91"/>
              </a:buClr>
              <a:buSzPts val="1600"/>
              <a:buNone/>
              <a:defRPr sz="1600">
                <a:solidFill>
                  <a:srgbClr val="8C8C91"/>
                </a:solidFill>
              </a:defRPr>
            </a:lvl4pPr>
            <a:lvl5pPr marL="2286000" lvl="4" indent="-228600" algn="l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rgbClr val="8C8C91"/>
              </a:buClr>
              <a:buSzPts val="1600"/>
              <a:buNone/>
              <a:defRPr sz="1600">
                <a:solidFill>
                  <a:srgbClr val="8C8C9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8C91"/>
              </a:buClr>
              <a:buSzPts val="1600"/>
              <a:buNone/>
              <a:defRPr sz="1600">
                <a:solidFill>
                  <a:srgbClr val="8C8C9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8C91"/>
              </a:buClr>
              <a:buSzPts val="1600"/>
              <a:buNone/>
              <a:defRPr sz="1600">
                <a:solidFill>
                  <a:srgbClr val="8C8C9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8C91"/>
              </a:buClr>
              <a:buSzPts val="1600"/>
              <a:buNone/>
              <a:defRPr sz="1600">
                <a:solidFill>
                  <a:srgbClr val="8C8C9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8C91"/>
              </a:buClr>
              <a:buSzPts val="1600"/>
              <a:buNone/>
              <a:defRPr sz="1600">
                <a:solidFill>
                  <a:srgbClr val="8C8C9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/>
          <p:nvPr/>
        </p:nvSpPr>
        <p:spPr>
          <a:xfrm rot="10800000" flipH="1">
            <a:off x="9377707" y="0"/>
            <a:ext cx="2814298" cy="6858000"/>
          </a:xfrm>
          <a:custGeom>
            <a:avLst/>
            <a:gdLst/>
            <a:ahLst/>
            <a:cxnLst/>
            <a:rect l="l" t="t" r="r" b="b"/>
            <a:pathLst>
              <a:path w="2814298" h="6858000" extrusionOk="0">
                <a:moveTo>
                  <a:pt x="0" y="6858000"/>
                </a:moveTo>
                <a:lnTo>
                  <a:pt x="2814298" y="6858000"/>
                </a:lnTo>
                <a:lnTo>
                  <a:pt x="2814298" y="0"/>
                </a:lnTo>
                <a:lnTo>
                  <a:pt x="2290436" y="0"/>
                </a:lnTo>
                <a:close/>
              </a:path>
            </a:pathLst>
          </a:custGeom>
          <a:solidFill>
            <a:srgbClr val="000000">
              <a:alpha val="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5"/>
          <p:cNvSpPr/>
          <p:nvPr/>
        </p:nvSpPr>
        <p:spPr>
          <a:xfrm rot="-5400000" flipH="1">
            <a:off x="7922680" y="2588676"/>
            <a:ext cx="2137767" cy="6400882"/>
          </a:xfrm>
          <a:custGeom>
            <a:avLst/>
            <a:gdLst/>
            <a:ahLst/>
            <a:cxnLst/>
            <a:rect l="l" t="t" r="r" b="b"/>
            <a:pathLst>
              <a:path w="1573014" h="4709905" extrusionOk="0">
                <a:moveTo>
                  <a:pt x="0" y="4709905"/>
                </a:moveTo>
                <a:lnTo>
                  <a:pt x="1573014" y="4709905"/>
                </a:lnTo>
                <a:lnTo>
                  <a:pt x="1573014" y="0"/>
                </a:lnTo>
                <a:close/>
              </a:path>
            </a:pathLst>
          </a:custGeom>
          <a:solidFill>
            <a:srgbClr val="000000">
              <a:alpha val="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093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l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 b="0">
                <a:solidFill>
                  <a:schemeClr val="accent4"/>
                </a:solidFill>
              </a:defRPr>
            </a:lvl1pPr>
            <a:lvl2pPr marL="914400" lvl="1" indent="-228600" algn="l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228600" algn="l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228600" algn="l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3pPr>
            <a:lvl4pPr marL="1828800" lvl="3" indent="-228600" algn="l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228600" algn="l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l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 b="0">
                <a:solidFill>
                  <a:schemeClr val="accent4"/>
                </a:solidFill>
              </a:defRPr>
            </a:lvl1pPr>
            <a:lvl2pPr marL="914400" lvl="1" indent="-228600" algn="l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228600" algn="l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228600" algn="l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3pPr>
            <a:lvl4pPr marL="1828800" lvl="3" indent="-228600" algn="l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228600" algn="l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>
            <a:off x="7928904" y="651330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9300504" y="61262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839788" y="1189470"/>
            <a:ext cx="3932237" cy="867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093B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/>
            </a:lvl1pPr>
            <a:lvl2pPr marL="914400" lvl="1" indent="-228600" algn="l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2pPr>
            <a:lvl3pPr marL="1371600" lvl="2" indent="-228600" algn="l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3pPr>
            <a:lvl4pPr marL="1828800" lvl="3" indent="-228600" algn="l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marL="2286000" lvl="4" indent="-228600" algn="l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7928904" y="651330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9300504" y="61262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093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7928904" y="651330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9300504" y="61262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 Title">
  <p:cSld name="No Titl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228600" algn="l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228600" algn="l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3pPr>
            <a:lvl4pPr marL="1828800" lvl="3" indent="-228600" algn="l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228600" algn="l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7928904" y="651330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9300504" y="61262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with Text">
  <p:cSld name="Full Image with 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7928904" y="651330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9300504" y="61262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R="0" lvl="0" algn="l" rtl="0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>
            <a:lvl1pPr marL="457200" lvl="0" indent="-228600" algn="l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0" y="6503504"/>
            <a:ext cx="12192000" cy="38473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rgbClr val="002C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0" y="6503504"/>
            <a:ext cx="1600200" cy="384735"/>
          </a:xfrm>
          <a:custGeom>
            <a:avLst/>
            <a:gdLst/>
            <a:ahLst/>
            <a:cxnLst/>
            <a:rect l="l" t="t" r="r" b="b"/>
            <a:pathLst>
              <a:path w="1600200" h="384735" extrusionOk="0">
                <a:moveTo>
                  <a:pt x="0" y="0"/>
                </a:moveTo>
                <a:lnTo>
                  <a:pt x="1472137" y="0"/>
                </a:lnTo>
                <a:lnTo>
                  <a:pt x="1600200" y="384735"/>
                </a:lnTo>
                <a:lnTo>
                  <a:pt x="0" y="384735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52402" y="6595711"/>
            <a:ext cx="914444" cy="17309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093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C5093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body" idx="1"/>
          </p:nvPr>
        </p:nvSpPr>
        <p:spPr>
          <a:xfrm>
            <a:off x="838200" y="131010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228600" algn="l" rtl="0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ftr" idx="11"/>
          </p:nvPr>
        </p:nvSpPr>
        <p:spPr>
          <a:xfrm>
            <a:off x="7928904" y="651330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AFAFA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9300504" y="61262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rgbClr val="AFAFA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rgbClr val="AFAFA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rgbClr val="AFAFA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rgbClr val="AFAFA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rgbClr val="AFAFA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rgbClr val="AFAFA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rgbClr val="AFAFA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rgbClr val="AFAFA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rgbClr val="AFAFA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477140" y="2978305"/>
            <a:ext cx="11237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b="1" dirty="0"/>
              <a:t>Parsley’s acquisition of Jagged Peak Energy</a:t>
            </a:r>
            <a:endParaRPr b="1" dirty="0"/>
          </a:p>
          <a:p>
            <a:pPr marL="457200" lvl="0" indent="-444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Char char="-"/>
            </a:pPr>
            <a:r>
              <a:rPr lang="en-US" sz="3400" i="1" dirty="0"/>
              <a:t>Was it a good deal for Parsley? -</a:t>
            </a:r>
            <a:endParaRPr sz="3400" i="1" dirty="0"/>
          </a:p>
        </p:txBody>
      </p:sp>
      <p:sp>
        <p:nvSpPr>
          <p:cNvPr id="87" name="Google Shape;87;p14"/>
          <p:cNvSpPr txBox="1"/>
          <p:nvPr/>
        </p:nvSpPr>
        <p:spPr>
          <a:xfrm>
            <a:off x="941850" y="5387825"/>
            <a:ext cx="103083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6FA8DC"/>
                </a:solidFill>
              </a:rPr>
              <a:t>Group 9 - Jaewon Kim, Meekyung Oh, Wensen Wang, Zhengjie Yang</a:t>
            </a:r>
            <a:endParaRPr sz="1700">
              <a:solidFill>
                <a:srgbClr val="6FA8D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3"/>
          <p:cNvSpPr txBox="1">
            <a:spLocks noGrp="1"/>
          </p:cNvSpPr>
          <p:nvPr>
            <p:ph type="title"/>
          </p:nvPr>
        </p:nvSpPr>
        <p:spPr>
          <a:xfrm>
            <a:off x="838200" y="404046"/>
            <a:ext cx="105156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5093B"/>
              </a:buClr>
              <a:buSzPts val="2800"/>
              <a:buFont typeface="Arial"/>
              <a:buNone/>
            </a:pPr>
            <a:r>
              <a:rPr lang="en-US" b="1"/>
              <a:t>M&amp;A Rationale &amp; Transaction</a:t>
            </a:r>
            <a:endParaRPr b="1"/>
          </a:p>
        </p:txBody>
      </p:sp>
      <p:sp>
        <p:nvSpPr>
          <p:cNvPr id="207" name="Google Shape;207;p23"/>
          <p:cNvSpPr txBox="1">
            <a:spLocks noGrp="1"/>
          </p:cNvSpPr>
          <p:nvPr>
            <p:ph type="sldNum" idx="12"/>
          </p:nvPr>
        </p:nvSpPr>
        <p:spPr>
          <a:xfrm>
            <a:off x="9300504" y="612629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08" name="Google Shape;208;p23"/>
          <p:cNvSpPr txBox="1">
            <a:spLocks noGrp="1"/>
          </p:cNvSpPr>
          <p:nvPr>
            <p:ph type="title"/>
          </p:nvPr>
        </p:nvSpPr>
        <p:spPr>
          <a:xfrm>
            <a:off x="838200" y="939421"/>
            <a:ext cx="105156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093B"/>
              </a:buClr>
              <a:buSzPts val="2800"/>
              <a:buFont typeface="Arial"/>
              <a:buNone/>
            </a:pPr>
            <a:r>
              <a:rPr lang="en-US" sz="2700">
                <a:solidFill>
                  <a:srgbClr val="000000"/>
                </a:solidFill>
              </a:rPr>
              <a:t>Parsley acquired JAG in an all-stock transaction valued at ~ $2.27B </a:t>
            </a:r>
            <a:endParaRPr sz="2700">
              <a:solidFill>
                <a:srgbClr val="000000"/>
              </a:solidFill>
            </a:endParaRPr>
          </a:p>
        </p:txBody>
      </p:sp>
      <p:sp>
        <p:nvSpPr>
          <p:cNvPr id="209" name="Google Shape;209;p23"/>
          <p:cNvSpPr txBox="1"/>
          <p:nvPr/>
        </p:nvSpPr>
        <p:spPr>
          <a:xfrm>
            <a:off x="838195" y="1614650"/>
            <a:ext cx="51276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/>
              <a:t>Transaction</a:t>
            </a:r>
            <a:endParaRPr sz="2200" b="1"/>
          </a:p>
        </p:txBody>
      </p:sp>
      <p:cxnSp>
        <p:nvCxnSpPr>
          <p:cNvPr id="210" name="Google Shape;210;p23"/>
          <p:cNvCxnSpPr/>
          <p:nvPr/>
        </p:nvCxnSpPr>
        <p:spPr>
          <a:xfrm>
            <a:off x="838195" y="2082075"/>
            <a:ext cx="5127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1" name="Google Shape;211;p23"/>
          <p:cNvSpPr txBox="1"/>
          <p:nvPr/>
        </p:nvSpPr>
        <p:spPr>
          <a:xfrm>
            <a:off x="6599920" y="1614650"/>
            <a:ext cx="51276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/>
              <a:t>Rationale of all-stock transaction</a:t>
            </a:r>
            <a:endParaRPr sz="2200" b="1"/>
          </a:p>
        </p:txBody>
      </p:sp>
      <p:cxnSp>
        <p:nvCxnSpPr>
          <p:cNvPr id="212" name="Google Shape;212;p23"/>
          <p:cNvCxnSpPr/>
          <p:nvPr/>
        </p:nvCxnSpPr>
        <p:spPr>
          <a:xfrm>
            <a:off x="6599920" y="2082075"/>
            <a:ext cx="5127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" name="Google Shape;213;p23"/>
          <p:cNvSpPr txBox="1"/>
          <p:nvPr/>
        </p:nvSpPr>
        <p:spPr>
          <a:xfrm>
            <a:off x="6599925" y="2879575"/>
            <a:ext cx="5127600" cy="3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An all-stock transaction ensures the combined company will retain a strong balance sheet with a pro forma net leverage ratio of 1.6x LTM adjusted earnings before interest, income taxes, depreciation, depletion, amortization, and exploration expense</a:t>
            </a:r>
            <a:endParaRPr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Parsley expects to maintain its dividend per share at current levels in the near term, with the anticipated free cash flow enhancements from this transaction expected to support </a:t>
            </a:r>
            <a:r>
              <a:rPr lang="en-US" dirty="0" err="1"/>
              <a:t>ithe</a:t>
            </a:r>
            <a:r>
              <a:rPr lang="en-US" dirty="0"/>
              <a:t> </a:t>
            </a:r>
            <a:r>
              <a:rPr lang="en-US" dirty="0" err="1"/>
              <a:t>ncreased</a:t>
            </a:r>
            <a:r>
              <a:rPr lang="en-US" dirty="0"/>
              <a:t> return of capital in the future</a:t>
            </a:r>
            <a:endParaRPr dirty="0"/>
          </a:p>
        </p:txBody>
      </p:sp>
      <p:sp>
        <p:nvSpPr>
          <p:cNvPr id="214" name="Google Shape;214;p23"/>
          <p:cNvSpPr txBox="1"/>
          <p:nvPr/>
        </p:nvSpPr>
        <p:spPr>
          <a:xfrm>
            <a:off x="6608300" y="2200740"/>
            <a:ext cx="51276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980000"/>
                </a:solidFill>
              </a:rPr>
              <a:t>With the all-stock transaction, Parsley wanted to maintain strong balance sheet</a:t>
            </a:r>
            <a:endParaRPr sz="1800" b="1">
              <a:solidFill>
                <a:srgbClr val="980000"/>
              </a:solidFill>
            </a:endParaRPr>
          </a:p>
        </p:txBody>
      </p:sp>
      <p:sp>
        <p:nvSpPr>
          <p:cNvPr id="215" name="Google Shape;215;p23"/>
          <p:cNvSpPr txBox="1"/>
          <p:nvPr/>
        </p:nvSpPr>
        <p:spPr>
          <a:xfrm>
            <a:off x="838203" y="2218075"/>
            <a:ext cx="1337400" cy="6288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/>
              <a:t>Deal</a:t>
            </a:r>
            <a:endParaRPr sz="1600" b="1"/>
          </a:p>
        </p:txBody>
      </p:sp>
      <p:sp>
        <p:nvSpPr>
          <p:cNvPr id="216" name="Google Shape;216;p23"/>
          <p:cNvSpPr txBox="1"/>
          <p:nvPr/>
        </p:nvSpPr>
        <p:spPr>
          <a:xfrm>
            <a:off x="2175595" y="2218075"/>
            <a:ext cx="3790200" cy="628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All-stock transaction</a:t>
            </a:r>
            <a:endParaRPr sz="1600"/>
          </a:p>
        </p:txBody>
      </p:sp>
      <p:sp>
        <p:nvSpPr>
          <p:cNvPr id="217" name="Google Shape;217;p23"/>
          <p:cNvSpPr txBox="1"/>
          <p:nvPr/>
        </p:nvSpPr>
        <p:spPr>
          <a:xfrm>
            <a:off x="838203" y="3055150"/>
            <a:ext cx="1337400" cy="6288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/>
              <a:t>Value</a:t>
            </a:r>
            <a:endParaRPr sz="1600" b="1"/>
          </a:p>
        </p:txBody>
      </p:sp>
      <p:sp>
        <p:nvSpPr>
          <p:cNvPr id="218" name="Google Shape;218;p23"/>
          <p:cNvSpPr txBox="1"/>
          <p:nvPr/>
        </p:nvSpPr>
        <p:spPr>
          <a:xfrm>
            <a:off x="2175595" y="3055150"/>
            <a:ext cx="3790200" cy="628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Approximately $2.27 billion</a:t>
            </a:r>
            <a:endParaRPr sz="1600"/>
          </a:p>
        </p:txBody>
      </p:sp>
      <p:sp>
        <p:nvSpPr>
          <p:cNvPr id="219" name="Google Shape;219;p23"/>
          <p:cNvSpPr txBox="1"/>
          <p:nvPr/>
        </p:nvSpPr>
        <p:spPr>
          <a:xfrm>
            <a:off x="838203" y="3892225"/>
            <a:ext cx="1337400" cy="6288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/>
              <a:t>Debt obligation</a:t>
            </a:r>
            <a:endParaRPr sz="1600" b="1"/>
          </a:p>
        </p:txBody>
      </p:sp>
      <p:sp>
        <p:nvSpPr>
          <p:cNvPr id="220" name="Google Shape;220;p23"/>
          <p:cNvSpPr txBox="1"/>
          <p:nvPr/>
        </p:nvSpPr>
        <p:spPr>
          <a:xfrm>
            <a:off x="2175595" y="3892225"/>
            <a:ext cx="3790200" cy="628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Parsley also acquired JAG’s </a:t>
            </a:r>
            <a:br>
              <a:rPr lang="en-US" sz="1600"/>
            </a:br>
            <a:r>
              <a:rPr lang="en-US" sz="1600"/>
              <a:t>net debt of ~$625 million</a:t>
            </a:r>
            <a:endParaRPr sz="1600"/>
          </a:p>
        </p:txBody>
      </p:sp>
      <p:sp>
        <p:nvSpPr>
          <p:cNvPr id="221" name="Google Shape;221;p23"/>
          <p:cNvSpPr txBox="1"/>
          <p:nvPr/>
        </p:nvSpPr>
        <p:spPr>
          <a:xfrm>
            <a:off x="838203" y="4729300"/>
            <a:ext cx="1337400" cy="6288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/>
              <a:t>Transaction</a:t>
            </a:r>
            <a:endParaRPr sz="1600" b="1"/>
          </a:p>
        </p:txBody>
      </p:sp>
      <p:sp>
        <p:nvSpPr>
          <p:cNvPr id="222" name="Google Shape;222;p23"/>
          <p:cNvSpPr txBox="1"/>
          <p:nvPr/>
        </p:nvSpPr>
        <p:spPr>
          <a:xfrm>
            <a:off x="2175595" y="4729300"/>
            <a:ext cx="3790200" cy="628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JAG shareholders will receive 0.447 shares of Parsley‘s common stock</a:t>
            </a:r>
            <a:endParaRPr sz="1600"/>
          </a:p>
        </p:txBody>
      </p:sp>
      <p:sp>
        <p:nvSpPr>
          <p:cNvPr id="223" name="Google Shape;223;p23"/>
          <p:cNvSpPr txBox="1"/>
          <p:nvPr/>
        </p:nvSpPr>
        <p:spPr>
          <a:xfrm>
            <a:off x="838203" y="5566375"/>
            <a:ext cx="1337400" cy="6288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/>
              <a:t>Premium</a:t>
            </a:r>
            <a:endParaRPr sz="1600" b="1"/>
          </a:p>
        </p:txBody>
      </p:sp>
      <p:sp>
        <p:nvSpPr>
          <p:cNvPr id="224" name="Google Shape;224;p23"/>
          <p:cNvSpPr txBox="1"/>
          <p:nvPr/>
        </p:nvSpPr>
        <p:spPr>
          <a:xfrm>
            <a:off x="2175595" y="5566375"/>
            <a:ext cx="3790200" cy="628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1.5% compared to JAG's 30-day volume weighted average*</a:t>
            </a:r>
            <a:endParaRPr sz="1600"/>
          </a:p>
        </p:txBody>
      </p:sp>
      <p:sp>
        <p:nvSpPr>
          <p:cNvPr id="225" name="Google Shape;225;p23"/>
          <p:cNvSpPr txBox="1"/>
          <p:nvPr/>
        </p:nvSpPr>
        <p:spPr>
          <a:xfrm>
            <a:off x="305950" y="6195163"/>
            <a:ext cx="10631100" cy="3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* It is 11.2% compared to Jagged Peak's closing price on October 11, 2019.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4"/>
          <p:cNvSpPr txBox="1">
            <a:spLocks noGrp="1"/>
          </p:cNvSpPr>
          <p:nvPr>
            <p:ph type="sldNum" idx="12"/>
          </p:nvPr>
        </p:nvSpPr>
        <p:spPr>
          <a:xfrm>
            <a:off x="9300504" y="612629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32" name="Google Shape;232;p24"/>
          <p:cNvSpPr/>
          <p:nvPr/>
        </p:nvSpPr>
        <p:spPr>
          <a:xfrm>
            <a:off x="3175" y="4790434"/>
            <a:ext cx="12192000" cy="769500"/>
          </a:xfrm>
          <a:prstGeom prst="rect">
            <a:avLst/>
          </a:prstGeom>
          <a:solidFill>
            <a:srgbClr val="003D7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4"/>
          <p:cNvSpPr txBox="1"/>
          <p:nvPr/>
        </p:nvSpPr>
        <p:spPr>
          <a:xfrm>
            <a:off x="3208525" y="1773050"/>
            <a:ext cx="5781300" cy="46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8C8C91"/>
                </a:solidFill>
              </a:rPr>
              <a:t>Background - Parsley</a:t>
            </a:r>
            <a:endParaRPr sz="3000" b="1" dirty="0">
              <a:solidFill>
                <a:srgbClr val="8C8C9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8C8C91"/>
                </a:solidFill>
              </a:rPr>
              <a:t>Background - Jagged Peak</a:t>
            </a:r>
            <a:endParaRPr sz="3000" b="1" dirty="0">
              <a:solidFill>
                <a:srgbClr val="8C8C9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8C8C91"/>
                </a:solidFill>
              </a:rPr>
              <a:t>M&amp;A Rationale &amp; Transaction</a:t>
            </a:r>
            <a:endParaRPr sz="3000" b="1" dirty="0">
              <a:solidFill>
                <a:srgbClr val="8C8C9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FFFFFF"/>
                </a:solidFill>
              </a:rPr>
              <a:t>Our Valuation</a:t>
            </a:r>
            <a:endParaRPr sz="3000" b="1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smtClean="0">
                <a:solidFill>
                  <a:srgbClr val="8C8C91"/>
                </a:solidFill>
              </a:rPr>
              <a:t>Conclusion</a:t>
            </a:r>
            <a:endParaRPr sz="3000" b="1" dirty="0">
              <a:solidFill>
                <a:srgbClr val="8C8C91"/>
              </a:solidFill>
            </a:endParaRPr>
          </a:p>
        </p:txBody>
      </p:sp>
      <p:sp>
        <p:nvSpPr>
          <p:cNvPr id="234" name="Google Shape;234;p24"/>
          <p:cNvSpPr txBox="1">
            <a:spLocks noGrp="1"/>
          </p:cNvSpPr>
          <p:nvPr>
            <p:ph type="title"/>
          </p:nvPr>
        </p:nvSpPr>
        <p:spPr>
          <a:xfrm>
            <a:off x="838200" y="973721"/>
            <a:ext cx="105156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093B"/>
              </a:buClr>
              <a:buSzPts val="2800"/>
              <a:buFont typeface="Arial"/>
              <a:buNone/>
            </a:pPr>
            <a:r>
              <a:rPr lang="en-US" b="1"/>
              <a:t>Table of content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5093B"/>
              </a:buClr>
              <a:buSzPts val="2800"/>
              <a:buFont typeface="Arial"/>
              <a:buNone/>
            </a:pPr>
            <a:r>
              <a:rPr lang="en-US" b="1"/>
              <a:t>Revenue projection of PE</a:t>
            </a:r>
            <a:endParaRPr b="1"/>
          </a:p>
        </p:txBody>
      </p:sp>
      <p:sp>
        <p:nvSpPr>
          <p:cNvPr id="241" name="Google Shape;241;p25"/>
          <p:cNvSpPr txBox="1">
            <a:spLocks noGrp="1"/>
          </p:cNvSpPr>
          <p:nvPr>
            <p:ph type="title"/>
          </p:nvPr>
        </p:nvSpPr>
        <p:spPr>
          <a:xfrm>
            <a:off x="838200" y="939421"/>
            <a:ext cx="105156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093B"/>
              </a:buClr>
              <a:buSzPts val="2800"/>
              <a:buFont typeface="Arial"/>
              <a:buNone/>
            </a:pPr>
            <a:r>
              <a:rPr lang="en-US" sz="2700" dirty="0">
                <a:solidFill>
                  <a:srgbClr val="000000"/>
                </a:solidFill>
              </a:rPr>
              <a:t> Parsley expected to grow in revenue 7.8% CAGR (5yrs)</a:t>
            </a:r>
            <a:endParaRPr sz="2700" dirty="0">
              <a:solidFill>
                <a:srgbClr val="000000"/>
              </a:solidFill>
            </a:endParaRPr>
          </a:p>
        </p:txBody>
      </p:sp>
      <p:sp>
        <p:nvSpPr>
          <p:cNvPr id="242" name="Google Shape;242;p25"/>
          <p:cNvSpPr txBox="1">
            <a:spLocks noGrp="1"/>
          </p:cNvSpPr>
          <p:nvPr>
            <p:ph type="body" idx="2"/>
          </p:nvPr>
        </p:nvSpPr>
        <p:spPr>
          <a:xfrm>
            <a:off x="762956" y="2328280"/>
            <a:ext cx="4701300" cy="36072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2000" dirty="0">
                <a:solidFill>
                  <a:srgbClr val="000000"/>
                </a:solidFill>
              </a:rPr>
              <a:t>Production of Oil, Natural Gas, and NGL decreases due to COVID-19 in 2020 1H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2000" dirty="0" smtClean="0">
                <a:solidFill>
                  <a:srgbClr val="000000"/>
                </a:solidFill>
              </a:rPr>
              <a:t>PE </a:t>
            </a:r>
            <a:r>
              <a:rPr lang="en-US" sz="2000" dirty="0">
                <a:solidFill>
                  <a:srgbClr val="000000"/>
                </a:solidFill>
              </a:rPr>
              <a:t>do not have to borrow money with high interests' </a:t>
            </a:r>
            <a:r>
              <a:rPr lang="en-US" sz="2000" dirty="0" smtClean="0">
                <a:solidFill>
                  <a:srgbClr val="000000"/>
                </a:solidFill>
              </a:rPr>
              <a:t>rate.( It is a potential risk)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2000" dirty="0">
                <a:solidFill>
                  <a:srgbClr val="000000"/>
                </a:solidFill>
              </a:rPr>
              <a:t>The recovery of the price for 2020 2H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2000" dirty="0">
                <a:solidFill>
                  <a:srgbClr val="000000"/>
                </a:solidFill>
              </a:rPr>
              <a:t>Operating expense as % of Rev.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2000" dirty="0">
                <a:solidFill>
                  <a:srgbClr val="000000"/>
                </a:solidFill>
              </a:rPr>
              <a:t>Capex continues at a modest </a:t>
            </a:r>
            <a:r>
              <a:rPr lang="en-US" sz="2000" dirty="0" smtClean="0">
                <a:solidFill>
                  <a:srgbClr val="000000"/>
                </a:solidFill>
              </a:rPr>
              <a:t>level</a:t>
            </a:r>
          </a:p>
        </p:txBody>
      </p:sp>
      <p:sp>
        <p:nvSpPr>
          <p:cNvPr id="243" name="Google Shape;243;p25"/>
          <p:cNvSpPr txBox="1">
            <a:spLocks noGrp="1"/>
          </p:cNvSpPr>
          <p:nvPr>
            <p:ph type="body" idx="4"/>
          </p:nvPr>
        </p:nvSpPr>
        <p:spPr>
          <a:xfrm>
            <a:off x="6105750" y="5468625"/>
            <a:ext cx="5603700" cy="8874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2000">
                <a:solidFill>
                  <a:srgbClr val="000000"/>
                </a:solidFill>
              </a:rPr>
              <a:t>Revenue increases from $1.5B to $2.8B</a:t>
            </a:r>
            <a:endParaRPr sz="20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2000">
                <a:solidFill>
                  <a:srgbClr val="000000"/>
                </a:solidFill>
              </a:rPr>
              <a:t>NI increases to $865mm in 5 years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244" name="Google Shape;244;p25"/>
          <p:cNvSpPr txBox="1">
            <a:spLocks noGrp="1"/>
          </p:cNvSpPr>
          <p:nvPr>
            <p:ph type="sldNum" idx="12"/>
          </p:nvPr>
        </p:nvSpPr>
        <p:spPr>
          <a:xfrm>
            <a:off x="9300504" y="6126298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245" name="Google Shape;24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1501" y="2303675"/>
            <a:ext cx="5684392" cy="3019838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5"/>
          <p:cNvSpPr/>
          <p:nvPr/>
        </p:nvSpPr>
        <p:spPr>
          <a:xfrm>
            <a:off x="6105750" y="4413200"/>
            <a:ext cx="5717100" cy="200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5"/>
          <p:cNvSpPr txBox="1"/>
          <p:nvPr/>
        </p:nvSpPr>
        <p:spPr>
          <a:xfrm>
            <a:off x="756325" y="1614650"/>
            <a:ext cx="46737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/>
              <a:t>Key assumptions</a:t>
            </a:r>
            <a:endParaRPr sz="2200" b="1"/>
          </a:p>
        </p:txBody>
      </p:sp>
      <p:cxnSp>
        <p:nvCxnSpPr>
          <p:cNvPr id="248" name="Google Shape;248;p25"/>
          <p:cNvCxnSpPr/>
          <p:nvPr/>
        </p:nvCxnSpPr>
        <p:spPr>
          <a:xfrm>
            <a:off x="756325" y="2082074"/>
            <a:ext cx="46737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9" name="Google Shape;249;p25"/>
          <p:cNvSpPr txBox="1"/>
          <p:nvPr/>
        </p:nvSpPr>
        <p:spPr>
          <a:xfrm>
            <a:off x="6018801" y="1614650"/>
            <a:ext cx="57171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/>
              <a:t>I/S projection</a:t>
            </a:r>
            <a:endParaRPr sz="2200" b="1"/>
          </a:p>
        </p:txBody>
      </p:sp>
      <p:cxnSp>
        <p:nvCxnSpPr>
          <p:cNvPr id="250" name="Google Shape;250;p25"/>
          <p:cNvCxnSpPr/>
          <p:nvPr/>
        </p:nvCxnSpPr>
        <p:spPr>
          <a:xfrm>
            <a:off x="6018801" y="2082075"/>
            <a:ext cx="57171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5093B"/>
              </a:buClr>
              <a:buSzPts val="2800"/>
              <a:buFont typeface="Arial"/>
              <a:buNone/>
            </a:pPr>
            <a:r>
              <a:rPr lang="en-US" b="1"/>
              <a:t>Revenue projection of JAG</a:t>
            </a:r>
            <a:endParaRPr b="1"/>
          </a:p>
        </p:txBody>
      </p:sp>
      <p:sp>
        <p:nvSpPr>
          <p:cNvPr id="257" name="Google Shape;257;p26"/>
          <p:cNvSpPr txBox="1">
            <a:spLocks noGrp="1"/>
          </p:cNvSpPr>
          <p:nvPr>
            <p:ph type="title"/>
          </p:nvPr>
        </p:nvSpPr>
        <p:spPr>
          <a:xfrm>
            <a:off x="838200" y="939421"/>
            <a:ext cx="105156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093B"/>
              </a:buClr>
              <a:buSzPts val="2800"/>
              <a:buFont typeface="Arial"/>
              <a:buNone/>
            </a:pPr>
            <a:r>
              <a:rPr lang="en-US" sz="2700">
                <a:solidFill>
                  <a:srgbClr val="000000"/>
                </a:solidFill>
              </a:rPr>
              <a:t>JAG expected to grow in revenue 8.4% annually</a:t>
            </a:r>
            <a:endParaRPr sz="2700">
              <a:solidFill>
                <a:srgbClr val="000000"/>
              </a:solidFill>
            </a:endParaRPr>
          </a:p>
        </p:txBody>
      </p:sp>
      <p:sp>
        <p:nvSpPr>
          <p:cNvPr id="258" name="Google Shape;258;p26"/>
          <p:cNvSpPr txBox="1">
            <a:spLocks noGrp="1"/>
          </p:cNvSpPr>
          <p:nvPr>
            <p:ph type="body" idx="2"/>
          </p:nvPr>
        </p:nvSpPr>
        <p:spPr>
          <a:xfrm>
            <a:off x="763600" y="2090298"/>
            <a:ext cx="4717800" cy="39555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2000">
                <a:solidFill>
                  <a:srgbClr val="000000"/>
                </a:solidFill>
              </a:rPr>
              <a:t>Production of Oil, Natural Gas, and NGL decreases due to depletion</a:t>
            </a:r>
            <a:endParaRPr sz="20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2000">
                <a:solidFill>
                  <a:srgbClr val="000000"/>
                </a:solidFill>
              </a:rPr>
              <a:t>Prices of the commodities move similar to historical data of the last 3 years</a:t>
            </a:r>
            <a:endParaRPr sz="2000"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US" sz="1400">
                <a:solidFill>
                  <a:srgbClr val="000000"/>
                </a:solidFill>
              </a:rPr>
              <a:t>A plunging oil price in 2020 was accounted for the projection</a:t>
            </a:r>
            <a:endParaRPr sz="1400"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US" sz="1400">
                <a:solidFill>
                  <a:srgbClr val="000000"/>
                </a:solidFill>
              </a:rPr>
              <a:t>The recovery of the price after 2020 </a:t>
            </a:r>
            <a:endParaRPr sz="14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2000">
                <a:solidFill>
                  <a:srgbClr val="000000"/>
                </a:solidFill>
              </a:rPr>
              <a:t>Operating expense as % of Rev.</a:t>
            </a:r>
            <a:endParaRPr sz="20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2000">
                <a:solidFill>
                  <a:srgbClr val="000000"/>
                </a:solidFill>
              </a:rPr>
              <a:t>CapEx continues at modest level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259" name="Google Shape;259;p26"/>
          <p:cNvSpPr txBox="1">
            <a:spLocks noGrp="1"/>
          </p:cNvSpPr>
          <p:nvPr>
            <p:ph type="body" idx="4"/>
          </p:nvPr>
        </p:nvSpPr>
        <p:spPr>
          <a:xfrm>
            <a:off x="5970675" y="5192375"/>
            <a:ext cx="5738700" cy="14496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2000">
                <a:solidFill>
                  <a:srgbClr val="000000"/>
                </a:solidFill>
              </a:rPr>
              <a:t>Revenue increases from $947mm to $1.3B</a:t>
            </a:r>
            <a:endParaRPr sz="20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2000">
                <a:solidFill>
                  <a:srgbClr val="000000"/>
                </a:solidFill>
              </a:rPr>
              <a:t>NI increases to $480mm in 5 years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260" name="Google Shape;260;p26"/>
          <p:cNvSpPr txBox="1">
            <a:spLocks noGrp="1"/>
          </p:cNvSpPr>
          <p:nvPr>
            <p:ph type="sldNum" idx="12"/>
          </p:nvPr>
        </p:nvSpPr>
        <p:spPr>
          <a:xfrm>
            <a:off x="9300504" y="6126298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61" name="Google Shape;26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6506" y="2277547"/>
            <a:ext cx="5792850" cy="2905636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6"/>
          <p:cNvSpPr txBox="1"/>
          <p:nvPr/>
        </p:nvSpPr>
        <p:spPr>
          <a:xfrm>
            <a:off x="756325" y="1614650"/>
            <a:ext cx="46737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/>
              <a:t>Key assumptions</a:t>
            </a:r>
            <a:endParaRPr sz="2200" b="1"/>
          </a:p>
        </p:txBody>
      </p:sp>
      <p:cxnSp>
        <p:nvCxnSpPr>
          <p:cNvPr id="263" name="Google Shape;263;p26"/>
          <p:cNvCxnSpPr/>
          <p:nvPr/>
        </p:nvCxnSpPr>
        <p:spPr>
          <a:xfrm>
            <a:off x="756325" y="2082074"/>
            <a:ext cx="46737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4" name="Google Shape;264;p26"/>
          <p:cNvSpPr txBox="1"/>
          <p:nvPr/>
        </p:nvSpPr>
        <p:spPr>
          <a:xfrm>
            <a:off x="6018801" y="1614650"/>
            <a:ext cx="57171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/>
              <a:t>I/S projection</a:t>
            </a:r>
            <a:endParaRPr sz="2200" b="1"/>
          </a:p>
        </p:txBody>
      </p:sp>
      <p:cxnSp>
        <p:nvCxnSpPr>
          <p:cNvPr id="265" name="Google Shape;265;p26"/>
          <p:cNvCxnSpPr/>
          <p:nvPr/>
        </p:nvCxnSpPr>
        <p:spPr>
          <a:xfrm>
            <a:off x="6018801" y="2082075"/>
            <a:ext cx="57171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5093B"/>
              </a:buClr>
              <a:buSzPts val="2800"/>
              <a:buFont typeface="Arial"/>
              <a:buNone/>
            </a:pPr>
            <a:r>
              <a:rPr lang="en-US" b="1"/>
              <a:t>DCF valuation for JAG</a:t>
            </a:r>
            <a:endParaRPr b="1"/>
          </a:p>
        </p:txBody>
      </p:sp>
      <p:sp>
        <p:nvSpPr>
          <p:cNvPr id="272" name="Google Shape;272;p27"/>
          <p:cNvSpPr txBox="1">
            <a:spLocks noGrp="1"/>
          </p:cNvSpPr>
          <p:nvPr>
            <p:ph type="title"/>
          </p:nvPr>
        </p:nvSpPr>
        <p:spPr>
          <a:xfrm>
            <a:off x="838200" y="939421"/>
            <a:ext cx="105156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093B"/>
              </a:buClr>
              <a:buSzPts val="2800"/>
              <a:buFont typeface="Arial"/>
              <a:buNone/>
            </a:pPr>
            <a:r>
              <a:rPr lang="en-US" sz="2700">
                <a:solidFill>
                  <a:srgbClr val="000000"/>
                </a:solidFill>
              </a:rPr>
              <a:t>EV of JAG from DCF valuation is ~$2.17B</a:t>
            </a:r>
            <a:endParaRPr sz="2700">
              <a:solidFill>
                <a:srgbClr val="000000"/>
              </a:solidFill>
            </a:endParaRPr>
          </a:p>
        </p:txBody>
      </p:sp>
      <p:sp>
        <p:nvSpPr>
          <p:cNvPr id="273" name="Google Shape;273;p27"/>
          <p:cNvSpPr txBox="1">
            <a:spLocks noGrp="1"/>
          </p:cNvSpPr>
          <p:nvPr>
            <p:ph type="body" idx="2"/>
          </p:nvPr>
        </p:nvSpPr>
        <p:spPr>
          <a:xfrm>
            <a:off x="763600" y="1532025"/>
            <a:ext cx="11062500" cy="12657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dirty="0">
                <a:solidFill>
                  <a:srgbClr val="000000"/>
                </a:solidFill>
              </a:rPr>
              <a:t>The EV derived from DCF is similar to the offering price of PE</a:t>
            </a:r>
            <a:endParaRPr dirty="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dirty="0">
                <a:solidFill>
                  <a:srgbClr val="000000"/>
                </a:solidFill>
              </a:rPr>
              <a:t>Application of recent plunging oil price due to R vs. S and COVID-19 into the model affected the value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dirty="0">
                <a:solidFill>
                  <a:srgbClr val="000000"/>
                </a:solidFill>
              </a:rPr>
              <a:t>Sensitizing to WACC and perpetuity growth rate, EV and Share price can vary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74" name="Google Shape;274;p27"/>
          <p:cNvSpPr txBox="1">
            <a:spLocks noGrp="1"/>
          </p:cNvSpPr>
          <p:nvPr>
            <p:ph type="sldNum" idx="12"/>
          </p:nvPr>
        </p:nvSpPr>
        <p:spPr>
          <a:xfrm>
            <a:off x="9300504" y="6126298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75" name="Google Shape;27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650" y="3661625"/>
            <a:ext cx="5904098" cy="191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3736" y="2972225"/>
            <a:ext cx="5771489" cy="126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83725" y="4538725"/>
            <a:ext cx="5771500" cy="138583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7"/>
          <p:cNvSpPr/>
          <p:nvPr/>
        </p:nvSpPr>
        <p:spPr>
          <a:xfrm>
            <a:off x="7316150" y="4080450"/>
            <a:ext cx="658500" cy="1431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7"/>
          <p:cNvSpPr/>
          <p:nvPr/>
        </p:nvSpPr>
        <p:spPr>
          <a:xfrm>
            <a:off x="11430950" y="3394650"/>
            <a:ext cx="658500" cy="1431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7"/>
          <p:cNvSpPr/>
          <p:nvPr/>
        </p:nvSpPr>
        <p:spPr>
          <a:xfrm>
            <a:off x="7316150" y="5790725"/>
            <a:ext cx="658500" cy="1431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7"/>
          <p:cNvSpPr/>
          <p:nvPr/>
        </p:nvSpPr>
        <p:spPr>
          <a:xfrm>
            <a:off x="11533500" y="5110563"/>
            <a:ext cx="658500" cy="1431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5093B"/>
              </a:buClr>
              <a:buSzPts val="2800"/>
              <a:buFont typeface="Arial"/>
              <a:buNone/>
            </a:pPr>
            <a:r>
              <a:rPr lang="en-US" b="1" dirty="0"/>
              <a:t>Accretion &amp; Dilution Analysis for the transaction</a:t>
            </a:r>
            <a:endParaRPr b="1" dirty="0"/>
          </a:p>
        </p:txBody>
      </p:sp>
      <p:sp>
        <p:nvSpPr>
          <p:cNvPr id="288" name="Google Shape;288;p28"/>
          <p:cNvSpPr txBox="1">
            <a:spLocks noGrp="1"/>
          </p:cNvSpPr>
          <p:nvPr>
            <p:ph type="sldNum" idx="12"/>
          </p:nvPr>
        </p:nvSpPr>
        <p:spPr>
          <a:xfrm>
            <a:off x="9300504" y="6126298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89" name="Google Shape;289;p28"/>
          <p:cNvSpPr txBox="1">
            <a:spLocks noGrp="1"/>
          </p:cNvSpPr>
          <p:nvPr>
            <p:ph type="title"/>
          </p:nvPr>
        </p:nvSpPr>
        <p:spPr>
          <a:xfrm>
            <a:off x="838200" y="939421"/>
            <a:ext cx="105156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093B"/>
              </a:buClr>
              <a:buSzPts val="2800"/>
              <a:buFont typeface="Arial"/>
              <a:buNone/>
            </a:pPr>
            <a:r>
              <a:rPr lang="en-US" sz="2700" dirty="0">
                <a:solidFill>
                  <a:srgbClr val="000000"/>
                </a:solidFill>
              </a:rPr>
              <a:t>The transaction is expected to accretive to Parsley </a:t>
            </a:r>
            <a:endParaRPr sz="2700" dirty="0">
              <a:solidFill>
                <a:srgbClr val="000000"/>
              </a:solidFill>
            </a:endParaRPr>
          </a:p>
        </p:txBody>
      </p:sp>
      <p:sp>
        <p:nvSpPr>
          <p:cNvPr id="290" name="Google Shape;290;p28"/>
          <p:cNvSpPr txBox="1">
            <a:spLocks noGrp="1"/>
          </p:cNvSpPr>
          <p:nvPr>
            <p:ph type="body" idx="4294967295"/>
          </p:nvPr>
        </p:nvSpPr>
        <p:spPr>
          <a:xfrm>
            <a:off x="663375" y="1513725"/>
            <a:ext cx="5127600" cy="45180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683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dirty="0">
                <a:solidFill>
                  <a:srgbClr val="000000"/>
                </a:solidFill>
              </a:rPr>
              <a:t>The stock prices of the acquirer (PE) and the target (JPE) on 6/30/2019</a:t>
            </a:r>
            <a:endParaRPr dirty="0"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US" dirty="0">
                <a:solidFill>
                  <a:srgbClr val="000000"/>
                </a:solidFill>
              </a:rPr>
              <a:t>PE - $18 /  JPE - $8.27</a:t>
            </a:r>
            <a:endParaRPr dirty="0">
              <a:solidFill>
                <a:srgbClr val="000000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dirty="0">
                <a:solidFill>
                  <a:srgbClr val="000000"/>
                </a:solidFill>
              </a:rPr>
              <a:t>Key Assumptions</a:t>
            </a:r>
            <a:endParaRPr dirty="0"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US" dirty="0">
                <a:solidFill>
                  <a:srgbClr val="000000"/>
                </a:solidFill>
              </a:rPr>
              <a:t>All-stock deal</a:t>
            </a:r>
            <a:endParaRPr dirty="0"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US" dirty="0">
                <a:solidFill>
                  <a:srgbClr val="000000"/>
                </a:solidFill>
              </a:rPr>
              <a:t>The target’s debt to be assumed</a:t>
            </a:r>
            <a:endParaRPr dirty="0"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US" dirty="0">
                <a:solidFill>
                  <a:srgbClr val="000000"/>
                </a:solidFill>
              </a:rPr>
              <a:t>25% premium</a:t>
            </a:r>
            <a:endParaRPr dirty="0"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US" dirty="0">
                <a:solidFill>
                  <a:srgbClr val="000000"/>
                </a:solidFill>
              </a:rPr>
              <a:t>25% of SG&amp;A cost-cutting synergies</a:t>
            </a:r>
            <a:endParaRPr dirty="0">
              <a:solidFill>
                <a:srgbClr val="000000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dirty="0">
                <a:solidFill>
                  <a:srgbClr val="000000"/>
                </a:solidFill>
              </a:rPr>
              <a:t>The change in deal-structure (cash involved) lowers the EPS due to interests to be additionally paid out </a:t>
            </a:r>
            <a:endParaRPr dirty="0">
              <a:solidFill>
                <a:srgbClr val="000000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dirty="0">
                <a:solidFill>
                  <a:srgbClr val="000000"/>
                </a:solidFill>
              </a:rPr>
              <a:t>All-stock deal gives the optimal result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291" name="Google Shape;29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5387" y="1808085"/>
            <a:ext cx="5517001" cy="2231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4275" y="4533425"/>
            <a:ext cx="5379525" cy="1504776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8"/>
          <p:cNvSpPr txBox="1"/>
          <p:nvPr/>
        </p:nvSpPr>
        <p:spPr>
          <a:xfrm>
            <a:off x="5818295" y="4115625"/>
            <a:ext cx="51276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/>
              <a:t>Sensitivity analysis</a:t>
            </a:r>
            <a:endParaRPr sz="1600" b="1"/>
          </a:p>
        </p:txBody>
      </p:sp>
      <p:sp>
        <p:nvSpPr>
          <p:cNvPr id="294" name="Google Shape;294;p28"/>
          <p:cNvSpPr txBox="1"/>
          <p:nvPr/>
        </p:nvSpPr>
        <p:spPr>
          <a:xfrm>
            <a:off x="5894495" y="1372425"/>
            <a:ext cx="51276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/>
              <a:t>Accretion &amp; Dilution analysis</a:t>
            </a:r>
            <a:endParaRPr sz="1600" b="1"/>
          </a:p>
        </p:txBody>
      </p:sp>
      <p:sp>
        <p:nvSpPr>
          <p:cNvPr id="295" name="Google Shape;295;p28"/>
          <p:cNvSpPr/>
          <p:nvPr/>
        </p:nvSpPr>
        <p:spPr>
          <a:xfrm>
            <a:off x="7330475" y="4935775"/>
            <a:ext cx="658500" cy="2097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8"/>
          <p:cNvSpPr/>
          <p:nvPr/>
        </p:nvSpPr>
        <p:spPr>
          <a:xfrm>
            <a:off x="10695300" y="5741250"/>
            <a:ext cx="658500" cy="2097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9"/>
          <p:cNvSpPr txBox="1">
            <a:spLocks noGrp="1"/>
          </p:cNvSpPr>
          <p:nvPr>
            <p:ph type="sldNum" idx="12"/>
          </p:nvPr>
        </p:nvSpPr>
        <p:spPr>
          <a:xfrm>
            <a:off x="9300504" y="612629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03" name="Google Shape;303;p29"/>
          <p:cNvSpPr/>
          <p:nvPr/>
        </p:nvSpPr>
        <p:spPr>
          <a:xfrm>
            <a:off x="3175" y="5708240"/>
            <a:ext cx="12192000" cy="769500"/>
          </a:xfrm>
          <a:prstGeom prst="rect">
            <a:avLst/>
          </a:prstGeom>
          <a:solidFill>
            <a:srgbClr val="003D7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9"/>
          <p:cNvSpPr txBox="1"/>
          <p:nvPr/>
        </p:nvSpPr>
        <p:spPr>
          <a:xfrm>
            <a:off x="3208525" y="1773050"/>
            <a:ext cx="5781300" cy="46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8C8C91"/>
                </a:solidFill>
              </a:rPr>
              <a:t>Background - Parsley</a:t>
            </a:r>
            <a:endParaRPr sz="3000" b="1">
              <a:solidFill>
                <a:srgbClr val="8C8C9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8C8C91"/>
                </a:solidFill>
              </a:rPr>
              <a:t>Background - Jagged Peak</a:t>
            </a:r>
            <a:endParaRPr sz="3000" b="1">
              <a:solidFill>
                <a:srgbClr val="8C8C9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8C8C91"/>
                </a:solidFill>
              </a:rPr>
              <a:t>M&amp;A Rationale &amp; transaction</a:t>
            </a:r>
            <a:endParaRPr sz="3000" b="1">
              <a:solidFill>
                <a:srgbClr val="8C8C9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8C8C91"/>
                </a:solidFill>
              </a:rPr>
              <a:t>Our Valuation</a:t>
            </a:r>
            <a:endParaRPr sz="3000" b="1">
              <a:solidFill>
                <a:srgbClr val="8C8C9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FFFFFF"/>
                </a:solidFill>
              </a:rPr>
              <a:t>Conclusion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305" name="Google Shape;305;p29"/>
          <p:cNvSpPr txBox="1">
            <a:spLocks noGrp="1"/>
          </p:cNvSpPr>
          <p:nvPr>
            <p:ph type="title"/>
          </p:nvPr>
        </p:nvSpPr>
        <p:spPr>
          <a:xfrm>
            <a:off x="838200" y="973721"/>
            <a:ext cx="105156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093B"/>
              </a:buClr>
              <a:buSzPts val="2800"/>
              <a:buFont typeface="Arial"/>
              <a:buNone/>
            </a:pPr>
            <a:r>
              <a:rPr lang="en-US" b="1"/>
              <a:t>Table of content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0"/>
          <p:cNvSpPr txBox="1">
            <a:spLocks noGrp="1"/>
          </p:cNvSpPr>
          <p:nvPr>
            <p:ph type="title"/>
          </p:nvPr>
        </p:nvSpPr>
        <p:spPr>
          <a:xfrm>
            <a:off x="838200" y="404046"/>
            <a:ext cx="105156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5093B"/>
              </a:buClr>
              <a:buSzPts val="2800"/>
              <a:buFont typeface="Arial"/>
              <a:buNone/>
            </a:pPr>
            <a:r>
              <a:rPr lang="en-US" b="1"/>
              <a:t>Conclusion</a:t>
            </a:r>
            <a:endParaRPr b="1"/>
          </a:p>
        </p:txBody>
      </p:sp>
      <p:sp>
        <p:nvSpPr>
          <p:cNvPr id="312" name="Google Shape;312;p30"/>
          <p:cNvSpPr txBox="1">
            <a:spLocks noGrp="1"/>
          </p:cNvSpPr>
          <p:nvPr>
            <p:ph type="title"/>
          </p:nvPr>
        </p:nvSpPr>
        <p:spPr>
          <a:xfrm>
            <a:off x="838200" y="939421"/>
            <a:ext cx="105156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5093B"/>
              </a:buClr>
              <a:buSzPts val="2800"/>
              <a:buFont typeface="Arial"/>
              <a:buNone/>
            </a:pPr>
            <a:r>
              <a:rPr lang="en-US" sz="2700" dirty="0">
                <a:solidFill>
                  <a:srgbClr val="000000"/>
                </a:solidFill>
              </a:rPr>
              <a:t>The M&amp;A was a strategically sound decision with a fair price</a:t>
            </a:r>
            <a:endParaRPr sz="2700" dirty="0">
              <a:solidFill>
                <a:srgbClr val="000000"/>
              </a:solidFill>
            </a:endParaRPr>
          </a:p>
        </p:txBody>
      </p:sp>
      <p:sp>
        <p:nvSpPr>
          <p:cNvPr id="313" name="Google Shape;313;p30"/>
          <p:cNvSpPr txBox="1">
            <a:spLocks noGrp="1"/>
          </p:cNvSpPr>
          <p:nvPr>
            <p:ph type="body" idx="4294967295"/>
          </p:nvPr>
        </p:nvSpPr>
        <p:spPr>
          <a:xfrm>
            <a:off x="751075" y="1642025"/>
            <a:ext cx="11005500" cy="39555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683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dirty="0">
                <a:solidFill>
                  <a:srgbClr val="000000"/>
                </a:solidFill>
              </a:rPr>
              <a:t>Parsley and Jagged Peak M&amp;A added to their respective </a:t>
            </a:r>
            <a:r>
              <a:rPr lang="en-US" dirty="0" smtClean="0">
                <a:solidFill>
                  <a:srgbClr val="000000"/>
                </a:solidFill>
              </a:rPr>
              <a:t>hedge </a:t>
            </a:r>
            <a:r>
              <a:rPr lang="en-US" dirty="0">
                <a:solidFill>
                  <a:srgbClr val="000000"/>
                </a:solidFill>
              </a:rPr>
              <a:t>positions, and most of the combined company's expected </a:t>
            </a:r>
            <a:r>
              <a:rPr lang="en-US" dirty="0" smtClean="0">
                <a:solidFill>
                  <a:srgbClr val="000000"/>
                </a:solidFill>
              </a:rPr>
              <a:t>oil </a:t>
            </a:r>
            <a:r>
              <a:rPr lang="en-US" dirty="0">
                <a:solidFill>
                  <a:srgbClr val="000000"/>
                </a:solidFill>
              </a:rPr>
              <a:t>production is subject to hedge protection.</a:t>
            </a:r>
            <a:endParaRPr dirty="0">
              <a:solidFill>
                <a:srgbClr val="000000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dirty="0">
                <a:solidFill>
                  <a:srgbClr val="000000"/>
                </a:solidFill>
              </a:rPr>
              <a:t>An all-stock transaction ensures the combined company will retain a strong balance sheet to handle the unprecedented situation like the slump oil price.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314" name="Google Shape;31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3861550"/>
            <a:ext cx="3000150" cy="225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5579" y="3861554"/>
            <a:ext cx="3386971" cy="225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49725" y="3861550"/>
            <a:ext cx="3406850" cy="21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0"/>
          <p:cNvSpPr txBox="1"/>
          <p:nvPr/>
        </p:nvSpPr>
        <p:spPr>
          <a:xfrm>
            <a:off x="1266275" y="6115425"/>
            <a:ext cx="23193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Operational hedge</a:t>
            </a:r>
            <a:endParaRPr dirty="0"/>
          </a:p>
        </p:txBody>
      </p:sp>
      <p:sp>
        <p:nvSpPr>
          <p:cNvPr id="318" name="Google Shape;318;p30"/>
          <p:cNvSpPr txBox="1"/>
          <p:nvPr/>
        </p:nvSpPr>
        <p:spPr>
          <a:xfrm>
            <a:off x="5668875" y="6112550"/>
            <a:ext cx="19791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Financial hedge</a:t>
            </a:r>
            <a:endParaRPr dirty="0"/>
          </a:p>
        </p:txBody>
      </p:sp>
      <p:sp>
        <p:nvSpPr>
          <p:cNvPr id="319" name="Google Shape;319;p30"/>
          <p:cNvSpPr txBox="1"/>
          <p:nvPr/>
        </p:nvSpPr>
        <p:spPr>
          <a:xfrm>
            <a:off x="9250275" y="6112550"/>
            <a:ext cx="19791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More cash on hand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1"/>
          <p:cNvSpPr txBox="1">
            <a:spLocks noGrp="1"/>
          </p:cNvSpPr>
          <p:nvPr>
            <p:ph type="title"/>
          </p:nvPr>
        </p:nvSpPr>
        <p:spPr>
          <a:xfrm>
            <a:off x="838200" y="404046"/>
            <a:ext cx="105156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5093B"/>
              </a:buClr>
              <a:buSzPts val="2800"/>
              <a:buFont typeface="Arial"/>
              <a:buNone/>
            </a:pPr>
            <a:r>
              <a:rPr lang="en-US" b="1"/>
              <a:t>Conclusion</a:t>
            </a:r>
            <a:endParaRPr b="1"/>
          </a:p>
        </p:txBody>
      </p:sp>
      <p:sp>
        <p:nvSpPr>
          <p:cNvPr id="326" name="Google Shape;326;p31"/>
          <p:cNvSpPr txBox="1">
            <a:spLocks noGrp="1"/>
          </p:cNvSpPr>
          <p:nvPr>
            <p:ph type="title"/>
          </p:nvPr>
        </p:nvSpPr>
        <p:spPr>
          <a:xfrm>
            <a:off x="838200" y="939421"/>
            <a:ext cx="105156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093B"/>
              </a:buClr>
              <a:buSzPts val="2800"/>
              <a:buFont typeface="Arial"/>
              <a:buNone/>
            </a:pPr>
            <a:r>
              <a:rPr lang="en-US" sz="2700" dirty="0" smtClean="0">
                <a:solidFill>
                  <a:srgbClr val="000000"/>
                </a:solidFill>
              </a:rPr>
              <a:t>Our target price is $9.5 which has 23% upside</a:t>
            </a:r>
            <a:endParaRPr sz="2700" dirty="0">
              <a:solidFill>
                <a:srgbClr val="000000"/>
              </a:solidFill>
            </a:endParaRPr>
          </a:p>
        </p:txBody>
      </p:sp>
      <p:sp>
        <p:nvSpPr>
          <p:cNvPr id="327" name="Google Shape;327;p31"/>
          <p:cNvSpPr txBox="1">
            <a:spLocks noGrp="1"/>
          </p:cNvSpPr>
          <p:nvPr>
            <p:ph type="body" idx="4294967295"/>
          </p:nvPr>
        </p:nvSpPr>
        <p:spPr>
          <a:xfrm>
            <a:off x="751025" y="1474800"/>
            <a:ext cx="11005500" cy="39555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Further </a:t>
            </a:r>
            <a:r>
              <a:rPr lang="en-US" dirty="0">
                <a:solidFill>
                  <a:srgbClr val="000000"/>
                </a:solidFill>
              </a:rPr>
              <a:t>synergies over time, including reduced well costs, benefit from scale, capital allocation optionality, and peer-leading economics that will enhance the corporate free cash flow profile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However, there is still systematic </a:t>
            </a:r>
            <a:r>
              <a:rPr lang="en-US" dirty="0" smtClean="0">
                <a:solidFill>
                  <a:srgbClr val="000000"/>
                </a:solidFill>
              </a:rPr>
              <a:t>risks(low oil price) </a:t>
            </a:r>
            <a:r>
              <a:rPr lang="en-US" dirty="0" smtClean="0">
                <a:solidFill>
                  <a:srgbClr val="000000"/>
                </a:solidFill>
              </a:rPr>
              <a:t>and </a:t>
            </a:r>
            <a:r>
              <a:rPr lang="en-US" dirty="0" smtClean="0">
                <a:solidFill>
                  <a:srgbClr val="000000"/>
                </a:solidFill>
              </a:rPr>
              <a:t>political </a:t>
            </a:r>
            <a:r>
              <a:rPr lang="en-US" dirty="0" smtClean="0">
                <a:solidFill>
                  <a:srgbClr val="000000"/>
                </a:solidFill>
              </a:rPr>
              <a:t>risk </a:t>
            </a:r>
            <a:r>
              <a:rPr lang="en-US" dirty="0" smtClean="0">
                <a:solidFill>
                  <a:srgbClr val="000000"/>
                </a:solidFill>
              </a:rPr>
              <a:t>(financial aids).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2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pic>
        <p:nvPicPr>
          <p:cNvPr id="328" name="Google Shape;32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7813" y="3287163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4700" y="3351463"/>
            <a:ext cx="2584322" cy="20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1"/>
          <p:cNvSpPr txBox="1"/>
          <p:nvPr/>
        </p:nvSpPr>
        <p:spPr>
          <a:xfrm>
            <a:off x="2592450" y="5613000"/>
            <a:ext cx="23682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Low cost</a:t>
            </a:r>
            <a:endParaRPr sz="1800"/>
          </a:p>
        </p:txBody>
      </p:sp>
      <p:sp>
        <p:nvSpPr>
          <p:cNvPr id="331" name="Google Shape;331;p31"/>
          <p:cNvSpPr txBox="1"/>
          <p:nvPr/>
        </p:nvSpPr>
        <p:spPr>
          <a:xfrm>
            <a:off x="7184625" y="5613000"/>
            <a:ext cx="23682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Economies of scale</a:t>
            </a: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560302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2"/>
          <p:cNvSpPr txBox="1">
            <a:spLocks noGrp="1"/>
          </p:cNvSpPr>
          <p:nvPr>
            <p:ph type="title"/>
          </p:nvPr>
        </p:nvSpPr>
        <p:spPr>
          <a:xfrm>
            <a:off x="1207275" y="2701051"/>
            <a:ext cx="27045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5093B"/>
              </a:buClr>
              <a:buSzPts val="2800"/>
              <a:buFont typeface="Arial"/>
              <a:buNone/>
            </a:pPr>
            <a:r>
              <a:rPr lang="en-US" sz="3600" b="1"/>
              <a:t>Thank you</a:t>
            </a:r>
            <a:endParaRPr sz="36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9300504" y="612629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0" y="2052250"/>
            <a:ext cx="12192000" cy="769500"/>
          </a:xfrm>
          <a:prstGeom prst="rect">
            <a:avLst/>
          </a:prstGeom>
          <a:solidFill>
            <a:srgbClr val="003D7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3208525" y="1773050"/>
            <a:ext cx="5781300" cy="46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FFFFFF"/>
                </a:solidFill>
              </a:rPr>
              <a:t>Background - Parsley</a:t>
            </a:r>
            <a:endParaRPr sz="3000" b="1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8C8C91"/>
                </a:solidFill>
              </a:rPr>
              <a:t>Background - Jagged Peak</a:t>
            </a:r>
            <a:endParaRPr sz="3000" b="1" dirty="0">
              <a:solidFill>
                <a:srgbClr val="8C8C9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8C8C91"/>
                </a:solidFill>
              </a:rPr>
              <a:t>M&amp;A Rationale &amp; Transaction</a:t>
            </a:r>
            <a:endParaRPr sz="3000" b="1" dirty="0">
              <a:solidFill>
                <a:srgbClr val="8C8C9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8C8C91"/>
                </a:solidFill>
              </a:rPr>
              <a:t>Our Valuation</a:t>
            </a:r>
            <a:endParaRPr sz="3000" b="1" dirty="0">
              <a:solidFill>
                <a:srgbClr val="8C8C9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smtClean="0">
                <a:solidFill>
                  <a:srgbClr val="8C8C91"/>
                </a:solidFill>
              </a:rPr>
              <a:t>Conclusion</a:t>
            </a:r>
            <a:endParaRPr sz="3000" b="1" dirty="0">
              <a:solidFill>
                <a:srgbClr val="8C8C91"/>
              </a:solidFill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973721"/>
            <a:ext cx="105156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093B"/>
              </a:buClr>
              <a:buSzPts val="2800"/>
              <a:buFont typeface="Arial"/>
              <a:buNone/>
            </a:pPr>
            <a:r>
              <a:rPr lang="en-US" b="1"/>
              <a:t>Table of content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838200" y="404046"/>
            <a:ext cx="105156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093B"/>
              </a:buClr>
              <a:buSzPts val="2800"/>
              <a:buFont typeface="Arial"/>
              <a:buNone/>
            </a:pPr>
            <a:r>
              <a:rPr lang="en-US" b="1"/>
              <a:t>Background - Parsley</a:t>
            </a:r>
            <a:endParaRPr b="1"/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9300504" y="612629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838200" y="939421"/>
            <a:ext cx="105156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093B"/>
              </a:buClr>
              <a:buSzPts val="2800"/>
              <a:buFont typeface="Arial"/>
              <a:buNone/>
            </a:pPr>
            <a:r>
              <a:rPr lang="en-US" sz="2700">
                <a:solidFill>
                  <a:srgbClr val="000000"/>
                </a:solidFill>
              </a:rPr>
              <a:t>Parsley is a fast-growing pure-play upstream company</a:t>
            </a:r>
            <a:endParaRPr sz="2700">
              <a:solidFill>
                <a:srgbClr val="000000"/>
              </a:solidFill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756325" y="1614650"/>
            <a:ext cx="51276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/>
              <a:t>Overview</a:t>
            </a:r>
            <a:endParaRPr sz="2200" b="1"/>
          </a:p>
        </p:txBody>
      </p:sp>
      <p:cxnSp>
        <p:nvCxnSpPr>
          <p:cNvPr id="106" name="Google Shape;106;p16"/>
          <p:cNvCxnSpPr/>
          <p:nvPr/>
        </p:nvCxnSpPr>
        <p:spPr>
          <a:xfrm>
            <a:off x="756325" y="2082075"/>
            <a:ext cx="5127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" name="Google Shape;107;p16"/>
          <p:cNvSpPr txBox="1"/>
          <p:nvPr/>
        </p:nvSpPr>
        <p:spPr>
          <a:xfrm>
            <a:off x="6608295" y="1614650"/>
            <a:ext cx="51276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/>
              <a:t>Financial performance </a:t>
            </a:r>
            <a:endParaRPr sz="2200" b="1"/>
          </a:p>
        </p:txBody>
      </p:sp>
      <p:cxnSp>
        <p:nvCxnSpPr>
          <p:cNvPr id="108" name="Google Shape;108;p16"/>
          <p:cNvCxnSpPr/>
          <p:nvPr/>
        </p:nvCxnSpPr>
        <p:spPr>
          <a:xfrm>
            <a:off x="6608295" y="2082075"/>
            <a:ext cx="5127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" name="Google Shape;109;p16"/>
          <p:cNvSpPr txBox="1"/>
          <p:nvPr/>
        </p:nvSpPr>
        <p:spPr>
          <a:xfrm>
            <a:off x="781825" y="2269000"/>
            <a:ext cx="5102100" cy="3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Established in 2008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Led by CEO Matt Gallagher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Upstream focused company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Operates mainly in Permian basin 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Daily oil production: 140.6Mboe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NYSE Symbol: PE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Market Cap: $6,781MM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Net Debt: $3,032MM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Enterprise Value: $9,813MM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Share count: 413MM</a:t>
            </a:r>
            <a:endParaRPr sz="1600" dirty="0"/>
          </a:p>
        </p:txBody>
      </p:sp>
      <p:pic>
        <p:nvPicPr>
          <p:cNvPr id="110" name="Google Shape;110;p16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8301" y="2845775"/>
            <a:ext cx="5351925" cy="342599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6608300" y="2175520"/>
            <a:ext cx="51276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980000"/>
                </a:solidFill>
              </a:rPr>
              <a:t>Compared to stable revenue and operating profit, the cash position has been worsening</a:t>
            </a:r>
            <a:endParaRPr sz="1800" b="1" dirty="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838200" y="404046"/>
            <a:ext cx="105156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5093B"/>
              </a:buClr>
              <a:buSzPts val="2800"/>
              <a:buFont typeface="Arial"/>
              <a:buNone/>
            </a:pPr>
            <a:r>
              <a:rPr lang="en-US" b="1"/>
              <a:t>Background - Parsley</a:t>
            </a:r>
            <a:endParaRPr b="1"/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9300504" y="612629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838200" y="939421"/>
            <a:ext cx="105156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093B"/>
              </a:buClr>
              <a:buSzPts val="2800"/>
              <a:buFont typeface="Arial"/>
              <a:buNone/>
            </a:pPr>
            <a:r>
              <a:rPr lang="en-US" sz="2700" dirty="0">
                <a:solidFill>
                  <a:srgbClr val="000000"/>
                </a:solidFill>
              </a:rPr>
              <a:t>Parsley operates ~246K acreage with 592K </a:t>
            </a:r>
            <a:r>
              <a:rPr lang="en-US" sz="2700" dirty="0" err="1">
                <a:solidFill>
                  <a:srgbClr val="000000"/>
                </a:solidFill>
              </a:rPr>
              <a:t>Mboe</a:t>
            </a:r>
            <a:r>
              <a:rPr lang="en-US" sz="2700" dirty="0">
                <a:solidFill>
                  <a:srgbClr val="000000"/>
                </a:solidFill>
              </a:rPr>
              <a:t> proved reserve</a:t>
            </a:r>
            <a:endParaRPr sz="2700" dirty="0">
              <a:solidFill>
                <a:srgbClr val="000000"/>
              </a:solidFill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756325" y="1614650"/>
            <a:ext cx="51276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/>
              <a:t>Operation</a:t>
            </a:r>
            <a:endParaRPr sz="2200" b="1"/>
          </a:p>
        </p:txBody>
      </p:sp>
      <p:cxnSp>
        <p:nvCxnSpPr>
          <p:cNvPr id="121" name="Google Shape;121;p17"/>
          <p:cNvCxnSpPr/>
          <p:nvPr/>
        </p:nvCxnSpPr>
        <p:spPr>
          <a:xfrm>
            <a:off x="756325" y="2082075"/>
            <a:ext cx="5127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22;p17"/>
          <p:cNvSpPr txBox="1"/>
          <p:nvPr/>
        </p:nvSpPr>
        <p:spPr>
          <a:xfrm>
            <a:off x="6608295" y="1614650"/>
            <a:ext cx="51276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/>
              <a:t>Production &amp; well operation</a:t>
            </a:r>
            <a:endParaRPr sz="2200" b="1"/>
          </a:p>
        </p:txBody>
      </p:sp>
      <p:cxnSp>
        <p:nvCxnSpPr>
          <p:cNvPr id="123" name="Google Shape;123;p17"/>
          <p:cNvCxnSpPr/>
          <p:nvPr/>
        </p:nvCxnSpPr>
        <p:spPr>
          <a:xfrm>
            <a:off x="6608295" y="2082075"/>
            <a:ext cx="5127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4" name="Google Shape;12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8875" y="2701875"/>
            <a:ext cx="4762500" cy="35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756325" y="2124540"/>
            <a:ext cx="51276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980000"/>
                </a:solidFill>
              </a:rPr>
              <a:t>In 2019, Parsley operates ~240K acreage in Midland basin and Delaware basin</a:t>
            </a:r>
            <a:endParaRPr sz="1800" b="1" dirty="0">
              <a:solidFill>
                <a:srgbClr val="980000"/>
              </a:solidFill>
            </a:endParaRPr>
          </a:p>
        </p:txBody>
      </p:sp>
      <p:pic>
        <p:nvPicPr>
          <p:cNvPr id="126" name="Google Shape;126;p17" title="Points score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8300" y="2634448"/>
            <a:ext cx="5559201" cy="343743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 txBox="1"/>
          <p:nvPr/>
        </p:nvSpPr>
        <p:spPr>
          <a:xfrm>
            <a:off x="6608300" y="2124540"/>
            <a:ext cx="51276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980000"/>
                </a:solidFill>
              </a:rPr>
              <a:t>~85% of the wells, as well as production volumes, are from Midland basin</a:t>
            </a:r>
            <a:endParaRPr sz="1800" b="1" dirty="0">
              <a:solidFill>
                <a:srgbClr val="980000"/>
              </a:solidFill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6608300" y="5897825"/>
            <a:ext cx="11835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Avg. daily production</a:t>
            </a:r>
            <a:endParaRPr b="1"/>
          </a:p>
        </p:txBody>
      </p:sp>
      <p:sp>
        <p:nvSpPr>
          <p:cNvPr id="129" name="Google Shape;129;p17"/>
          <p:cNvSpPr txBox="1"/>
          <p:nvPr/>
        </p:nvSpPr>
        <p:spPr>
          <a:xfrm>
            <a:off x="7673513" y="5897825"/>
            <a:ext cx="5694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68</a:t>
            </a:r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8655867" y="5897825"/>
            <a:ext cx="5694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109</a:t>
            </a:r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9638222" y="5897825"/>
            <a:ext cx="5694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 txBox="1">
            <a:spLocks noGrp="1"/>
          </p:cNvSpPr>
          <p:nvPr>
            <p:ph type="sldNum" idx="12"/>
          </p:nvPr>
        </p:nvSpPr>
        <p:spPr>
          <a:xfrm>
            <a:off x="9300504" y="612629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0" y="2983933"/>
            <a:ext cx="12192000" cy="769500"/>
          </a:xfrm>
          <a:prstGeom prst="rect">
            <a:avLst/>
          </a:prstGeom>
          <a:solidFill>
            <a:srgbClr val="003D7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9" name="Google Shape;139;p18"/>
          <p:cNvSpPr txBox="1"/>
          <p:nvPr/>
        </p:nvSpPr>
        <p:spPr>
          <a:xfrm>
            <a:off x="3208525" y="1773050"/>
            <a:ext cx="5781300" cy="46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8C8C91"/>
                </a:solidFill>
              </a:rPr>
              <a:t>Background - Parsley</a:t>
            </a:r>
            <a:endParaRPr sz="3000" b="1" dirty="0">
              <a:solidFill>
                <a:srgbClr val="8C8C9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FFFFFF"/>
                </a:solidFill>
              </a:rPr>
              <a:t>Background - Jagged Peak</a:t>
            </a:r>
            <a:endParaRPr sz="3000" b="1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8C8C91"/>
                </a:solidFill>
              </a:rPr>
              <a:t>M&amp;A Rationale &amp; Transaction</a:t>
            </a:r>
            <a:endParaRPr sz="3000" b="1" dirty="0">
              <a:solidFill>
                <a:srgbClr val="8C8C9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8C8C91"/>
                </a:solidFill>
              </a:rPr>
              <a:t>Our Valuation</a:t>
            </a:r>
            <a:endParaRPr sz="3000" b="1" dirty="0">
              <a:solidFill>
                <a:srgbClr val="8C8C9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8C8C91"/>
                </a:solidFill>
              </a:rPr>
              <a:t>Verdict</a:t>
            </a:r>
            <a:endParaRPr sz="3000" b="1" dirty="0">
              <a:solidFill>
                <a:srgbClr val="8C8C91"/>
              </a:solidFill>
            </a:endParaRPr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838200" y="973721"/>
            <a:ext cx="105156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093B"/>
              </a:buClr>
              <a:buSzPts val="2800"/>
              <a:buFont typeface="Arial"/>
              <a:buNone/>
            </a:pPr>
            <a:r>
              <a:rPr lang="en-US" b="1"/>
              <a:t>Table of content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 txBox="1">
            <a:spLocks noGrp="1"/>
          </p:cNvSpPr>
          <p:nvPr>
            <p:ph type="title"/>
          </p:nvPr>
        </p:nvSpPr>
        <p:spPr>
          <a:xfrm>
            <a:off x="838200" y="404046"/>
            <a:ext cx="105156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093B"/>
              </a:buClr>
              <a:buSzPts val="2800"/>
              <a:buFont typeface="Arial"/>
              <a:buNone/>
            </a:pPr>
            <a:r>
              <a:rPr lang="en-US" b="1"/>
              <a:t>Background - Jagged Peak</a:t>
            </a:r>
            <a:endParaRPr b="1"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9300504" y="612629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838200" y="939425"/>
            <a:ext cx="10991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093B"/>
              </a:buClr>
              <a:buSzPts val="2800"/>
              <a:buFont typeface="Arial"/>
              <a:buNone/>
            </a:pPr>
            <a:r>
              <a:rPr lang="en-US" sz="2700" dirty="0">
                <a:solidFill>
                  <a:srgbClr val="000000"/>
                </a:solidFill>
              </a:rPr>
              <a:t>Jagged Peak is a fast-growing upstream company with advanced tech</a:t>
            </a:r>
            <a:endParaRPr sz="2700" dirty="0">
              <a:solidFill>
                <a:srgbClr val="000000"/>
              </a:solidFill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756325" y="1614650"/>
            <a:ext cx="51276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/>
              <a:t>Overview</a:t>
            </a:r>
            <a:endParaRPr sz="2200" b="1"/>
          </a:p>
        </p:txBody>
      </p:sp>
      <p:cxnSp>
        <p:nvCxnSpPr>
          <p:cNvPr id="150" name="Google Shape;150;p19"/>
          <p:cNvCxnSpPr/>
          <p:nvPr/>
        </p:nvCxnSpPr>
        <p:spPr>
          <a:xfrm>
            <a:off x="756325" y="2082075"/>
            <a:ext cx="5127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Google Shape;151;p19"/>
          <p:cNvSpPr txBox="1"/>
          <p:nvPr/>
        </p:nvSpPr>
        <p:spPr>
          <a:xfrm>
            <a:off x="6608295" y="1614650"/>
            <a:ext cx="51276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/>
              <a:t>Financial performance*</a:t>
            </a:r>
            <a:endParaRPr sz="2200" b="1"/>
          </a:p>
        </p:txBody>
      </p:sp>
      <p:cxnSp>
        <p:nvCxnSpPr>
          <p:cNvPr id="152" name="Google Shape;152;p19"/>
          <p:cNvCxnSpPr/>
          <p:nvPr/>
        </p:nvCxnSpPr>
        <p:spPr>
          <a:xfrm>
            <a:off x="6608295" y="2082075"/>
            <a:ext cx="5127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" name="Google Shape;153;p19"/>
          <p:cNvSpPr txBox="1"/>
          <p:nvPr/>
        </p:nvSpPr>
        <p:spPr>
          <a:xfrm>
            <a:off x="781825" y="2269000"/>
            <a:ext cx="5102100" cy="3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Established in 2013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Led by CEO Joseph </a:t>
            </a:r>
            <a:r>
              <a:rPr lang="en-US" sz="1600" dirty="0" err="1"/>
              <a:t>Jaggers→James</a:t>
            </a:r>
            <a:r>
              <a:rPr lang="en-US" sz="1600" dirty="0"/>
              <a:t> J. </a:t>
            </a:r>
            <a:r>
              <a:rPr lang="en-US" sz="1600" dirty="0" err="1"/>
              <a:t>Kleckner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Oil and natural gas company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Operates mainly in the Southern Delaware basin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Daily oil production: 38.4 </a:t>
            </a:r>
            <a:r>
              <a:rPr lang="en-US" sz="1600" dirty="0" err="1"/>
              <a:t>Mboe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NYSE Symbol: JAG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Market Cap: $1,756MM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Net Debt: $744MM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Enterprise Value: $2500MM</a:t>
            </a:r>
            <a:endParaRPr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Share count: 213.4MM</a:t>
            </a:r>
            <a:endParaRPr sz="1600" dirty="0"/>
          </a:p>
        </p:txBody>
      </p:sp>
      <p:pic>
        <p:nvPicPr>
          <p:cNvPr id="154" name="Google Shape;154;p1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5599" y="2744725"/>
            <a:ext cx="5672649" cy="34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 txBox="1"/>
          <p:nvPr/>
        </p:nvSpPr>
        <p:spPr>
          <a:xfrm>
            <a:off x="6608300" y="2175520"/>
            <a:ext cx="51276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980000"/>
                </a:solidFill>
              </a:rPr>
              <a:t>Achieved turnaround in 2018 </a:t>
            </a:r>
            <a:br>
              <a:rPr lang="en-US" sz="1800" b="1" dirty="0">
                <a:solidFill>
                  <a:srgbClr val="980000"/>
                </a:solidFill>
              </a:rPr>
            </a:br>
            <a:r>
              <a:rPr lang="en-US" sz="1800" b="1" dirty="0">
                <a:solidFill>
                  <a:srgbClr val="980000"/>
                </a:solidFill>
              </a:rPr>
              <a:t>by reducing DC&amp;E costs</a:t>
            </a:r>
            <a:endParaRPr sz="1800" b="1" dirty="0">
              <a:solidFill>
                <a:srgbClr val="980000"/>
              </a:solidFill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305950" y="6195163"/>
            <a:ext cx="10631100" cy="3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* JAG didn’t release its 2019 10K because of the merger</a:t>
            </a:r>
            <a:endParaRPr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>
            <a:spLocks noGrp="1"/>
          </p:cNvSpPr>
          <p:nvPr>
            <p:ph type="title"/>
          </p:nvPr>
        </p:nvSpPr>
        <p:spPr>
          <a:xfrm>
            <a:off x="838200" y="404046"/>
            <a:ext cx="105156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5093B"/>
              </a:buClr>
              <a:buSzPts val="2800"/>
              <a:buFont typeface="Arial"/>
              <a:buNone/>
            </a:pPr>
            <a:r>
              <a:rPr lang="en-US" b="1"/>
              <a:t>Background - Jagged Peak</a:t>
            </a:r>
            <a:endParaRPr b="1"/>
          </a:p>
        </p:txBody>
      </p:sp>
      <p:sp>
        <p:nvSpPr>
          <p:cNvPr id="163" name="Google Shape;163;p20"/>
          <p:cNvSpPr txBox="1">
            <a:spLocks noGrp="1"/>
          </p:cNvSpPr>
          <p:nvPr>
            <p:ph type="sldNum" idx="12"/>
          </p:nvPr>
        </p:nvSpPr>
        <p:spPr>
          <a:xfrm>
            <a:off x="9300504" y="612629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838200" y="939421"/>
            <a:ext cx="105156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093B"/>
              </a:buClr>
              <a:buSzPts val="2800"/>
              <a:buFont typeface="Arial"/>
              <a:buNone/>
            </a:pPr>
            <a:r>
              <a:rPr lang="en-US" sz="2700" dirty="0">
                <a:solidFill>
                  <a:srgbClr val="000000"/>
                </a:solidFill>
              </a:rPr>
              <a:t>Jagged Peak achieved solid production growth (above 15%)</a:t>
            </a:r>
            <a:endParaRPr sz="2700" dirty="0">
              <a:solidFill>
                <a:srgbClr val="000000"/>
              </a:solidFill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756325" y="1614650"/>
            <a:ext cx="51276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/>
              <a:t>Operation</a:t>
            </a:r>
            <a:endParaRPr sz="2200" b="1"/>
          </a:p>
        </p:txBody>
      </p:sp>
      <p:cxnSp>
        <p:nvCxnSpPr>
          <p:cNvPr id="166" name="Google Shape;166;p20"/>
          <p:cNvCxnSpPr/>
          <p:nvPr/>
        </p:nvCxnSpPr>
        <p:spPr>
          <a:xfrm>
            <a:off x="756325" y="2082075"/>
            <a:ext cx="5127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" name="Google Shape;167;p20"/>
          <p:cNvSpPr txBox="1"/>
          <p:nvPr/>
        </p:nvSpPr>
        <p:spPr>
          <a:xfrm>
            <a:off x="6608295" y="1614650"/>
            <a:ext cx="51276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/>
              <a:t>Productions*</a:t>
            </a:r>
            <a:endParaRPr sz="2200" b="1"/>
          </a:p>
        </p:txBody>
      </p:sp>
      <p:cxnSp>
        <p:nvCxnSpPr>
          <p:cNvPr id="168" name="Google Shape;168;p20"/>
          <p:cNvCxnSpPr/>
          <p:nvPr/>
        </p:nvCxnSpPr>
        <p:spPr>
          <a:xfrm>
            <a:off x="6608295" y="2082075"/>
            <a:ext cx="5127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9" name="Google Shape;169;p20"/>
          <p:cNvSpPr txBox="1"/>
          <p:nvPr/>
        </p:nvSpPr>
        <p:spPr>
          <a:xfrm>
            <a:off x="756325" y="2124540"/>
            <a:ext cx="51276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980000"/>
                </a:solidFill>
              </a:rPr>
              <a:t>Currently operating 91,600 acres in the Southern Delaware Basin</a:t>
            </a:r>
            <a:endParaRPr sz="1800" b="1" dirty="0">
              <a:solidFill>
                <a:srgbClr val="980000"/>
              </a:solidFill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6548800" y="5711750"/>
            <a:ext cx="11835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Avg. daily  equivalent production</a:t>
            </a:r>
            <a:endParaRPr sz="1200" b="1"/>
          </a:p>
        </p:txBody>
      </p:sp>
      <p:sp>
        <p:nvSpPr>
          <p:cNvPr id="171" name="Google Shape;171;p20"/>
          <p:cNvSpPr txBox="1"/>
          <p:nvPr/>
        </p:nvSpPr>
        <p:spPr>
          <a:xfrm>
            <a:off x="7639507" y="5711750"/>
            <a:ext cx="5694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6</a:t>
            </a:r>
            <a:endParaRPr sz="1200"/>
          </a:p>
        </p:txBody>
      </p:sp>
      <p:sp>
        <p:nvSpPr>
          <p:cNvPr id="172" name="Google Shape;172;p20"/>
          <p:cNvSpPr txBox="1"/>
          <p:nvPr/>
        </p:nvSpPr>
        <p:spPr>
          <a:xfrm>
            <a:off x="8520167" y="5711750"/>
            <a:ext cx="5694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17</a:t>
            </a:r>
            <a:endParaRPr sz="1200"/>
          </a:p>
        </p:txBody>
      </p:sp>
      <p:sp>
        <p:nvSpPr>
          <p:cNvPr id="173" name="Google Shape;173;p20"/>
          <p:cNvSpPr txBox="1"/>
          <p:nvPr/>
        </p:nvSpPr>
        <p:spPr>
          <a:xfrm>
            <a:off x="9350122" y="5711750"/>
            <a:ext cx="5694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34</a:t>
            </a:r>
            <a:endParaRPr sz="1200"/>
          </a:p>
        </p:txBody>
      </p:sp>
      <p:pic>
        <p:nvPicPr>
          <p:cNvPr id="174" name="Google Shape;17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700" y="2744725"/>
            <a:ext cx="4566846" cy="3494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0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0709" y="2744725"/>
            <a:ext cx="4798416" cy="2967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0"/>
          <p:cNvSpPr txBox="1"/>
          <p:nvPr/>
        </p:nvSpPr>
        <p:spPr>
          <a:xfrm>
            <a:off x="281566" y="6207355"/>
            <a:ext cx="10631100" cy="3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* JAG didn’t release its 2019 10K because of the merger</a:t>
            </a:r>
            <a:endParaRPr sz="1000" dirty="0"/>
          </a:p>
        </p:txBody>
      </p:sp>
      <p:sp>
        <p:nvSpPr>
          <p:cNvPr id="177" name="Google Shape;177;p20"/>
          <p:cNvSpPr txBox="1"/>
          <p:nvPr/>
        </p:nvSpPr>
        <p:spPr>
          <a:xfrm>
            <a:off x="6608300" y="2175525"/>
            <a:ext cx="52551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980000"/>
                </a:solidFill>
              </a:rPr>
              <a:t>JAG has increased its production efficiency by utilizing advanced tech such as 3D seismic</a:t>
            </a:r>
            <a:endParaRPr sz="1800" b="1" dirty="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1"/>
          <p:cNvSpPr txBox="1">
            <a:spLocks noGrp="1"/>
          </p:cNvSpPr>
          <p:nvPr>
            <p:ph type="sldNum" idx="12"/>
          </p:nvPr>
        </p:nvSpPr>
        <p:spPr>
          <a:xfrm>
            <a:off x="9300504" y="612629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0" y="3881869"/>
            <a:ext cx="12192000" cy="769500"/>
          </a:xfrm>
          <a:prstGeom prst="rect">
            <a:avLst/>
          </a:prstGeom>
          <a:solidFill>
            <a:srgbClr val="003D7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1"/>
          <p:cNvSpPr txBox="1"/>
          <p:nvPr/>
        </p:nvSpPr>
        <p:spPr>
          <a:xfrm>
            <a:off x="3208525" y="1773050"/>
            <a:ext cx="5781300" cy="46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8C8C91"/>
                </a:solidFill>
              </a:rPr>
              <a:t>Background - Parsley</a:t>
            </a:r>
            <a:endParaRPr sz="3000" b="1" dirty="0">
              <a:solidFill>
                <a:srgbClr val="8C8C9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8C8C91"/>
                </a:solidFill>
              </a:rPr>
              <a:t>Background - Jagged Peak</a:t>
            </a:r>
            <a:endParaRPr sz="3000" b="1" dirty="0">
              <a:solidFill>
                <a:srgbClr val="8C8C9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FFFFFF"/>
                </a:solidFill>
              </a:rPr>
              <a:t>M&amp;A Rationale &amp; Transaction</a:t>
            </a:r>
            <a:endParaRPr sz="3000" b="1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8C8C91"/>
                </a:solidFill>
              </a:rPr>
              <a:t>Our Valuation</a:t>
            </a:r>
            <a:endParaRPr sz="3000" b="1" dirty="0">
              <a:solidFill>
                <a:srgbClr val="8C8C9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smtClean="0">
                <a:solidFill>
                  <a:srgbClr val="8C8C91"/>
                </a:solidFill>
              </a:rPr>
              <a:t>Conclusion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8C8C91"/>
              </a:solidFill>
            </a:endParaRPr>
          </a:p>
        </p:txBody>
      </p:sp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838200" y="973721"/>
            <a:ext cx="105156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093B"/>
              </a:buClr>
              <a:buSzPts val="2800"/>
              <a:buFont typeface="Arial"/>
              <a:buNone/>
            </a:pPr>
            <a:r>
              <a:rPr lang="en-US" b="1"/>
              <a:t>Table of content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2"/>
          <p:cNvSpPr txBox="1">
            <a:spLocks noGrp="1"/>
          </p:cNvSpPr>
          <p:nvPr>
            <p:ph type="title"/>
          </p:nvPr>
        </p:nvSpPr>
        <p:spPr>
          <a:xfrm>
            <a:off x="838200" y="404046"/>
            <a:ext cx="105156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5093B"/>
              </a:buClr>
              <a:buSzPts val="2800"/>
              <a:buFont typeface="Arial"/>
              <a:buNone/>
            </a:pPr>
            <a:r>
              <a:rPr lang="en-US" b="1"/>
              <a:t>M&amp;A Rationale &amp; Transaction</a:t>
            </a:r>
            <a:endParaRPr b="1"/>
          </a:p>
        </p:txBody>
      </p:sp>
      <p:sp>
        <p:nvSpPr>
          <p:cNvPr id="193" name="Google Shape;193;p22"/>
          <p:cNvSpPr txBox="1">
            <a:spLocks noGrp="1"/>
          </p:cNvSpPr>
          <p:nvPr>
            <p:ph type="sldNum" idx="12"/>
          </p:nvPr>
        </p:nvSpPr>
        <p:spPr>
          <a:xfrm>
            <a:off x="9300504" y="612629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94" name="Google Shape;194;p22"/>
          <p:cNvSpPr txBox="1">
            <a:spLocks noGrp="1"/>
          </p:cNvSpPr>
          <p:nvPr>
            <p:ph type="title"/>
          </p:nvPr>
        </p:nvSpPr>
        <p:spPr>
          <a:xfrm>
            <a:off x="838200" y="939421"/>
            <a:ext cx="105156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093B"/>
              </a:buClr>
              <a:buSzPts val="2800"/>
              <a:buFont typeface="Arial"/>
              <a:buNone/>
            </a:pPr>
            <a:r>
              <a:rPr lang="en-US" sz="2700" dirty="0">
                <a:solidFill>
                  <a:srgbClr val="000000"/>
                </a:solidFill>
              </a:rPr>
              <a:t>Parsley acquired JAG as it is a strategically aligned asset that could increase its cash flow in the future</a:t>
            </a:r>
            <a:endParaRPr sz="2700" dirty="0">
              <a:solidFill>
                <a:srgbClr val="000000"/>
              </a:solidFill>
            </a:endParaRPr>
          </a:p>
        </p:txBody>
      </p:sp>
      <p:sp>
        <p:nvSpPr>
          <p:cNvPr id="195" name="Google Shape;195;p22"/>
          <p:cNvSpPr txBox="1"/>
          <p:nvPr/>
        </p:nvSpPr>
        <p:spPr>
          <a:xfrm>
            <a:off x="1736404" y="2022618"/>
            <a:ext cx="4456200" cy="6288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Aligned with strategy, asset, and capabilities</a:t>
            </a:r>
            <a:endParaRPr sz="1600" b="1" dirty="0"/>
          </a:p>
        </p:txBody>
      </p:sp>
      <p:sp>
        <p:nvSpPr>
          <p:cNvPr id="196" name="Google Shape;196;p22"/>
          <p:cNvSpPr txBox="1"/>
          <p:nvPr/>
        </p:nvSpPr>
        <p:spPr>
          <a:xfrm>
            <a:off x="6868830" y="2022618"/>
            <a:ext cx="4456200" cy="6288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/>
              <a:t>Positive impact on Parsley’s cash flow</a:t>
            </a:r>
            <a:endParaRPr sz="1600" b="1"/>
          </a:p>
        </p:txBody>
      </p:sp>
      <p:sp>
        <p:nvSpPr>
          <p:cNvPr id="197" name="Google Shape;197;p22"/>
          <p:cNvSpPr txBox="1"/>
          <p:nvPr/>
        </p:nvSpPr>
        <p:spPr>
          <a:xfrm>
            <a:off x="1674125" y="2769825"/>
            <a:ext cx="4518600" cy="3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Parsley possesses an institutional familiarity with JAG's Delaware Basin assets</a:t>
            </a:r>
            <a:endParaRPr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JAG's high-margin, oil-weighted asset base will integrate smoothly into Parsley's near-term development program</a:t>
            </a:r>
            <a:endParaRPr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Also, JAG’s acreage footprint and water infrastructure dovetail into our legacy Delaware Basin position, and its corporate culture aligns with our core values.</a:t>
            </a:r>
            <a:endParaRPr dirty="0"/>
          </a:p>
        </p:txBody>
      </p:sp>
      <p:sp>
        <p:nvSpPr>
          <p:cNvPr id="198" name="Google Shape;198;p22"/>
          <p:cNvSpPr txBox="1"/>
          <p:nvPr/>
        </p:nvSpPr>
        <p:spPr>
          <a:xfrm>
            <a:off x="6868825" y="2769825"/>
            <a:ext cx="4518600" cy="3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With the assumption that West Texas Intermediate crude oil prices would average $50 per barrel in 2020, the combined company will generate huge FCF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The merger can solve the excessive CAPEX investment problem that Parsley is facing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Also, it is expected to generate cash G&amp;A savings of approximately $25 million in the first year and $40-50 million of annual savings thereafter</a:t>
            </a:r>
            <a:endParaRPr dirty="0"/>
          </a:p>
        </p:txBody>
      </p:sp>
      <p:sp>
        <p:nvSpPr>
          <p:cNvPr id="199" name="Google Shape;199;p22"/>
          <p:cNvSpPr txBox="1"/>
          <p:nvPr/>
        </p:nvSpPr>
        <p:spPr>
          <a:xfrm>
            <a:off x="396175" y="2022618"/>
            <a:ext cx="11835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/>
              <a:t>Rationale:</a:t>
            </a:r>
            <a:endParaRPr sz="1600" b="1"/>
          </a:p>
        </p:txBody>
      </p:sp>
      <p:sp>
        <p:nvSpPr>
          <p:cNvPr id="200" name="Google Shape;200;p22"/>
          <p:cNvSpPr txBox="1"/>
          <p:nvPr/>
        </p:nvSpPr>
        <p:spPr>
          <a:xfrm>
            <a:off x="396175" y="2769825"/>
            <a:ext cx="11835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/>
              <a:t>Details:</a:t>
            </a:r>
            <a:endParaRPr sz="16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arton 2016 16:9">
  <a:themeElements>
    <a:clrScheme name="Wharton 2016">
      <a:dk1>
        <a:srgbClr val="2D2C41"/>
      </a:dk1>
      <a:lt1>
        <a:srgbClr val="FFFFFF"/>
      </a:lt1>
      <a:dk2>
        <a:srgbClr val="004785"/>
      </a:dk2>
      <a:lt2>
        <a:srgbClr val="EEEDEA"/>
      </a:lt2>
      <a:accent1>
        <a:srgbClr val="004785"/>
      </a:accent1>
      <a:accent2>
        <a:srgbClr val="A90533"/>
      </a:accent2>
      <a:accent3>
        <a:srgbClr val="026CB5"/>
      </a:accent3>
      <a:accent4>
        <a:srgbClr val="06AAFC"/>
      </a:accent4>
      <a:accent5>
        <a:srgbClr val="96227D"/>
      </a:accent5>
      <a:accent6>
        <a:srgbClr val="D7BC6A"/>
      </a:accent6>
      <a:hlink>
        <a:srgbClr val="06AAFC"/>
      </a:hlink>
      <a:folHlink>
        <a:srgbClr val="06AAF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1198</Words>
  <Application>Microsoft Macintosh PowerPoint</Application>
  <PresentationFormat>宽屏</PresentationFormat>
  <Paragraphs>194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Calibri</vt:lpstr>
      <vt:lpstr>Garamond</vt:lpstr>
      <vt:lpstr>Arial</vt:lpstr>
      <vt:lpstr>Wharton 2016 16:9</vt:lpstr>
      <vt:lpstr>Parsley’s acquisition of Jagged Peak Energy Was it a good deal for Parsley? -</vt:lpstr>
      <vt:lpstr>Table of content</vt:lpstr>
      <vt:lpstr>Background - Parsley</vt:lpstr>
      <vt:lpstr>Background - Parsley</vt:lpstr>
      <vt:lpstr>Table of content</vt:lpstr>
      <vt:lpstr>Background - Jagged Peak</vt:lpstr>
      <vt:lpstr>Background - Jagged Peak</vt:lpstr>
      <vt:lpstr>Table of content</vt:lpstr>
      <vt:lpstr>M&amp;A Rationale &amp; Transaction</vt:lpstr>
      <vt:lpstr>M&amp;A Rationale &amp; Transaction</vt:lpstr>
      <vt:lpstr>Table of content</vt:lpstr>
      <vt:lpstr>Revenue projection of PE</vt:lpstr>
      <vt:lpstr>Revenue projection of JAG</vt:lpstr>
      <vt:lpstr>DCF valuation for JAG</vt:lpstr>
      <vt:lpstr>Accretion &amp; Dilution Analysis for the transaction</vt:lpstr>
      <vt:lpstr>Table of content</vt:lpstr>
      <vt:lpstr>Conclusion</vt:lpstr>
      <vt:lpstr>Conclusion</vt:lpstr>
      <vt:lpstr>Thank you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Parsley’s acquisition of Jagged Peak Energy Was it a good deal for Parsley? -</dc:title>
  <cp:lastModifiedBy>Microsoft Office User</cp:lastModifiedBy>
  <cp:revision>9</cp:revision>
  <dcterms:modified xsi:type="dcterms:W3CDTF">2020-04-23T05:02:30Z</dcterms:modified>
</cp:coreProperties>
</file>