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9" r:id="rId17"/>
    <p:sldId id="287" r:id="rId18"/>
    <p:sldId id="291" r:id="rId19"/>
    <p:sldId id="285" r:id="rId20"/>
    <p:sldId id="318" r:id="rId21"/>
    <p:sldId id="292" r:id="rId22"/>
    <p:sldId id="319" r:id="rId23"/>
    <p:sldId id="293" r:id="rId24"/>
    <p:sldId id="294" r:id="rId25"/>
    <p:sldId id="295" r:id="rId26"/>
    <p:sldId id="302" r:id="rId27"/>
    <p:sldId id="303" r:id="rId28"/>
    <p:sldId id="296" r:id="rId29"/>
    <p:sldId id="320" r:id="rId30"/>
    <p:sldId id="297" r:id="rId31"/>
    <p:sldId id="321" r:id="rId32"/>
    <p:sldId id="300" r:id="rId33"/>
    <p:sldId id="298" r:id="rId34"/>
    <p:sldId id="323" r:id="rId35"/>
    <p:sldId id="324" r:id="rId36"/>
    <p:sldId id="299" r:id="rId37"/>
    <p:sldId id="322" r:id="rId38"/>
    <p:sldId id="301" r:id="rId39"/>
    <p:sldId id="333" r:id="rId40"/>
    <p:sldId id="306" r:id="rId41"/>
    <p:sldId id="325" r:id="rId42"/>
    <p:sldId id="326" r:id="rId43"/>
    <p:sldId id="327" r:id="rId44"/>
    <p:sldId id="310" r:id="rId45"/>
    <p:sldId id="311" r:id="rId46"/>
    <p:sldId id="312" r:id="rId47"/>
    <p:sldId id="328" r:id="rId48"/>
    <p:sldId id="332" r:id="rId49"/>
    <p:sldId id="329" r:id="rId50"/>
    <p:sldId id="330" r:id="rId51"/>
    <p:sldId id="331" r:id="rId52"/>
    <p:sldId id="304" r:id="rId5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06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212B-6A9F-412B-886E-56292F2360ED}" type="datetimeFigureOut">
              <a:rPr lang="es-AR" smtClean="0"/>
              <a:pPr/>
              <a:t>30/04/2019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1314-1147-4FEC-AB93-72FC7FD55CE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32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BDA8-F212-4C6E-8CD0-C5CBD8499462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B830-5F0F-4DE2-BCD3-6445F01C15C5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A2D7-94D4-4E8B-98BF-A514D7DC019D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7C6A-7094-46F4-9835-1ADBF52494CD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E26-B6BF-43B0-8330-57D99A60DFB6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C89-0731-45A0-9C50-C25B968A1D02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4EB3-8B93-4411-8AE0-EB56B23F14E3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333-ECA2-4690-AEE7-C94AC7E7AF78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7296-5DAA-4D19-A0CC-2F7C3AB630D1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6697-C349-4030-8DE6-7F213C120627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2D43603-3D0E-44D4-B54E-2CFD1E874F42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0C25CA-D800-401B-BDE6-328F01D75B68}" type="datetime1">
              <a:rPr lang="es-ES" smtClean="0"/>
              <a:pPr/>
              <a:t>30/04/2019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4639" y="2852936"/>
            <a:ext cx="6914353" cy="2736304"/>
          </a:xfrm>
        </p:spPr>
        <p:txBody>
          <a:bodyPr>
            <a:noAutofit/>
          </a:bodyPr>
          <a:lstStyle/>
          <a:p>
            <a:pPr algn="ctr"/>
            <a:r>
              <a:rPr lang="es-AR" sz="5400" dirty="0" smtClean="0"/>
              <a:t>U4 - Caso de estudio </a:t>
            </a:r>
            <a:r>
              <a:rPr lang="es-AR" sz="5400" dirty="0" smtClean="0"/>
              <a:t> </a:t>
            </a:r>
            <a:r>
              <a:rPr lang="es-AR" sz="5400" dirty="0" smtClean="0"/>
              <a:t/>
            </a:r>
            <a:br>
              <a:rPr lang="es-AR" sz="5400" dirty="0" smtClean="0"/>
            </a:br>
            <a:r>
              <a:rPr lang="es-AR" sz="5400" dirty="0" smtClean="0"/>
              <a:t>INTEL</a:t>
            </a:r>
            <a:endParaRPr lang="es-AR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488832" cy="1752600"/>
          </a:xfrm>
        </p:spPr>
        <p:txBody>
          <a:bodyPr>
            <a:normAutofit/>
          </a:bodyPr>
          <a:lstStyle/>
          <a:p>
            <a:r>
              <a:rPr lang="es-AR" sz="2800" dirty="0" smtClean="0"/>
              <a:t>75.03/95.57 Organización del Computador</a:t>
            </a:r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96144"/>
            <a:ext cx="8352928" cy="4581128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Tipos de Datos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Numérico Entero</a:t>
            </a:r>
            <a:r>
              <a:rPr lang="es-AR" sz="2000" b="1" dirty="0" smtClean="0"/>
              <a:t>: </a:t>
            </a:r>
            <a:r>
              <a:rPr lang="es-AR" sz="2000" dirty="0"/>
              <a:t>Binario de punto fijo con Signo de 1 y 2 bytes</a:t>
            </a:r>
            <a:r>
              <a:rPr lang="es-AR" sz="2000" dirty="0" smtClean="0"/>
              <a:t>.</a:t>
            </a:r>
            <a:endParaRPr lang="en-US" sz="2000" dirty="0"/>
          </a:p>
          <a:p>
            <a:pPr lvl="1"/>
            <a:r>
              <a:rPr lang="pt-BR" sz="2000" b="1" dirty="0" smtClean="0">
                <a:solidFill>
                  <a:srgbClr val="00B0F0"/>
                </a:solidFill>
              </a:rPr>
              <a:t>Numérico Decimal</a:t>
            </a:r>
            <a:r>
              <a:rPr lang="pt-BR" sz="2000" b="1" dirty="0" smtClean="0"/>
              <a:t>: </a:t>
            </a:r>
            <a:r>
              <a:rPr lang="es-AR" sz="2000" dirty="0"/>
              <a:t>Binario de punto Flotante IEEE de 1 y 2 bytes</a:t>
            </a:r>
            <a:r>
              <a:rPr lang="es-AR" sz="2000" dirty="0" smtClean="0"/>
              <a:t>.</a:t>
            </a:r>
            <a:endParaRPr lang="en-US" sz="2000" dirty="0"/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Caracteres</a:t>
            </a:r>
            <a:r>
              <a:rPr lang="es-AR" sz="2000" b="1" dirty="0" smtClean="0"/>
              <a:t>: </a:t>
            </a:r>
            <a:r>
              <a:rPr lang="es-AR" sz="2000" dirty="0" smtClean="0"/>
              <a:t>ASCII</a:t>
            </a:r>
            <a:endParaRPr lang="en-US" sz="2000" b="1" dirty="0"/>
          </a:p>
          <a:p>
            <a:endParaRPr lang="es-AR" sz="2400" dirty="0" smtClean="0"/>
          </a:p>
          <a:p>
            <a:r>
              <a:rPr lang="es-AR" sz="2400" dirty="0" smtClean="0"/>
              <a:t>Memoria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Celda de Memoria</a:t>
            </a:r>
            <a:r>
              <a:rPr lang="es-AR" sz="2000" b="1" dirty="0" smtClean="0"/>
              <a:t>: </a:t>
            </a:r>
            <a:r>
              <a:rPr lang="es-AR" sz="2000" dirty="0" smtClean="0"/>
              <a:t>1 Byte</a:t>
            </a:r>
            <a:endParaRPr lang="en-US" sz="2000" b="1" dirty="0"/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Palabra</a:t>
            </a:r>
            <a:r>
              <a:rPr lang="es-AR" sz="2000" b="1" dirty="0"/>
              <a:t> : </a:t>
            </a:r>
            <a:r>
              <a:rPr lang="es-AR" sz="2000" b="1" dirty="0" smtClean="0"/>
              <a:t>2</a:t>
            </a:r>
            <a:r>
              <a:rPr lang="es-AR" sz="2000" dirty="0" smtClean="0"/>
              <a:t> Bytes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96144"/>
            <a:ext cx="8352928" cy="5229200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Endiannes</a:t>
            </a:r>
          </a:p>
          <a:p>
            <a:pPr marL="36576" indent="0">
              <a:buNone/>
            </a:pPr>
            <a:r>
              <a:rPr lang="es-AR" sz="2400" dirty="0"/>
              <a:t>Es el método aplicado para almacenar datos mayores a un byte en una computadora respecto a la dirección que se le asigna a cada uno de ellos en la memoria.</a:t>
            </a:r>
            <a:endParaRPr lang="en-US" sz="2400" dirty="0"/>
          </a:p>
          <a:p>
            <a:pPr marL="36576" indent="0">
              <a:buNone/>
            </a:pPr>
            <a:r>
              <a:rPr lang="es-AR" sz="2400" dirty="0"/>
              <a:t>Existen 2 métodos</a:t>
            </a:r>
            <a:r>
              <a:rPr lang="es-AR" sz="2400" dirty="0" smtClean="0"/>
              <a:t>: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Big-Endian</a:t>
            </a:r>
            <a:r>
              <a:rPr lang="es-AR" sz="2000" b="1" dirty="0" smtClean="0"/>
              <a:t>: </a:t>
            </a:r>
            <a:r>
              <a:rPr lang="es-AR" sz="2000" dirty="0"/>
              <a:t>determina que el orden en la memoria coindice con el orden lógico del dato</a:t>
            </a:r>
            <a:r>
              <a:rPr lang="es-AR" sz="2000" dirty="0" smtClean="0"/>
              <a:t>.</a:t>
            </a:r>
          </a:p>
          <a:p>
            <a:pPr marL="448056" lvl="1" indent="0" algn="ctr">
              <a:buNone/>
            </a:pPr>
            <a:r>
              <a:rPr lang="es-AR" sz="2000" i="1" dirty="0" smtClean="0"/>
              <a:t>“</a:t>
            </a:r>
            <a:r>
              <a:rPr lang="es-AR" sz="2000" i="1" dirty="0"/>
              <a:t>el dato final en la mayor dirección</a:t>
            </a:r>
            <a:r>
              <a:rPr lang="es-AR" sz="2000" i="1" dirty="0" smtClean="0"/>
              <a:t>”</a:t>
            </a:r>
          </a:p>
          <a:p>
            <a:pPr marL="448056" lvl="1" indent="0">
              <a:buNone/>
            </a:pPr>
            <a:r>
              <a:rPr lang="es-AR" sz="2000" dirty="0"/>
              <a:t>	</a:t>
            </a:r>
            <a:r>
              <a:rPr lang="es-AR" sz="2000" dirty="0" smtClean="0"/>
              <a:t>Ej.: IBM Mainframe</a:t>
            </a:r>
            <a:endParaRPr lang="en-US" sz="2000" dirty="0"/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Little-Endian </a:t>
            </a:r>
            <a:r>
              <a:rPr lang="es-AR" sz="2000" b="1" dirty="0" smtClean="0"/>
              <a:t>: </a:t>
            </a:r>
            <a:r>
              <a:rPr lang="es-AR" sz="2000" dirty="0"/>
              <a:t>es a la inversa, el dato inicial para la lógica se coloca en la mayor dirección y el dato final en la menor.  </a:t>
            </a:r>
            <a:endParaRPr lang="es-AR" sz="2000" dirty="0" smtClean="0"/>
          </a:p>
          <a:p>
            <a:pPr marL="448056" lvl="1" indent="0" algn="ctr">
              <a:buNone/>
            </a:pPr>
            <a:r>
              <a:rPr lang="es-AR" sz="2000" i="1" dirty="0" smtClean="0"/>
              <a:t>“</a:t>
            </a:r>
            <a:r>
              <a:rPr lang="es-AR" sz="2000" i="1" dirty="0"/>
              <a:t>el dato final en la menor dirección</a:t>
            </a:r>
            <a:r>
              <a:rPr lang="es-AR" sz="2000" i="1" dirty="0" smtClean="0"/>
              <a:t>”</a:t>
            </a:r>
          </a:p>
          <a:p>
            <a:pPr marL="448056" lvl="1" indent="0">
              <a:buNone/>
            </a:pPr>
            <a:r>
              <a:rPr lang="es-AR" sz="2000" dirty="0"/>
              <a:t>	</a:t>
            </a:r>
            <a:r>
              <a:rPr lang="es-AR" sz="2000" dirty="0" smtClean="0"/>
              <a:t>Ej.: Intel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47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96144"/>
            <a:ext cx="8352928" cy="2420888"/>
          </a:xfrm>
        </p:spPr>
        <p:txBody>
          <a:bodyPr>
            <a:noAutofit/>
          </a:bodyPr>
          <a:lstStyle/>
          <a:p>
            <a:r>
              <a:rPr lang="es-AR" sz="2000" b="1" dirty="0" smtClean="0"/>
              <a:t>Endiannes - Ejemplos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Caso 1</a:t>
            </a:r>
            <a:r>
              <a:rPr lang="es-AR" sz="2000" b="1" dirty="0" smtClean="0"/>
              <a:t>: </a:t>
            </a:r>
            <a:r>
              <a:rPr lang="es-AR" sz="2000" dirty="0"/>
              <a:t>Definición de un área de memoria con contenido inicial definido en formato carácter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/>
              <a:t>	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msg	db 	‘HOLA’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2000" dirty="0" smtClean="0"/>
              <a:t>	Aquí </a:t>
            </a:r>
            <a:r>
              <a:rPr lang="es-AR" sz="2000" dirty="0"/>
              <a:t>la posición de memoria que toma cada carácter recibido es </a:t>
            </a:r>
            <a:r>
              <a:rPr lang="es-AR" sz="2000" dirty="0" smtClean="0"/>
              <a:t>	la </a:t>
            </a:r>
            <a:r>
              <a:rPr lang="es-AR" sz="2000" dirty="0"/>
              <a:t>que por intuición uno asume, o sea, la letra ‘H’ en la dirección </a:t>
            </a:r>
            <a:r>
              <a:rPr lang="es-AR" sz="2000" dirty="0" smtClean="0"/>
              <a:t>	menor:</a:t>
            </a:r>
            <a:endParaRPr lang="es-AR" sz="2000" b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2783"/>
              </p:ext>
            </p:extLst>
          </p:nvPr>
        </p:nvGraphicFramePr>
        <p:xfrm>
          <a:off x="611560" y="3861048"/>
          <a:ext cx="7848871" cy="109728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596649"/>
                <a:gridCol w="564083"/>
                <a:gridCol w="553808"/>
                <a:gridCol w="570248"/>
                <a:gridCol w="564083"/>
              </a:tblGrid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Carácter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AR" sz="1800" b="0" kern="1200" dirty="0">
                          <a:effectLst/>
                        </a:rPr>
                        <a:t>H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AR" sz="1800" b="0" kern="1200" dirty="0">
                          <a:effectLst/>
                        </a:rPr>
                        <a:t>O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AR" sz="1800" b="0" kern="1200" dirty="0">
                          <a:effectLst/>
                        </a:rPr>
                        <a:t>L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AR" sz="1800" b="0" kern="1200" dirty="0">
                          <a:effectLst/>
                        </a:rPr>
                        <a:t>A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Código Ascii (hexa)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>
                          <a:effectLst/>
                        </a:rPr>
                        <a:t>48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>
                          <a:effectLst/>
                        </a:rPr>
                        <a:t>4F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>
                          <a:effectLst/>
                        </a:rPr>
                        <a:t>4C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>
                          <a:effectLst/>
                        </a:rPr>
                        <a:t>41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Desplazamiento (en bytes) dentro del segmento de datos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>
                          <a:effectLst/>
                        </a:rPr>
                        <a:t>2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>
                          <a:effectLst/>
                        </a:rPr>
                        <a:t>3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6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96144"/>
            <a:ext cx="8352928" cy="2420888"/>
          </a:xfrm>
        </p:spPr>
        <p:txBody>
          <a:bodyPr>
            <a:noAutofit/>
          </a:bodyPr>
          <a:lstStyle/>
          <a:p>
            <a:r>
              <a:rPr lang="es-AR" sz="2000" b="1" dirty="0" smtClean="0"/>
              <a:t>Endiannes - Ejemplos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Caso 2</a:t>
            </a:r>
            <a:r>
              <a:rPr lang="es-AR" sz="2000" b="1" dirty="0" smtClean="0"/>
              <a:t>: </a:t>
            </a:r>
            <a:r>
              <a:rPr lang="es-AR" sz="2000" dirty="0"/>
              <a:t>Definición de un área de memoria con contenido inicial definido en formato numérico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/>
              <a:t>	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numdw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dw	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012Fh</a:t>
            </a:r>
          </a:p>
          <a:p>
            <a:pPr marL="36576" indent="0">
              <a:buNone/>
            </a:pPr>
            <a:r>
              <a:rPr lang="es-AR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numdd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dd	01234567h</a:t>
            </a:r>
          </a:p>
          <a:p>
            <a:pPr marL="36576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36576" indent="0">
              <a:buNone/>
            </a:pPr>
            <a:r>
              <a:rPr lang="es-AR" sz="2000" dirty="0" smtClean="0"/>
              <a:t>	Aquí </a:t>
            </a:r>
            <a:r>
              <a:rPr lang="es-AR" sz="2000" dirty="0"/>
              <a:t>es donde se observa la ubicación de los bytes con el </a:t>
            </a:r>
            <a:r>
              <a:rPr lang="es-AR" sz="2000" dirty="0" smtClean="0"/>
              <a:t>	método </a:t>
            </a:r>
            <a:r>
              <a:rPr lang="es-AR" sz="2000" dirty="0"/>
              <a:t>Little-Endian, el byte menos significativo se ubica en la </a:t>
            </a:r>
            <a:r>
              <a:rPr lang="es-AR" sz="2000" dirty="0" smtClean="0"/>
              <a:t>	dirección </a:t>
            </a:r>
            <a:r>
              <a:rPr lang="es-AR" sz="2000" dirty="0"/>
              <a:t>de memoria menor que el byte más significativo</a:t>
            </a:r>
            <a:endParaRPr lang="es-AR" sz="2000" b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52758"/>
              </p:ext>
            </p:extLst>
          </p:nvPr>
        </p:nvGraphicFramePr>
        <p:xfrm>
          <a:off x="685528" y="4738538"/>
          <a:ext cx="7138685" cy="155863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60732"/>
                <a:gridCol w="501338"/>
                <a:gridCol w="492205"/>
                <a:gridCol w="492205"/>
                <a:gridCol w="492205"/>
              </a:tblGrid>
              <a:tr h="4613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A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numdw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A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2F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A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61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numdd</a:t>
                      </a:r>
                      <a:endParaRPr lang="en-US" sz="18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613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A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Desplazamiento (en bytes) dentro del segmento de datos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96144"/>
            <a:ext cx="8447856" cy="5125920"/>
          </a:xfrm>
        </p:spPr>
        <p:txBody>
          <a:bodyPr>
            <a:noAutofit/>
          </a:bodyPr>
          <a:lstStyle/>
          <a:p>
            <a:r>
              <a:rPr lang="es-AR" sz="2000" b="1" dirty="0" smtClean="0"/>
              <a:t>Endiannes - Ejemplos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Caso 3</a:t>
            </a:r>
            <a:r>
              <a:rPr lang="es-AR" sz="2000" b="1" dirty="0" smtClean="0"/>
              <a:t>: </a:t>
            </a:r>
            <a:r>
              <a:rPr lang="es-AR" sz="2000" dirty="0"/>
              <a:t>Se ejecuta una copia de 2 bytes de memoria a registro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/>
              <a:t>	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	AX,[msg]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mov	BX,[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numdw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6576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  ECX,[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6576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  EDX,[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numdd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2000" dirty="0" smtClean="0"/>
              <a:t>	El </a:t>
            </a:r>
            <a:r>
              <a:rPr lang="es-AR" sz="2000" dirty="0"/>
              <a:t>contenido final del registro </a:t>
            </a:r>
            <a:r>
              <a:rPr lang="es-AR" sz="2000" dirty="0" smtClean="0"/>
              <a:t>AX, BX, ECX y EDX </a:t>
            </a:r>
            <a:r>
              <a:rPr lang="es-AR" sz="2000" dirty="0"/>
              <a:t>es</a:t>
            </a:r>
            <a:r>
              <a:rPr lang="es-AR" sz="2000" dirty="0" smtClean="0"/>
              <a:t>:</a:t>
            </a:r>
          </a:p>
          <a:p>
            <a:pPr marL="36576" indent="0">
              <a:buNone/>
            </a:pPr>
            <a:endParaRPr lang="es-AR" sz="2000" b="1" dirty="0" smtClean="0"/>
          </a:p>
          <a:p>
            <a:pPr marL="36576" indent="0">
              <a:buNone/>
            </a:pPr>
            <a:endParaRPr lang="es-AR" sz="2000" b="1" dirty="0"/>
          </a:p>
          <a:p>
            <a:pPr marL="36576" indent="0">
              <a:buNone/>
            </a:pPr>
            <a:endParaRPr lang="es-AR" sz="2000" b="1" dirty="0" smtClean="0"/>
          </a:p>
          <a:p>
            <a:pPr marL="36576" indent="0">
              <a:buNone/>
            </a:pPr>
            <a:endParaRPr lang="es-AR" sz="2000" b="1" dirty="0"/>
          </a:p>
          <a:p>
            <a:pPr marL="36576" indent="0">
              <a:buNone/>
            </a:pPr>
            <a:endParaRPr lang="es-AR" sz="2000" dirty="0" smtClean="0"/>
          </a:p>
          <a:p>
            <a:pPr marL="36576" indent="0">
              <a:buNone/>
            </a:pPr>
            <a:r>
              <a:rPr lang="es-AR" sz="2000" dirty="0" smtClean="0"/>
              <a:t>La </a:t>
            </a:r>
            <a:r>
              <a:rPr lang="es-AR" sz="2000" dirty="0"/>
              <a:t>parte alta del registro contiene el byte de orden superior de memoria, y la parte baja del registro contiene el byte de orden inferior.</a:t>
            </a:r>
            <a:endParaRPr lang="en-US" sz="2000" dirty="0"/>
          </a:p>
          <a:p>
            <a:pPr marL="36576" indent="0">
              <a:buNone/>
            </a:pPr>
            <a:endParaRPr lang="es-AR" sz="2000" b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02345"/>
              </p:ext>
            </p:extLst>
          </p:nvPr>
        </p:nvGraphicFramePr>
        <p:xfrm>
          <a:off x="1508040" y="3822149"/>
          <a:ext cx="181959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1822"/>
                <a:gridCol w="629285"/>
                <a:gridCol w="57848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AX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4F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64924"/>
              </p:ext>
            </p:extLst>
          </p:nvPr>
        </p:nvGraphicFramePr>
        <p:xfrm>
          <a:off x="5004048" y="3859104"/>
          <a:ext cx="181959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1822"/>
                <a:gridCol w="629285"/>
                <a:gridCol w="57848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BX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01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2F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69852"/>
              </p:ext>
            </p:extLst>
          </p:nvPr>
        </p:nvGraphicFramePr>
        <p:xfrm>
          <a:off x="1211194" y="4668320"/>
          <a:ext cx="3000419" cy="8195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68170"/>
                <a:gridCol w="482883"/>
                <a:gridCol w="583122"/>
                <a:gridCol w="583122"/>
                <a:gridCol w="583122"/>
              </a:tblGrid>
              <a:tr h="4097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effectLst/>
                        </a:rPr>
                        <a:t>ECX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effectLst/>
                        </a:rPr>
                        <a:t>41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effectLst/>
                        </a:rPr>
                        <a:t>4C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4F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7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59524"/>
              </p:ext>
            </p:extLst>
          </p:nvPr>
        </p:nvGraphicFramePr>
        <p:xfrm>
          <a:off x="4790303" y="4686798"/>
          <a:ext cx="3000419" cy="8195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68170"/>
                <a:gridCol w="482883"/>
                <a:gridCol w="583122"/>
                <a:gridCol w="583122"/>
                <a:gridCol w="583122"/>
              </a:tblGrid>
              <a:tr h="4097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effectLst/>
                        </a:rPr>
                        <a:t>EDX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effectLst/>
                        </a:rPr>
                        <a:t>01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effectLst/>
                        </a:rPr>
                        <a:t>23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67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7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692697"/>
            <a:ext cx="8784976" cy="4248472"/>
          </a:xfrm>
        </p:spPr>
        <p:txBody>
          <a:bodyPr>
            <a:normAutofit/>
          </a:bodyPr>
          <a:lstStyle/>
          <a:p>
            <a:r>
              <a:rPr lang="es-AR" dirty="0" smtClean="0"/>
              <a:t>Estructura de un programa</a:t>
            </a:r>
          </a:p>
          <a:p>
            <a:pPr lvl="2"/>
            <a:endParaRPr lang="es-AR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755576" y="1556792"/>
            <a:ext cx="7128792" cy="46085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s-AR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	</a:t>
            </a:r>
            <a:r>
              <a:rPr lang="es-AR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s-AR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AR" sz="16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	</a:t>
            </a: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</a:p>
          <a:p>
            <a:pPr marL="36576" indent="0">
              <a:buNone/>
            </a:pPr>
            <a:endParaRPr lang="es-AR" sz="16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AR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;variables inicializadas</a:t>
            </a:r>
            <a:endParaRPr lang="es-AR" sz="16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mensaje  db</a:t>
            </a: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'Hola Mundo</a:t>
            </a: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!',0</a:t>
            </a:r>
            <a:endParaRPr lang="es-AR" sz="16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es-AR" sz="16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s-AR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.bss</a:t>
            </a: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;variables sin inicializar</a:t>
            </a:r>
            <a:endParaRPr lang="es-AR" sz="16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var1</a:t>
            </a: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resd	1</a:t>
            </a:r>
          </a:p>
          <a:p>
            <a:pPr marL="36576" indent="0">
              <a:buNone/>
            </a:pP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s-AR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A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pPr marL="36576" indent="0">
              <a:buNone/>
            </a:pPr>
            <a:r>
              <a:rPr lang="es-AR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s-AR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;inicio de </a:t>
            </a:r>
            <a:r>
              <a:rPr lang="es-AR" sz="1600" b="1" dirty="0" err="1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pgm</a:t>
            </a:r>
            <a:endParaRPr lang="es-AR" sz="16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	mensaje</a:t>
            </a:r>
          </a:p>
          <a:p>
            <a:pPr marL="36576" indent="0">
              <a:buNone/>
            </a:pP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	_printf</a:t>
            </a:r>
          </a:p>
          <a:p>
            <a:pPr marL="36576" indent="0">
              <a:buNone/>
            </a:pP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	</a:t>
            </a: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esp,4</a:t>
            </a:r>
            <a:endParaRPr lang="es-AR" sz="1600" b="1" dirty="0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b="1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6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s-AR" sz="1600" b="1" dirty="0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;fin de </a:t>
            </a:r>
            <a:r>
              <a:rPr lang="es-AR" sz="1600" b="1" dirty="0" err="1" smtClean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pgm</a:t>
            </a:r>
            <a:endParaRPr lang="es-AR" sz="1200" dirty="0" smtClean="0"/>
          </a:p>
        </p:txBody>
      </p:sp>
    </p:spTree>
    <p:extLst>
      <p:ext uri="{BB962C8B-B14F-4D97-AF65-F5344CB8AC3E}">
        <p14:creationId xmlns:p14="http://schemas.microsoft.com/office/powerpoint/2010/main" val="19381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59829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Definiciones</a:t>
            </a:r>
          </a:p>
          <a:p>
            <a:pPr lvl="1"/>
            <a:r>
              <a:rPr lang="es-AR" sz="2400" dirty="0" smtClean="0"/>
              <a:t>Tamaño</a:t>
            </a:r>
          </a:p>
          <a:p>
            <a:pPr lvl="2">
              <a:spcBef>
                <a:spcPts val="0"/>
              </a:spcBef>
            </a:pPr>
            <a:r>
              <a:rPr lang="es-AR" sz="1600" dirty="0" smtClean="0"/>
              <a:t>db / resb </a:t>
            </a:r>
            <a:r>
              <a:rPr lang="es-AR" sz="1600" dirty="0" smtClean="0">
                <a:sym typeface="Wingdings" panose="05000000000000000000" pitchFamily="2" charset="2"/>
              </a:rPr>
              <a:t> byte  1 byte</a:t>
            </a:r>
          </a:p>
          <a:p>
            <a:pPr lvl="2">
              <a:spcBef>
                <a:spcPts val="0"/>
              </a:spcBef>
            </a:pPr>
            <a:r>
              <a:rPr lang="es-AR" sz="1600" dirty="0">
                <a:sym typeface="Wingdings" panose="05000000000000000000" pitchFamily="2" charset="2"/>
              </a:rPr>
              <a:t>d</a:t>
            </a:r>
            <a:r>
              <a:rPr lang="es-AR" sz="1600" dirty="0" smtClean="0">
                <a:sym typeface="Wingdings" panose="05000000000000000000" pitchFamily="2" charset="2"/>
              </a:rPr>
              <a:t>w / resw  word  2 bytes</a:t>
            </a:r>
          </a:p>
          <a:p>
            <a:pPr lvl="2">
              <a:spcBef>
                <a:spcPts val="0"/>
              </a:spcBef>
            </a:pPr>
            <a:r>
              <a:rPr lang="es-AR" sz="1600" dirty="0" smtClean="0">
                <a:sym typeface="Wingdings" panose="05000000000000000000" pitchFamily="2" charset="2"/>
              </a:rPr>
              <a:t>dd / resd  double  4 bytes</a:t>
            </a:r>
          </a:p>
          <a:p>
            <a:pPr lvl="2">
              <a:spcBef>
                <a:spcPts val="0"/>
              </a:spcBef>
            </a:pPr>
            <a:r>
              <a:rPr lang="es-AR" sz="1600" dirty="0" smtClean="0">
                <a:sym typeface="Wingdings" panose="05000000000000000000" pitchFamily="2" charset="2"/>
              </a:rPr>
              <a:t>dq / resq  quad  8 bytes</a:t>
            </a:r>
          </a:p>
          <a:p>
            <a:pPr lvl="2">
              <a:spcBef>
                <a:spcPts val="0"/>
              </a:spcBef>
            </a:pPr>
            <a:r>
              <a:rPr lang="es-AR" sz="1600" dirty="0" smtClean="0">
                <a:sym typeface="Wingdings" panose="05000000000000000000" pitchFamily="2" charset="2"/>
              </a:rPr>
              <a:t>dt / rest  ten  10 bytes</a:t>
            </a:r>
          </a:p>
          <a:p>
            <a:pPr marL="749808" lvl="2" indent="0">
              <a:buNone/>
            </a:pPr>
            <a:endParaRPr lang="es-AR" sz="2000" dirty="0" smtClean="0">
              <a:sym typeface="Wingdings" panose="05000000000000000000" pitchFamily="2" charset="2"/>
            </a:endParaRPr>
          </a:p>
          <a:p>
            <a:pPr lvl="2"/>
            <a:endParaRPr lang="es-AR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75001"/>
              </p:ext>
            </p:extLst>
          </p:nvPr>
        </p:nvGraphicFramePr>
        <p:xfrm>
          <a:off x="467543" y="3161337"/>
          <a:ext cx="8447857" cy="3024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985"/>
                <a:gridCol w="6005872"/>
              </a:tblGrid>
              <a:tr h="60486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miVariable_1  resb  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1 byte sin contenido inicial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60486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miVariable_2  resb  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s-A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bytes sin contenido inicial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60486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u="none" strike="noStrike" dirty="0" smtClean="0">
                          <a:effectLst/>
                        </a:rPr>
                        <a:t>miVariable_3 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resw</a:t>
                      </a:r>
                      <a:r>
                        <a:rPr lang="es-AR" sz="1400" u="none" strike="noStrike" dirty="0" smtClean="0">
                          <a:effectLst/>
                        </a:rPr>
                        <a:t>  1</a:t>
                      </a: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bytes sin contenido inicial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60486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u="none" strike="noStrike" dirty="0" smtClean="0">
                          <a:effectLst/>
                        </a:rPr>
                        <a:t>miVariable_4  resd  1</a:t>
                      </a: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bytes sin contenido inicial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60486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u="none" strike="noStrike" dirty="0" smtClean="0">
                          <a:effectLst/>
                        </a:rPr>
                        <a:t>miVariable_5  resd  2</a:t>
                      </a: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 bytes</a:t>
                      </a:r>
                      <a:r>
                        <a:rPr lang="es-A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sin contenido inicial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1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0474" y="188640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Definiciones (Cont.)</a:t>
            </a:r>
            <a:endParaRPr lang="es-AR" dirty="0"/>
          </a:p>
          <a:p>
            <a:pPr marL="749808" lvl="2" indent="0">
              <a:buNone/>
            </a:pPr>
            <a:endParaRPr lang="es-AR" sz="2000" dirty="0" smtClean="0">
              <a:sym typeface="Wingdings" panose="05000000000000000000" pitchFamily="2" charset="2"/>
            </a:endParaRPr>
          </a:p>
          <a:p>
            <a:pPr lvl="2"/>
            <a:endParaRPr lang="es-AR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87798"/>
              </p:ext>
            </p:extLst>
          </p:nvPr>
        </p:nvGraphicFramePr>
        <p:xfrm>
          <a:off x="287524" y="967795"/>
          <a:ext cx="8568952" cy="5291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506"/>
                <a:gridCol w="6039446"/>
              </a:tblGrid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decimal_1  db    11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1 byte con valor numérico 11 expresado en base 10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decimal_2 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dw</a:t>
                      </a:r>
                      <a:r>
                        <a:rPr lang="es-AR" sz="1400" u="none" strike="noStrike" dirty="0" smtClean="0">
                          <a:effectLst/>
                        </a:rPr>
                        <a:t>    12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2 bytes con valor numérico 12 expresado en base 10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decimal_3  dd     12345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bytes con valor numérico 12345 expresado</a:t>
                      </a:r>
                      <a:r>
                        <a:rPr lang="es-A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en base 10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hexa_1       db    0Bh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1 byte con valor numérico 11 expresado en base 16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hexa_2      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dw</a:t>
                      </a:r>
                      <a:r>
                        <a:rPr lang="es-AR" sz="1400" u="none" strike="noStrike" dirty="0" smtClean="0">
                          <a:effectLst/>
                        </a:rPr>
                        <a:t>    0Ch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2 bytes con valor numérico 12 expresado en base 16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hexa_3       dd    10h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4 bytes con valor numérico 16 expresado en base 16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octal_1       db    13</a:t>
                      </a:r>
                      <a:r>
                        <a:rPr lang="es-AR" sz="14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o</a:t>
                      </a:r>
                      <a:endParaRPr lang="es-AR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1 byte con valor numérico 11 expresado en base 8 </a:t>
                      </a:r>
                      <a:r>
                        <a:rPr lang="es-AR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  <a:endParaRPr lang="es-AR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octal_2       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dw</a:t>
                      </a:r>
                      <a:r>
                        <a:rPr lang="es-AR" sz="1400" u="none" strike="noStrike" dirty="0" smtClean="0">
                          <a:effectLst/>
                        </a:rPr>
                        <a:t>   71 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2 bytes con valor numérico 57 expresado en base 8 </a:t>
                      </a:r>
                      <a:r>
                        <a:rPr lang="es-AR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  <a:endParaRPr lang="es-AR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octal_3        dd    2322 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4 bytes con valor numérico 1234 expresado en base 8 </a:t>
                      </a:r>
                      <a:r>
                        <a:rPr lang="es-AR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  <a:endParaRPr lang="es-AR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binario_1     db</a:t>
                      </a:r>
                      <a:r>
                        <a:rPr lang="es-A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1010b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byte con valor numérico 10 expresado en base 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binario_2    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dw</a:t>
                      </a:r>
                      <a:r>
                        <a:rPr lang="es-AR" sz="1400" u="none" strike="noStrike" dirty="0" smtClean="0">
                          <a:effectLst/>
                        </a:rPr>
                        <a:t>   1011b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2 bytes con valor numérico 11 expresado en base 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binario_3    dd    1011b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4 bytes con valor numérico 11 expresado en base 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err="1" smtClean="0">
                          <a:effectLst/>
                        </a:rPr>
                        <a:t>nega</a:t>
                      </a:r>
                      <a:r>
                        <a:rPr lang="es-AR" sz="1400" u="none" strike="noStrike" dirty="0" smtClean="0">
                          <a:effectLst/>
                        </a:rPr>
                        <a:t>           db    -1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1 byte con valor numérico -1 expresado en base 10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5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59829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/>
              <a:t>Definiciones (Cont.)</a:t>
            </a:r>
          </a:p>
          <a:p>
            <a:pPr marL="749808" lvl="2" indent="0">
              <a:buNone/>
            </a:pPr>
            <a:endParaRPr lang="es-AR" sz="2000" dirty="0" smtClean="0">
              <a:sym typeface="Wingdings" panose="05000000000000000000" pitchFamily="2" charset="2"/>
            </a:endParaRPr>
          </a:p>
          <a:p>
            <a:pPr lvl="2"/>
            <a:endParaRPr lang="es-AR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87449"/>
              </p:ext>
            </p:extLst>
          </p:nvPr>
        </p:nvGraphicFramePr>
        <p:xfrm>
          <a:off x="378371" y="1772816"/>
          <a:ext cx="8568952" cy="3678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506"/>
                <a:gridCol w="6039446"/>
              </a:tblGrid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letra </a:t>
                      </a:r>
                      <a:r>
                        <a:rPr lang="es-AR" sz="1400" u="none" strike="noStrike" baseline="0" dirty="0" smtClean="0">
                          <a:effectLst/>
                        </a:rPr>
                        <a:t>           </a:t>
                      </a:r>
                      <a:r>
                        <a:rPr lang="es-AR" sz="1400" u="none" strike="noStrike" dirty="0" smtClean="0">
                          <a:effectLst/>
                        </a:rPr>
                        <a:t>db    “</a:t>
                      </a:r>
                      <a:r>
                        <a:rPr lang="es-AR" sz="1400" u="none" strike="noStrike" dirty="0">
                          <a:effectLst/>
                        </a:rPr>
                        <a:t>A”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1 byte con valor ascii letra 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letra2 </a:t>
                      </a:r>
                      <a:r>
                        <a:rPr lang="es-AR" sz="1400" u="none" strike="noStrike" dirty="0" smtClean="0">
                          <a:effectLst/>
                        </a:rPr>
                        <a:t>         db    ‘</a:t>
                      </a:r>
                      <a:r>
                        <a:rPr lang="es-AR" sz="1400" u="none" strike="noStrike" dirty="0">
                          <a:effectLst/>
                        </a:rPr>
                        <a:t>a’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1 byte con valor ascii letra 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numero </a:t>
                      </a:r>
                      <a:r>
                        <a:rPr lang="es-AR" sz="1400" u="none" strike="noStrike" dirty="0" smtClean="0">
                          <a:effectLst/>
                        </a:rPr>
                        <a:t>     db     “1</a:t>
                      </a:r>
                      <a:r>
                        <a:rPr lang="es-AR" sz="1400" u="none" strike="noStrike" dirty="0">
                          <a:effectLst/>
                        </a:rPr>
                        <a:t>”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1 byte con valor ascii número 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smtClean="0">
                          <a:effectLst/>
                        </a:rPr>
                        <a:t>cadena_1  db </a:t>
                      </a:r>
                      <a:r>
                        <a:rPr lang="es-AR" sz="1400" u="none" strike="noStrike" dirty="0">
                          <a:effectLst/>
                        </a:rPr>
                        <a:t>“Hola mundo”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10 bytes con valores ascii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14474">
                <a:tc>
                  <a:txBody>
                    <a:bodyPr/>
                    <a:lstStyle/>
                    <a:p>
                      <a:pPr algn="just" fontAlgn="ctr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14474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err="1" smtClean="0">
                          <a:effectLst/>
                        </a:rPr>
                        <a:t>vecVacio_b</a:t>
                      </a:r>
                      <a:r>
                        <a:rPr lang="es-AR" sz="1400" u="none" strike="noStrike" dirty="0" smtClean="0">
                          <a:effectLst/>
                        </a:rPr>
                        <a:t>  </a:t>
                      </a:r>
                      <a:r>
                        <a:rPr lang="es-AR" sz="1400" b="1" u="none" strike="noStrike" dirty="0" smtClean="0">
                          <a:effectLst/>
                        </a:rPr>
                        <a:t>times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>
                          <a:effectLst/>
                        </a:rPr>
                        <a:t>10 </a:t>
                      </a:r>
                      <a:r>
                        <a:rPr lang="es-AR" sz="1400" u="none" strike="noStrike" dirty="0" smtClean="0">
                          <a:effectLst/>
                        </a:rPr>
                        <a:t>resb 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Vector de 10 bytes sin contenido inicial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err="1" smtClean="0">
                          <a:effectLst/>
                        </a:rPr>
                        <a:t>vecVacio_w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b="1" u="none" strike="noStrike" dirty="0" smtClean="0">
                          <a:effectLst/>
                        </a:rPr>
                        <a:t>times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>
                          <a:effectLst/>
                        </a:rPr>
                        <a:t>10 </a:t>
                      </a:r>
                      <a:r>
                        <a:rPr lang="es-AR" sz="1400" u="none" strike="noStrike" dirty="0" smtClean="0">
                          <a:effectLst/>
                        </a:rPr>
                        <a:t>resw  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Vector de 20 bytes sin contenido inicial (10 posiciones de 2 bytes c/u)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err="1" smtClean="0">
                          <a:effectLst/>
                        </a:rPr>
                        <a:t>vecVacio_d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b="1" u="none" strike="noStrike" dirty="0" smtClean="0">
                          <a:effectLst/>
                        </a:rPr>
                        <a:t>times</a:t>
                      </a:r>
                      <a:r>
                        <a:rPr lang="es-AR" sz="1400" u="none" strike="noStrike" dirty="0" smtClean="0">
                          <a:effectLst/>
                        </a:rPr>
                        <a:t> 5 resd  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Vector de </a:t>
                      </a:r>
                      <a:r>
                        <a:rPr lang="es-AR" sz="1400" u="none" strike="noStrike" dirty="0" smtClean="0">
                          <a:effectLst/>
                        </a:rPr>
                        <a:t>40 </a:t>
                      </a:r>
                      <a:r>
                        <a:rPr lang="es-AR" sz="1400" u="none" strike="noStrike" dirty="0">
                          <a:effectLst/>
                        </a:rPr>
                        <a:t>bytes sin contenido inicial </a:t>
                      </a:r>
                      <a:r>
                        <a:rPr lang="es-AR" sz="1400" u="none" strike="noStrike" dirty="0" smtClean="0">
                          <a:effectLst/>
                        </a:rPr>
                        <a:t>(5 </a:t>
                      </a:r>
                      <a:r>
                        <a:rPr lang="es-AR" sz="1400" u="none" strike="noStrike" dirty="0">
                          <a:effectLst/>
                        </a:rPr>
                        <a:t>posiciones de </a:t>
                      </a:r>
                      <a:r>
                        <a:rPr lang="es-AR" sz="1400" u="none" strike="noStrike" dirty="0" smtClean="0">
                          <a:effectLst/>
                        </a:rPr>
                        <a:t>8 </a:t>
                      </a:r>
                      <a:r>
                        <a:rPr lang="es-AR" sz="1400" u="none" strike="noStrike" dirty="0">
                          <a:effectLst/>
                        </a:rPr>
                        <a:t>bytes c/u)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07057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 err="1" smtClean="0">
                          <a:effectLst/>
                        </a:rPr>
                        <a:t>vecLleno_b</a:t>
                      </a:r>
                      <a:r>
                        <a:rPr lang="es-AR" sz="1400" u="none" strike="noStrike" dirty="0" smtClean="0">
                          <a:effectLst/>
                        </a:rPr>
                        <a:t>  </a:t>
                      </a:r>
                      <a:r>
                        <a:rPr lang="es-AR" sz="1400" b="1" u="none" strike="noStrike" dirty="0" smtClean="0">
                          <a:effectLst/>
                        </a:rPr>
                        <a:t>times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>
                          <a:effectLst/>
                        </a:rPr>
                        <a:t>10 </a:t>
                      </a:r>
                      <a:r>
                        <a:rPr lang="es-AR" sz="1400" u="none" strike="noStrike" dirty="0" smtClean="0">
                          <a:effectLst/>
                        </a:rPr>
                        <a:t>db  ‘</a:t>
                      </a:r>
                      <a:r>
                        <a:rPr lang="es-AR" sz="1400" u="none" strike="noStrike" dirty="0">
                          <a:effectLst/>
                        </a:rPr>
                        <a:t>A</a:t>
                      </a:r>
                      <a:r>
                        <a:rPr lang="es-AR" sz="1400" u="none" strike="noStrike" dirty="0" smtClean="0">
                          <a:effectLst/>
                        </a:rPr>
                        <a:t>’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1400" u="none" strike="noStrike" dirty="0">
                          <a:effectLst/>
                        </a:rPr>
                        <a:t>Vector de 10 bytes con contenido inicial ‘A’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Transferencia</a:t>
            </a:r>
          </a:p>
          <a:p>
            <a:pPr lvl="1"/>
            <a:r>
              <a:rPr lang="es-AR" dirty="0" smtClean="0"/>
              <a:t>Copia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MOV</a:t>
            </a:r>
            <a:r>
              <a:rPr lang="es-AR" dirty="0"/>
              <a:t>	</a:t>
            </a:r>
            <a:r>
              <a:rPr lang="es-AR" dirty="0" smtClean="0"/>
              <a:t>op1,op2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Copia el valor del 2do operando en el primer operando</a:t>
            </a:r>
            <a:r>
              <a:rPr lang="es-AR" i="1" dirty="0" smtClean="0"/>
              <a:t>.</a:t>
            </a:r>
          </a:p>
          <a:p>
            <a:pPr marL="448056" lvl="1" indent="0">
              <a:buNone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78124"/>
              </p:ext>
            </p:extLst>
          </p:nvPr>
        </p:nvGraphicFramePr>
        <p:xfrm>
          <a:off x="539552" y="2420888"/>
          <a:ext cx="8280920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8959"/>
                <a:gridCol w="4721961"/>
              </a:tblGrid>
              <a:tr h="319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69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MOV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reg&gt;,&lt;reg&gt;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MOV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MOV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inm&gt;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AH,BL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AX,BX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</a:t>
                      </a:r>
                      <a:r>
                        <a:rPr lang="en-US" sz="1600" baseline="0" dirty="0" smtClean="0">
                          <a:effectLst/>
                        </a:rPr>
                        <a:t> ECX, EAX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</a:t>
                      </a:r>
                      <a:r>
                        <a:rPr lang="en-US" sz="1600" dirty="0">
                          <a:effectLst/>
                        </a:rPr>
                        <a:t>CH,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en-US" sz="1600" dirty="0" smtClean="0">
                          <a:effectLst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 ECX,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 smtClean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 (*)</a:t>
                      </a:r>
                      <a:endParaRPr lang="es-AR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 DL,7o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 CX,2450h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 EAX,0h    </a:t>
                      </a:r>
                      <a:endParaRPr lang="es-AR" sz="1600" dirty="0">
                        <a:effectLst/>
                      </a:endParaRPr>
                    </a:p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s-AR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04663"/>
          </a:xfrm>
        </p:spPr>
        <p:txBody>
          <a:bodyPr/>
          <a:lstStyle/>
          <a:p>
            <a:r>
              <a:rPr lang="es-AR" dirty="0" smtClean="0"/>
              <a:t>Registros - Generales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85944"/>
              </p:ext>
            </p:extLst>
          </p:nvPr>
        </p:nvGraphicFramePr>
        <p:xfrm>
          <a:off x="107504" y="2348880"/>
          <a:ext cx="8932150" cy="425817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54633"/>
                <a:gridCol w="1867472"/>
                <a:gridCol w="1824419"/>
                <a:gridCol w="3285626"/>
              </a:tblGrid>
              <a:tr h="25549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Arquitecturas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Descripción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16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32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64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6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AX (16 bits)</a:t>
                      </a:r>
                      <a:endParaRPr lang="en-US" sz="14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AH (8 bits parte alta )</a:t>
                      </a:r>
                      <a:endParaRPr lang="en-US" sz="14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AL (8 bits parte baja)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EAX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AH (8 bits parte alta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AL (8 bits parte baja)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RAX (64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EAX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AL (8 bits parte baja)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Acumulator.  Se usa como operando de instrucciones aritméticas y lógicas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BX (16 bits)</a:t>
                      </a:r>
                      <a:endParaRPr lang="en-US" sz="14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BH (8 bits parte alta )</a:t>
                      </a:r>
                      <a:endParaRPr lang="en-US" sz="14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BL (8 bits parte baja)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EBX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BH (8 bits parte alta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BL (8 bits parte baja)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RBX (64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EBX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BL (8 bits parte baja)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Base.  Se usa como registro base en operaciones que direccionan indirectamente al operando.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CX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CH (8 bits parte alta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CL (8 bits parte baja)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ECX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 (8 bits parte alta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CL (8 bits parte baja)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RCX (64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ECX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CL (8 bits parte baja)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Counter.  Se usa en instrucciones que requieren el uso de contadores, por ejemplo en loops o instrucciones que manejan strings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DX (16 bits)</a:t>
                      </a:r>
                      <a:endParaRPr lang="en-US" sz="14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DH (8 bits parte alta )</a:t>
                      </a:r>
                      <a:endParaRPr lang="en-US" sz="14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DL (8 bits parte baja)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EDX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DH (8 bits parte alta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DL (8 bits parte baja)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RDX (64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EDX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DX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DL (8 bits parte baja)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Data.  Se usa en operaciones que requieren duplas de registros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Transferencia (Cont.)</a:t>
            </a:r>
          </a:p>
          <a:p>
            <a:pPr lvl="1"/>
            <a:r>
              <a:rPr lang="es-AR" dirty="0" smtClean="0"/>
              <a:t>MOV</a:t>
            </a:r>
            <a:endParaRPr lang="es-AR" dirty="0"/>
          </a:p>
          <a:p>
            <a:pPr marL="448056" lvl="1" indent="0">
              <a:buNone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45052"/>
              </p:ext>
            </p:extLst>
          </p:nvPr>
        </p:nvGraphicFramePr>
        <p:xfrm>
          <a:off x="323528" y="1916832"/>
          <a:ext cx="8424936" cy="33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2992"/>
                <a:gridCol w="4681944"/>
              </a:tblGrid>
              <a:tr h="266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5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MOV &lt;long&gt;&lt;mem&gt;,&lt;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MOV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&lt;long&gt;&lt;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mem&gt;,&lt;inm&gt;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[VARIABLE],AH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="1" baseline="0" dirty="0" smtClean="0">
                          <a:effectLst/>
                        </a:rPr>
                        <a:t>word</a:t>
                      </a:r>
                      <a:r>
                        <a:rPr lang="en-US" sz="1600" baseline="0" dirty="0" smtClean="0">
                          <a:effectLst/>
                        </a:rPr>
                        <a:t>[VARIABLE],AX</a:t>
                      </a:r>
                      <a:r>
                        <a:rPr lang="en-US" sz="1600" dirty="0" smtClean="0">
                          <a:effectLst/>
                        </a:rPr>
                        <a:t>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[VARIABLE],EAX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[VARIABLE</a:t>
                      </a:r>
                      <a:r>
                        <a:rPr lang="en-US" sz="1600" dirty="0">
                          <a:effectLst/>
                        </a:rPr>
                        <a:t>],</a:t>
                      </a:r>
                      <a:r>
                        <a:rPr lang="en-US" sz="1600" dirty="0" smtClean="0">
                          <a:effectLst/>
                        </a:rPr>
                        <a:t>2Ah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[VARIABLE],777o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MOV </a:t>
                      </a:r>
                      <a:r>
                        <a:rPr lang="en-US" sz="1600" b="1" dirty="0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[VARIABLE],1234  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2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Comparación</a:t>
            </a:r>
          </a:p>
          <a:p>
            <a:pPr lvl="1"/>
            <a:r>
              <a:rPr lang="es-AR" dirty="0" smtClean="0"/>
              <a:t>CMP</a:t>
            </a:r>
            <a:r>
              <a:rPr lang="es-AR" dirty="0"/>
              <a:t>	</a:t>
            </a:r>
            <a:r>
              <a:rPr lang="es-AR" dirty="0" smtClean="0"/>
              <a:t>op1,op2</a:t>
            </a:r>
            <a:endParaRPr lang="es-AR" dirty="0"/>
          </a:p>
          <a:p>
            <a:pPr marL="448056" lvl="1" indent="0">
              <a:spcBef>
                <a:spcPts val="0"/>
              </a:spcBef>
              <a:buNone/>
            </a:pPr>
            <a:r>
              <a:rPr lang="es-AR" dirty="0" smtClean="0"/>
              <a:t>Compara el contenido del op1 contra el op2 </a:t>
            </a:r>
            <a:r>
              <a:rPr lang="es-AR" dirty="0" smtClean="0">
                <a:sym typeface="Wingdings" panose="05000000000000000000" pitchFamily="2" charset="2"/>
              </a:rPr>
              <a:t> realiza una resta entro los dos operando sin modificarlos</a:t>
            </a:r>
            <a:r>
              <a:rPr lang="es-AR" dirty="0" smtClean="0"/>
              <a:t>.</a:t>
            </a:r>
            <a:endParaRPr lang="es-AR" i="1" dirty="0" smtClean="0"/>
          </a:p>
          <a:p>
            <a:pPr marL="448056" lvl="1" indent="0">
              <a:spcBef>
                <a:spcPts val="0"/>
              </a:spcBef>
              <a:buNone/>
            </a:pPr>
            <a:r>
              <a:rPr lang="es-AR" dirty="0" smtClean="0"/>
              <a:t>Setea los flags de la siguiente manera</a:t>
            </a:r>
          </a:p>
          <a:p>
            <a:pPr lvl="2">
              <a:spcBef>
                <a:spcPts val="0"/>
              </a:spcBef>
            </a:pPr>
            <a:r>
              <a:rPr lang="es-AR" sz="2000" dirty="0" smtClean="0">
                <a:sym typeface="Wingdings" panose="05000000000000000000" pitchFamily="2" charset="2"/>
              </a:rPr>
              <a:t>op1 = op2   </a:t>
            </a:r>
            <a:r>
              <a:rPr lang="es-AR" sz="2000" dirty="0">
                <a:sym typeface="Wingdings" panose="05000000000000000000" pitchFamily="2" charset="2"/>
              </a:rPr>
              <a:t>Z</a:t>
            </a:r>
            <a:r>
              <a:rPr lang="es-AR" sz="2000" dirty="0" smtClean="0">
                <a:sym typeface="Wingdings" panose="05000000000000000000" pitchFamily="2" charset="2"/>
              </a:rPr>
              <a:t>F = 1</a:t>
            </a:r>
            <a:endParaRPr lang="es-AR" sz="2000" dirty="0" smtClean="0"/>
          </a:p>
          <a:p>
            <a:pPr lvl="2">
              <a:spcBef>
                <a:spcPts val="0"/>
              </a:spcBef>
            </a:pPr>
            <a:r>
              <a:rPr lang="es-AR" sz="2000" dirty="0" smtClean="0">
                <a:sym typeface="Wingdings" panose="05000000000000000000" pitchFamily="2" charset="2"/>
              </a:rPr>
              <a:t>op1 &gt; op2   CF = 0 o SF = OF	</a:t>
            </a:r>
            <a:endParaRPr lang="es-AR" sz="2000" dirty="0" smtClean="0"/>
          </a:p>
          <a:p>
            <a:pPr lvl="2">
              <a:spcBef>
                <a:spcPts val="0"/>
              </a:spcBef>
            </a:pPr>
            <a:r>
              <a:rPr lang="es-AR" sz="2000" dirty="0" smtClean="0">
                <a:sym typeface="Wingdings" panose="05000000000000000000" pitchFamily="2" charset="2"/>
              </a:rPr>
              <a:t>op1 &lt; op2   </a:t>
            </a:r>
            <a:r>
              <a:rPr lang="es-AR" sz="2000" dirty="0">
                <a:sym typeface="Wingdings" panose="05000000000000000000" pitchFamily="2" charset="2"/>
              </a:rPr>
              <a:t>CF = </a:t>
            </a:r>
            <a:r>
              <a:rPr lang="es-AR" sz="2000" dirty="0" smtClean="0">
                <a:sym typeface="Wingdings" panose="05000000000000000000" pitchFamily="2" charset="2"/>
              </a:rPr>
              <a:t>1 </a:t>
            </a:r>
            <a:r>
              <a:rPr lang="es-AR" sz="2000" dirty="0">
                <a:sym typeface="Wingdings" panose="05000000000000000000" pitchFamily="2" charset="2"/>
              </a:rPr>
              <a:t>o SF </a:t>
            </a:r>
            <a:r>
              <a:rPr lang="es-AR" sz="2000" dirty="0" smtClean="0">
                <a:sym typeface="Wingdings" panose="05000000000000000000" pitchFamily="2" charset="2"/>
              </a:rPr>
              <a:t>&lt;&gt; </a:t>
            </a:r>
            <a:r>
              <a:rPr lang="es-AR" sz="2000" dirty="0">
                <a:sym typeface="Wingdings" panose="05000000000000000000" pitchFamily="2" charset="2"/>
              </a:rPr>
              <a:t>OF</a:t>
            </a:r>
            <a:endParaRPr lang="es-AR" sz="2000" dirty="0" smtClean="0">
              <a:sym typeface="Wingdings" panose="05000000000000000000" pitchFamily="2" charset="2"/>
            </a:endParaRPr>
          </a:p>
          <a:p>
            <a:pPr lvl="2">
              <a:spcBef>
                <a:spcPts val="0"/>
              </a:spcBef>
            </a:pPr>
            <a:endParaRPr lang="es-AR" sz="18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srgbClr val="D4D2D0">
                    <a:shade val="50000"/>
                  </a:srgbClr>
                </a:solidFill>
              </a:rPr>
              <a:pPr/>
              <a:t>21</a:t>
            </a:fld>
            <a:endParaRPr lang="es-ES" dirty="0">
              <a:solidFill>
                <a:srgbClr val="D4D2D0">
                  <a:shade val="50000"/>
                </a:srgbClr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28432"/>
              </p:ext>
            </p:extLst>
          </p:nvPr>
        </p:nvGraphicFramePr>
        <p:xfrm>
          <a:off x="347787" y="3885990"/>
          <a:ext cx="8208912" cy="2244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2811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51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CMP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reg&gt;,&lt;reg&gt;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CMP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CMP AH,BL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CMP AX,BX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CMP</a:t>
                      </a:r>
                      <a:r>
                        <a:rPr lang="es-AR" sz="1600" baseline="0" dirty="0" smtClean="0">
                          <a:effectLst/>
                        </a:rPr>
                        <a:t> EAX,EBX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CMP </a:t>
                      </a:r>
                      <a:r>
                        <a:rPr lang="en-US" sz="1600" dirty="0">
                          <a:effectLst/>
                        </a:rPr>
                        <a:t>CH</a:t>
                      </a:r>
                      <a:r>
                        <a:rPr lang="en-US" sz="1600" dirty="0" smtClean="0">
                          <a:effectLst/>
                        </a:rPr>
                        <a:t>,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 smtClean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en-US" sz="1600" dirty="0" smtClean="0">
                          <a:effectLst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  <a:r>
                        <a:rPr lang="en-US" sz="1600" dirty="0" smtClean="0">
                          <a:effectLst/>
                        </a:rPr>
                        <a:t>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CMP CX,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 smtClean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 (*)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CMP EAX,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(*)</a:t>
                      </a:r>
                      <a:endParaRPr lang="es-AR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Comparación (Cont.)</a:t>
            </a:r>
          </a:p>
          <a:p>
            <a:pPr lvl="1"/>
            <a:r>
              <a:rPr lang="es-AR" dirty="0" smtClean="0"/>
              <a:t>CMP</a:t>
            </a:r>
            <a:endParaRPr lang="es-AR" sz="1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srgbClr val="D4D2D0">
                    <a:shade val="50000"/>
                  </a:srgbClr>
                </a:solidFill>
              </a:rPr>
              <a:pPr/>
              <a:t>22</a:t>
            </a:fld>
            <a:endParaRPr lang="es-ES" dirty="0">
              <a:solidFill>
                <a:srgbClr val="D4D2D0">
                  <a:shade val="50000"/>
                </a:srgbClr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0014"/>
              </p:ext>
            </p:extLst>
          </p:nvPr>
        </p:nvGraphicFramePr>
        <p:xfrm>
          <a:off x="467544" y="1960293"/>
          <a:ext cx="8208912" cy="44337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507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4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CMP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inm&gt;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CMP &lt;long&gt;&lt;mem&gt;,&lt;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CMP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&lt;long&gt;&lt;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mem&gt;,&lt;inm&gt;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AR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CMP CH,10o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CMP CX,2Ah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CMP EAX,1000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sngStrike" dirty="0" smtClean="0">
                          <a:effectLst/>
                        </a:rPr>
                        <a:t>CMP VARIABLE,AX</a:t>
                      </a:r>
                      <a:r>
                        <a:rPr lang="en-US" sz="1600" dirty="0" smtClean="0">
                          <a:effectLst/>
                        </a:rPr>
                        <a:t>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sngStrike" dirty="0" smtClean="0">
                          <a:effectLst/>
                        </a:rPr>
                        <a:t>CMP </a:t>
                      </a:r>
                      <a:r>
                        <a:rPr lang="en-US" sz="1600" b="1" strike="sngStrike" dirty="0" smtClean="0">
                          <a:effectLst/>
                        </a:rPr>
                        <a:t>byte</a:t>
                      </a:r>
                      <a:r>
                        <a:rPr lang="en-US" sz="1600" strike="sngStrike" dirty="0" smtClean="0">
                          <a:effectLst/>
                        </a:rPr>
                        <a:t>[VARIABLE],AX</a:t>
                      </a:r>
                      <a:r>
                        <a:rPr lang="en-US" sz="1600" dirty="0" smtClean="0">
                          <a:effectLst/>
                        </a:rPr>
                        <a:t>   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             CMP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byte[VARIABLE],AH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CMP [VARIABLE],EAX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trike="sngStrike" dirty="0" smtClean="0">
                          <a:effectLst/>
                        </a:rPr>
                        <a:t>CMP VARIABLE,245h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CMP 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[VARIABLE],2Ah</a:t>
                      </a:r>
                      <a:endParaRPr lang="es-AR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CMP 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[VARIABLE</a:t>
                      </a:r>
                      <a:r>
                        <a:rPr lang="en-US" sz="1600" dirty="0">
                          <a:effectLst/>
                        </a:rPr>
                        <a:t>],</a:t>
                      </a:r>
                      <a:r>
                        <a:rPr lang="en-US" sz="1600" dirty="0" smtClean="0">
                          <a:effectLst/>
                        </a:rPr>
                        <a:t>2Ah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CMP  </a:t>
                      </a:r>
                      <a:r>
                        <a:rPr lang="en-US" sz="1600" b="1" dirty="0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[VARIABLE],2Ah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904656"/>
          </a:xfrm>
        </p:spPr>
        <p:txBody>
          <a:bodyPr>
            <a:normAutofit/>
          </a:bodyPr>
          <a:lstStyle/>
          <a:p>
            <a:r>
              <a:rPr lang="es-AR" dirty="0" smtClean="0"/>
              <a:t>Saltos/Bifurcaciones</a:t>
            </a:r>
          </a:p>
          <a:p>
            <a:pPr marL="448056" lvl="1" indent="0">
              <a:buNone/>
            </a:pPr>
            <a:r>
              <a:rPr lang="es-AR" dirty="0" smtClean="0"/>
              <a:t>Bifurca a la dirección indicada del op1, es decir provoca un salto dentro del programa</a:t>
            </a:r>
          </a:p>
          <a:p>
            <a:pPr marL="448056" lvl="1" indent="0">
              <a:buNone/>
            </a:pPr>
            <a:r>
              <a:rPr lang="es-AR" sz="2000" dirty="0" smtClean="0">
                <a:sym typeface="Wingdings" panose="05000000000000000000" pitchFamily="2" charset="2"/>
              </a:rPr>
              <a:t>		JMP	Bifurca</a:t>
            </a:r>
          </a:p>
          <a:p>
            <a:pPr marL="448056" lvl="1" indent="0">
              <a:buNone/>
            </a:pPr>
            <a:r>
              <a:rPr lang="es-AR" sz="2000" dirty="0">
                <a:sym typeface="Wingdings" panose="05000000000000000000" pitchFamily="2" charset="2"/>
              </a:rPr>
              <a:t>	</a:t>
            </a:r>
            <a:r>
              <a:rPr lang="es-AR" sz="2000" dirty="0" smtClean="0">
                <a:sym typeface="Wingdings" panose="05000000000000000000" pitchFamily="2" charset="2"/>
              </a:rPr>
              <a:t>	 . . . . . . . . . . . . . .</a:t>
            </a:r>
          </a:p>
          <a:p>
            <a:pPr marL="749808" lvl="2" indent="0">
              <a:buNone/>
            </a:pPr>
            <a:r>
              <a:rPr lang="es-AR" sz="2000" dirty="0" smtClean="0"/>
              <a:t>Bifurca:</a:t>
            </a:r>
          </a:p>
          <a:p>
            <a:pPr marL="749808" lvl="2" indent="0">
              <a:buNone/>
            </a:pPr>
            <a:r>
              <a:rPr lang="es-AR" sz="2000" dirty="0" smtClean="0">
                <a:sym typeface="Wingdings" panose="05000000000000000000" pitchFamily="2" charset="2"/>
              </a:rPr>
              <a:t>	</a:t>
            </a:r>
            <a:r>
              <a:rPr lang="es-AR" sz="2000" dirty="0">
                <a:sym typeface="Wingdings" panose="05000000000000000000" pitchFamily="2" charset="2"/>
              </a:rPr>
              <a:t>	 . . . . . . . . . . . . . </a:t>
            </a:r>
            <a:r>
              <a:rPr lang="es-AR" sz="20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AR" dirty="0" smtClean="0"/>
              <a:t>Salto Generales</a:t>
            </a:r>
            <a:endParaRPr lang="es-AR" dirty="0" smtClean="0">
              <a:sym typeface="Wingdings" panose="05000000000000000000" pitchFamily="2" charset="2"/>
            </a:endParaRPr>
          </a:p>
          <a:p>
            <a:pPr marL="749808" lvl="2" indent="0">
              <a:buNone/>
            </a:pPr>
            <a:endParaRPr lang="es-AR" sz="18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09280"/>
              </p:ext>
            </p:extLst>
          </p:nvPr>
        </p:nvGraphicFramePr>
        <p:xfrm>
          <a:off x="395536" y="4149080"/>
          <a:ext cx="8208912" cy="2266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2811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Significado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51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JE</a:t>
                      </a: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op1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JNE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      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JZ         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JNZ      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JCXZ    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JC        op1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AR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Bifurca</a:t>
                      </a:r>
                      <a:r>
                        <a:rPr lang="en-US" sz="1800" baseline="0" dirty="0" smtClean="0">
                          <a:effectLst/>
                        </a:rPr>
                        <a:t> si es igual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Bifurca</a:t>
                      </a:r>
                      <a:r>
                        <a:rPr lang="en-US" sz="1800" baseline="0" dirty="0" smtClean="0">
                          <a:effectLst/>
                        </a:rPr>
                        <a:t> si no es igual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Bifurca si es 0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Bifurca si es distinto de 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el contenido de reg CX es cero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carry flag distinto de cero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904656"/>
          </a:xfrm>
        </p:spPr>
        <p:txBody>
          <a:bodyPr>
            <a:normAutofit/>
          </a:bodyPr>
          <a:lstStyle/>
          <a:p>
            <a:r>
              <a:rPr lang="es-AR" dirty="0" smtClean="0"/>
              <a:t>Saltos/Bifurcaciones (Cont.)</a:t>
            </a:r>
          </a:p>
          <a:p>
            <a:pPr lvl="1"/>
            <a:r>
              <a:rPr lang="es-AR" dirty="0" smtClean="0"/>
              <a:t>Salto Con Signos</a:t>
            </a:r>
            <a:endParaRPr lang="es-AR" sz="18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61233"/>
              </p:ext>
            </p:extLst>
          </p:nvPr>
        </p:nvGraphicFramePr>
        <p:xfrm>
          <a:off x="395536" y="1916832"/>
          <a:ext cx="8136904" cy="3099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5027"/>
                <a:gridCol w="4521877"/>
              </a:tblGrid>
              <a:tr h="312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Significado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3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JG</a:t>
                      </a: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JGE       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JL          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JLE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JNG      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JNGE    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JNL        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JNLE     op1</a:t>
                      </a:r>
                      <a:endParaRPr lang="es-AR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es mayor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es mayor o igual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es menor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es menor o igual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no es mayor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no es mayor o igual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no es menor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no es menor o igual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904656"/>
          </a:xfrm>
        </p:spPr>
        <p:txBody>
          <a:bodyPr>
            <a:normAutofit/>
          </a:bodyPr>
          <a:lstStyle/>
          <a:p>
            <a:r>
              <a:rPr lang="es-AR" dirty="0" smtClean="0"/>
              <a:t>Saltos/Bifurcaciones (Cont.)</a:t>
            </a:r>
          </a:p>
          <a:p>
            <a:pPr lvl="1"/>
            <a:r>
              <a:rPr lang="es-AR" dirty="0" smtClean="0"/>
              <a:t>Salto Sin Signos</a:t>
            </a:r>
            <a:endParaRPr lang="es-AR" sz="18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91398"/>
              </p:ext>
            </p:extLst>
          </p:nvPr>
        </p:nvGraphicFramePr>
        <p:xfrm>
          <a:off x="395536" y="1916832"/>
          <a:ext cx="8136904" cy="324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5027"/>
                <a:gridCol w="4521877"/>
              </a:tblGrid>
              <a:tr h="3485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Significado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918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JAE       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JB         op1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JBE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JNA       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JNAE    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JNB      op1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JNBE    op1</a:t>
                      </a:r>
                      <a:endParaRPr lang="es-AR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es mayor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es mayor o igual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es menor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es menor o igual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no es mayor</a:t>
                      </a:r>
                      <a:endParaRPr lang="es-A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no es mayor o igual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no es menor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Bifurca si no es menor o igual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3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5472608"/>
          </a:xfrm>
        </p:spPr>
        <p:txBody>
          <a:bodyPr>
            <a:normAutofit/>
          </a:bodyPr>
          <a:lstStyle/>
          <a:p>
            <a:r>
              <a:rPr lang="es-AR" dirty="0"/>
              <a:t>Saltos/Bifurcaciones </a:t>
            </a:r>
            <a:r>
              <a:rPr lang="es-AR" dirty="0" smtClean="0"/>
              <a:t>(Cont</a:t>
            </a:r>
            <a:r>
              <a:rPr lang="es-AR" dirty="0"/>
              <a:t>.)</a:t>
            </a:r>
          </a:p>
          <a:p>
            <a:pPr lvl="1"/>
            <a:r>
              <a:rPr lang="es-AR" dirty="0" smtClean="0"/>
              <a:t>Ciclos &gt; LOOP 	rotulo</a:t>
            </a:r>
          </a:p>
          <a:p>
            <a:pPr lvl="1"/>
            <a:r>
              <a:rPr lang="es-AR" dirty="0" smtClean="0"/>
              <a:t>En el registro ECX se guarda la cantidad de veces que se quiere realizar el bucle.</a:t>
            </a:r>
          </a:p>
          <a:p>
            <a:pPr lvl="1"/>
            <a:r>
              <a:rPr lang="es-AR" dirty="0" smtClean="0"/>
              <a:t>Se resta 1 al registro ECX y si el resultado es distinto de 0 se bifurca a la dirección indicada en el rotulo.</a:t>
            </a:r>
          </a:p>
          <a:p>
            <a:pPr marL="448056" lvl="1" indent="0">
              <a:buNone/>
            </a:pPr>
            <a:r>
              <a:rPr lang="es-AR" dirty="0" smtClean="0"/>
              <a:t>	Ej.:</a:t>
            </a:r>
            <a:endParaRPr lang="es-AR" dirty="0"/>
          </a:p>
          <a:p>
            <a:pPr marL="36576" indent="0">
              <a:buNone/>
            </a:pPr>
            <a:r>
              <a:rPr lang="es-AR" sz="2400" dirty="0" smtClean="0"/>
              <a:t>			MOV ECX,100</a:t>
            </a:r>
            <a:endParaRPr lang="es-AR" sz="2400" dirty="0"/>
          </a:p>
          <a:p>
            <a:pPr marL="36576" indent="0">
              <a:buNone/>
            </a:pPr>
            <a:r>
              <a:rPr lang="es-AR" sz="2400" dirty="0" smtClean="0"/>
              <a:t>	ROTULO</a:t>
            </a:r>
            <a:r>
              <a:rPr lang="es-AR" sz="2400" dirty="0"/>
              <a:t>:</a:t>
            </a:r>
          </a:p>
          <a:p>
            <a:pPr marL="36576" indent="0">
              <a:buNone/>
            </a:pPr>
            <a:r>
              <a:rPr lang="es-AR" sz="2400" dirty="0" smtClean="0"/>
              <a:t>			     . </a:t>
            </a:r>
            <a:r>
              <a:rPr lang="es-AR" sz="2400" dirty="0"/>
              <a:t>. . . . .</a:t>
            </a:r>
          </a:p>
          <a:p>
            <a:pPr marL="36576" indent="0">
              <a:buNone/>
            </a:pPr>
            <a:r>
              <a:rPr lang="es-AR" sz="2400" dirty="0" smtClean="0"/>
              <a:t>			LOOP </a:t>
            </a:r>
            <a:r>
              <a:rPr lang="es-AR" sz="2400" dirty="0"/>
              <a:t>ROTULO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1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192688"/>
          </a:xfrm>
        </p:spPr>
        <p:txBody>
          <a:bodyPr>
            <a:normAutofit lnSpcReduction="10000"/>
          </a:bodyPr>
          <a:lstStyle/>
          <a:p>
            <a:r>
              <a:rPr lang="es-AR" dirty="0"/>
              <a:t>Saltos/Bifurcaciones </a:t>
            </a:r>
            <a:r>
              <a:rPr lang="es-AR" dirty="0" smtClean="0"/>
              <a:t>(Cont</a:t>
            </a:r>
            <a:r>
              <a:rPr lang="es-AR" dirty="0"/>
              <a:t>.)</a:t>
            </a:r>
          </a:p>
          <a:p>
            <a:pPr lvl="1"/>
            <a:r>
              <a:rPr lang="es-AR" dirty="0" smtClean="0"/>
              <a:t>Rutinas Internas</a:t>
            </a:r>
          </a:p>
          <a:p>
            <a:pPr lvl="2"/>
            <a:r>
              <a:rPr lang="es-AR" sz="2000" dirty="0" smtClean="0"/>
              <a:t>CALL </a:t>
            </a:r>
            <a:r>
              <a:rPr lang="es-AR" sz="2000" dirty="0" smtClean="0">
                <a:sym typeface="Wingdings" panose="05000000000000000000" pitchFamily="2" charset="2"/>
              </a:rPr>
              <a:t> invoca a la rutina interna;</a:t>
            </a:r>
          </a:p>
          <a:p>
            <a:pPr marL="749808" lvl="2" indent="0">
              <a:buNone/>
            </a:pPr>
            <a:r>
              <a:rPr lang="es-AR" sz="2000" dirty="0" smtClean="0">
                <a:sym typeface="Wingdings" panose="05000000000000000000" pitchFamily="2" charset="2"/>
              </a:rPr>
              <a:t>	</a:t>
            </a:r>
            <a:r>
              <a:rPr lang="es-AR" sz="2000" dirty="0">
                <a:sym typeface="Wingdings" panose="05000000000000000000" pitchFamily="2" charset="2"/>
              </a:rPr>
              <a:t>	</a:t>
            </a:r>
            <a:r>
              <a:rPr lang="es-AR" sz="2000" dirty="0" smtClean="0">
                <a:sym typeface="Wingdings" panose="05000000000000000000" pitchFamily="2" charset="2"/>
              </a:rPr>
              <a:t>CALL 	RUT_INT</a:t>
            </a:r>
          </a:p>
          <a:p>
            <a:pPr lvl="2"/>
            <a:r>
              <a:rPr lang="es-AR" sz="2000" dirty="0" smtClean="0">
                <a:sym typeface="Wingdings" panose="05000000000000000000" pitchFamily="2" charset="2"/>
              </a:rPr>
              <a:t>RET  regresa a la siguiente instrucción del pgm llamado; no tiene operandos</a:t>
            </a:r>
          </a:p>
          <a:p>
            <a:pPr lvl="1"/>
            <a:r>
              <a:rPr lang="es-AR" sz="2400" dirty="0" smtClean="0"/>
              <a:t>Funcionamiento</a:t>
            </a:r>
          </a:p>
          <a:p>
            <a:pPr marL="1520190" lvl="3" indent="-514350">
              <a:buFont typeface="+mj-lt"/>
              <a:buAutoNum type="arabicPeriod"/>
            </a:pPr>
            <a:r>
              <a:rPr lang="es-AR" dirty="0" smtClean="0"/>
              <a:t>Se almacena en la PILA  la dirección de retorno</a:t>
            </a:r>
          </a:p>
          <a:p>
            <a:pPr marL="1520190" lvl="3" indent="-514350">
              <a:buFont typeface="+mj-lt"/>
              <a:buAutoNum type="arabicPeriod"/>
            </a:pPr>
            <a:r>
              <a:rPr lang="es-AR" dirty="0" smtClean="0"/>
              <a:t>Se ejecuta la rutina interna</a:t>
            </a:r>
          </a:p>
          <a:p>
            <a:pPr marL="1520190" lvl="3" indent="-514350">
              <a:buFont typeface="+mj-lt"/>
              <a:buAutoNum type="arabicPeriod"/>
            </a:pPr>
            <a:r>
              <a:rPr lang="es-AR" dirty="0" smtClean="0"/>
              <a:t>Se obtiene el valor de la dirección de retorno de la PILA y se vuelve al pgm llamador</a:t>
            </a:r>
            <a:endParaRPr lang="es-AR" dirty="0"/>
          </a:p>
          <a:p>
            <a:pPr lvl="1"/>
            <a:r>
              <a:rPr lang="es-AR" sz="2400" dirty="0" smtClean="0"/>
              <a:t>Ej.</a:t>
            </a:r>
            <a:r>
              <a:rPr lang="es-AR" sz="2000" dirty="0" smtClean="0">
                <a:sym typeface="Wingdings" panose="05000000000000000000" pitchFamily="2" charset="2"/>
              </a:rPr>
              <a:t>            	. . . . . . . . </a:t>
            </a:r>
          </a:p>
          <a:p>
            <a:pPr marL="749808" lvl="2" indent="0">
              <a:buNone/>
            </a:pPr>
            <a:r>
              <a:rPr lang="es-AR" sz="2000" dirty="0" smtClean="0"/>
              <a:t>		     CALL	RUT_INT</a:t>
            </a:r>
          </a:p>
          <a:p>
            <a:pPr marL="749808" lvl="2" indent="0">
              <a:buNone/>
            </a:pPr>
            <a:r>
              <a:rPr lang="es-AR" sz="2000" dirty="0" smtClean="0">
                <a:sym typeface="Wingdings" panose="05000000000000000000" pitchFamily="2" charset="2"/>
              </a:rPr>
              <a:t>		              </a:t>
            </a:r>
            <a:r>
              <a:rPr lang="es-AR" sz="2000" dirty="0">
                <a:sym typeface="Wingdings" panose="05000000000000000000" pitchFamily="2" charset="2"/>
              </a:rPr>
              <a:t>. . . . . . . </a:t>
            </a:r>
            <a:r>
              <a:rPr lang="es-AR" sz="2000" dirty="0" smtClean="0">
                <a:sym typeface="Wingdings" panose="05000000000000000000" pitchFamily="2" charset="2"/>
              </a:rPr>
              <a:t>.</a:t>
            </a:r>
          </a:p>
          <a:p>
            <a:pPr marL="749808" lvl="2" indent="0">
              <a:buNone/>
            </a:pPr>
            <a:r>
              <a:rPr lang="es-AR" sz="2000" dirty="0">
                <a:sym typeface="Wingdings" panose="05000000000000000000" pitchFamily="2" charset="2"/>
              </a:rPr>
              <a:t>RUT_INT:</a:t>
            </a:r>
          </a:p>
          <a:p>
            <a:pPr marL="749808" lvl="2" indent="0">
              <a:buNone/>
            </a:pPr>
            <a:r>
              <a:rPr lang="es-AR" sz="2000" dirty="0" smtClean="0">
                <a:sym typeface="Wingdings" panose="05000000000000000000" pitchFamily="2" charset="2"/>
              </a:rPr>
              <a:t>			 </a:t>
            </a:r>
            <a:r>
              <a:rPr lang="es-AR" sz="2000" dirty="0">
                <a:sym typeface="Wingdings" panose="05000000000000000000" pitchFamily="2" charset="2"/>
              </a:rPr>
              <a:t>. . . . . . . .</a:t>
            </a:r>
            <a:endParaRPr lang="es-AR" sz="2000" dirty="0"/>
          </a:p>
          <a:p>
            <a:pPr marL="36576" indent="0">
              <a:buNone/>
            </a:pPr>
            <a:r>
              <a:rPr lang="es-AR" sz="2000" dirty="0"/>
              <a:t>		</a:t>
            </a:r>
            <a:r>
              <a:rPr lang="es-AR" sz="2000" dirty="0" smtClean="0"/>
              <a:t>     RET</a:t>
            </a:r>
            <a:endParaRPr lang="es-AR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Aritméticas</a:t>
            </a:r>
          </a:p>
          <a:p>
            <a:pPr lvl="1"/>
            <a:r>
              <a:rPr lang="es-AR" dirty="0" smtClean="0"/>
              <a:t>Suma</a:t>
            </a:r>
            <a:r>
              <a:rPr lang="es-AR" dirty="0"/>
              <a:t>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ADD	</a:t>
            </a:r>
            <a:r>
              <a:rPr lang="es-AR" dirty="0" smtClean="0"/>
              <a:t>op1,op2</a:t>
            </a:r>
            <a:endParaRPr lang="es-AR" dirty="0"/>
          </a:p>
          <a:p>
            <a:pPr marL="448056" lvl="1" indent="0">
              <a:buNone/>
            </a:pPr>
            <a:r>
              <a:rPr lang="es-AR" dirty="0"/>
              <a:t>Suma </a:t>
            </a:r>
            <a:r>
              <a:rPr lang="es-AR" dirty="0" smtClean="0"/>
              <a:t>los valores de los dos operando dejando el </a:t>
            </a:r>
            <a:r>
              <a:rPr lang="es-AR" dirty="0"/>
              <a:t>resultado </a:t>
            </a:r>
            <a:r>
              <a:rPr lang="es-AR" dirty="0" smtClean="0"/>
              <a:t>en el operando op1</a:t>
            </a:r>
            <a:r>
              <a:rPr lang="es-AR" i="1" dirty="0" smtClean="0"/>
              <a:t>.</a:t>
            </a:r>
          </a:p>
          <a:p>
            <a:pPr marL="448056" lvl="1" indent="0">
              <a:buNone/>
            </a:pPr>
            <a:r>
              <a:rPr lang="es-AR" dirty="0" smtClean="0"/>
              <a:t>Op1 </a:t>
            </a:r>
            <a:r>
              <a:rPr lang="es-AR" dirty="0"/>
              <a:t>= Op1 + Op2</a:t>
            </a:r>
          </a:p>
          <a:p>
            <a:pPr marL="448056" lvl="1" indent="0">
              <a:buNone/>
            </a:pPr>
            <a:r>
              <a:rPr lang="es-AR" dirty="0"/>
              <a:t>Ambos operandos son </a:t>
            </a:r>
            <a:r>
              <a:rPr lang="es-AR" dirty="0" smtClean="0"/>
              <a:t>BPF C/signo.</a:t>
            </a:r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7176"/>
              </p:ext>
            </p:extLst>
          </p:nvPr>
        </p:nvGraphicFramePr>
        <p:xfrm>
          <a:off x="539552" y="3933056"/>
          <a:ext cx="8208912" cy="244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308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9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ADD 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reg&gt;,&lt;reg&gt;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ADD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 </a:t>
                      </a:r>
                      <a:r>
                        <a:rPr lang="en-US" sz="1600" dirty="0" smtClean="0">
                          <a:effectLst/>
                        </a:rPr>
                        <a:t>AH,BL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 </a:t>
                      </a:r>
                      <a:r>
                        <a:rPr lang="en-US" sz="1600" dirty="0" smtClean="0">
                          <a:effectLst/>
                        </a:rPr>
                        <a:t>AX,BX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</a:t>
                      </a:r>
                      <a:r>
                        <a:rPr lang="en-US" sz="1600" baseline="0" dirty="0" smtClean="0">
                          <a:effectLst/>
                        </a:rPr>
                        <a:t> ECX,EAX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 AL,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 smtClean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 (*)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 BX,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 ECX,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 smtClean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  <a:endParaRPr lang="es-AR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4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Aritméticas (Cont.)</a:t>
            </a:r>
          </a:p>
          <a:p>
            <a:pPr lvl="1"/>
            <a:r>
              <a:rPr lang="es-AR" dirty="0" smtClean="0"/>
              <a:t>ADD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17511"/>
              </p:ext>
            </p:extLst>
          </p:nvPr>
        </p:nvGraphicFramePr>
        <p:xfrm>
          <a:off x="467544" y="1988840"/>
          <a:ext cx="8208912" cy="4234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308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ADD &lt;reg&gt;,&lt;inm&gt;</a:t>
                      </a:r>
                      <a:endParaRPr lang="es-AR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ADD &lt;long&gt;&lt;mem&gt;,&lt;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ADD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&lt;long&gt;&lt;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mem&gt;,&lt;inm&gt;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AR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ADD DL,10b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ADD</a:t>
                      </a:r>
                      <a:r>
                        <a:rPr lang="en-US" sz="1600" baseline="0" dirty="0" smtClean="0">
                          <a:effectLst/>
                        </a:rPr>
                        <a:t> AX,10h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</a:rPr>
                        <a:t>ADD ECX,1234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[VARIABLE],AL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[VARIABLE],BX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[VARIABLE],ECX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sngStrike" dirty="0" smtClean="0">
                          <a:effectLst/>
                        </a:rPr>
                        <a:t>ADD </a:t>
                      </a:r>
                      <a:r>
                        <a:rPr lang="en-US" sz="1600" b="1" strike="sngStrike" dirty="0" smtClean="0">
                          <a:effectLst/>
                        </a:rPr>
                        <a:t>byte</a:t>
                      </a:r>
                      <a:r>
                        <a:rPr lang="en-US" sz="1600" strike="sngStrike" dirty="0" smtClean="0">
                          <a:effectLst/>
                        </a:rPr>
                        <a:t>[VARIABLE],AX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[EDI</a:t>
                      </a:r>
                      <a:r>
                        <a:rPr lang="en-US" sz="1600" dirty="0">
                          <a:effectLst/>
                        </a:rPr>
                        <a:t>],245h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 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[VARIABLE</a:t>
                      </a:r>
                      <a:r>
                        <a:rPr lang="en-US" sz="1600" dirty="0">
                          <a:effectLst/>
                        </a:rPr>
                        <a:t>],</a:t>
                      </a:r>
                      <a:r>
                        <a:rPr lang="en-US" sz="1600" dirty="0" smtClean="0">
                          <a:effectLst/>
                        </a:rPr>
                        <a:t>2Ah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ADD</a:t>
                      </a:r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[VARIABLE],123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sngStrike" dirty="0" smtClean="0">
                          <a:effectLst/>
                        </a:rPr>
                        <a:t>ADD</a:t>
                      </a:r>
                      <a:r>
                        <a:rPr lang="en-US" sz="1600" strike="sngStrike" baseline="0" dirty="0" smtClean="0">
                          <a:effectLst/>
                        </a:rPr>
                        <a:t> </a:t>
                      </a:r>
                      <a:r>
                        <a:rPr lang="en-US" sz="1600" strike="sngStrike" dirty="0" smtClean="0">
                          <a:effectLst/>
                        </a:rPr>
                        <a:t>VARIABLE,123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4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Registros - </a:t>
            </a:r>
            <a:r>
              <a:rPr lang="es-AR" dirty="0" smtClean="0"/>
              <a:t>Índice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08184"/>
              </p:ext>
            </p:extLst>
          </p:nvPr>
        </p:nvGraphicFramePr>
        <p:xfrm>
          <a:off x="395537" y="2348879"/>
          <a:ext cx="8291661" cy="338437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081723"/>
                <a:gridCol w="1172210"/>
                <a:gridCol w="1509432"/>
                <a:gridCol w="4528296"/>
              </a:tblGrid>
              <a:tr h="36261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Arquitecturas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Descripción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2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16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32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64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9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SI (16 bits)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ESI (32 bits)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  SI (16 bits)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RSI (64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ESI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SI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SIL (8 bits)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Source.  Se usa para operaciones de manejo de cadenas para apuntar al operando “origen”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29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DI (16 bits)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EDI (32 bits)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  DI (16 bits)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RDI (64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EDI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DI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</a:t>
                      </a:r>
                      <a:r>
                        <a:rPr lang="es-AR" sz="1400" dirty="0">
                          <a:effectLst/>
                        </a:rPr>
                        <a:t>DIL (8 bits)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Destination.  Se usa para operaciones de manejo de cadenas para apuntar al operando “destino”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1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692696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Aritméticas (Cont.)</a:t>
            </a:r>
            <a:endParaRPr lang="es-AR" dirty="0"/>
          </a:p>
          <a:p>
            <a:pPr lvl="1"/>
            <a:r>
              <a:rPr lang="es-AR" dirty="0" smtClean="0"/>
              <a:t>Resta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SUB	</a:t>
            </a:r>
            <a:r>
              <a:rPr lang="es-AR" dirty="0" smtClean="0"/>
              <a:t>op1,op2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Resta el contenido del segundo operando al primer operando dejando el resultado en el primer operando</a:t>
            </a:r>
            <a:r>
              <a:rPr lang="es-AR" i="1" dirty="0" smtClean="0"/>
              <a:t>. 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Op1 = Op1 – Op2</a:t>
            </a:r>
          </a:p>
          <a:p>
            <a:pPr marL="448056" lvl="1" indent="0">
              <a:buNone/>
            </a:pPr>
            <a:r>
              <a:rPr lang="es-AR" dirty="0" smtClean="0"/>
              <a:t>Ambos </a:t>
            </a:r>
            <a:r>
              <a:rPr lang="es-AR" dirty="0"/>
              <a:t>operandos son </a:t>
            </a:r>
            <a:r>
              <a:rPr lang="es-AR" dirty="0" smtClean="0"/>
              <a:t>BPF C/signo.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 dirty="0"/>
          </a:p>
        </p:txBody>
      </p:sp>
      <p:graphicFrame>
        <p:nvGraphicFramePr>
          <p:cNvPr id="6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60042"/>
              </p:ext>
            </p:extLst>
          </p:nvPr>
        </p:nvGraphicFramePr>
        <p:xfrm>
          <a:off x="395536" y="3753834"/>
          <a:ext cx="8208912" cy="244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308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9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SUB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reg&gt;,&lt;reg&gt;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SUB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AH,BL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AX,BX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</a:t>
                      </a:r>
                      <a:r>
                        <a:rPr lang="en-US" sz="1600" baseline="0" dirty="0" smtClean="0">
                          <a:effectLst/>
                        </a:rPr>
                        <a:t> ECX,EAX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AL,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 smtClean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 (*)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BX,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ECX,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dirty="0" smtClean="0">
                          <a:effectLst/>
                        </a:rPr>
                        <a:t>VARIABLE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(*)</a:t>
                      </a:r>
                      <a:endParaRPr lang="es-AR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3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692696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Aritméticas (Cont.)</a:t>
            </a:r>
          </a:p>
          <a:p>
            <a:pPr lvl="1"/>
            <a:r>
              <a:rPr lang="es-AR" dirty="0" smtClean="0"/>
              <a:t>SUB</a:t>
            </a:r>
            <a:endParaRPr lang="es-AR" dirty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 dirty="0"/>
          </a:p>
        </p:txBody>
      </p:sp>
      <p:graphicFrame>
        <p:nvGraphicFramePr>
          <p:cNvPr id="6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77240"/>
              </p:ext>
            </p:extLst>
          </p:nvPr>
        </p:nvGraphicFramePr>
        <p:xfrm>
          <a:off x="467544" y="1988840"/>
          <a:ext cx="8208912" cy="4234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308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SUB &lt;reg&gt;,&lt;inm&gt;</a:t>
                      </a:r>
                      <a:endParaRPr lang="es-AR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SUB &lt;long&gt;&lt;mem&gt;,&lt;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SUB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&lt;long&gt;&lt;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mem&gt;,&lt;inm&gt;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AR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SUB DL,10b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SUB</a:t>
                      </a:r>
                      <a:r>
                        <a:rPr lang="en-US" sz="1600" baseline="0" dirty="0" smtClean="0">
                          <a:effectLst/>
                        </a:rPr>
                        <a:t> AX,10h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</a:rPr>
                        <a:t>SUB ECX,1234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[VARIABLE],AL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[VARIABLE],BX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[VARIABLE],ECX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sngStrike" dirty="0" smtClean="0">
                          <a:effectLst/>
                        </a:rPr>
                        <a:t>SUB </a:t>
                      </a:r>
                      <a:r>
                        <a:rPr lang="en-US" sz="1600" b="1" strike="sngStrike" dirty="0" smtClean="0">
                          <a:effectLst/>
                        </a:rPr>
                        <a:t>byte</a:t>
                      </a:r>
                      <a:r>
                        <a:rPr lang="en-US" sz="1600" strike="sngStrike" dirty="0" smtClean="0">
                          <a:effectLst/>
                        </a:rPr>
                        <a:t>[VARIABLE],AX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[EDI</a:t>
                      </a:r>
                      <a:r>
                        <a:rPr lang="en-US" sz="1600" dirty="0">
                          <a:effectLst/>
                        </a:rPr>
                        <a:t>],245h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 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[VARIABLE</a:t>
                      </a:r>
                      <a:r>
                        <a:rPr lang="en-US" sz="1600" dirty="0">
                          <a:effectLst/>
                        </a:rPr>
                        <a:t>],</a:t>
                      </a:r>
                      <a:r>
                        <a:rPr lang="en-US" sz="1600" dirty="0" smtClean="0">
                          <a:effectLst/>
                        </a:rPr>
                        <a:t>2Ah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SUB</a:t>
                      </a:r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[VARIABLE],123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sngStrike" dirty="0" smtClean="0">
                          <a:effectLst/>
                        </a:rPr>
                        <a:t>SUB</a:t>
                      </a:r>
                      <a:r>
                        <a:rPr lang="en-US" sz="1600" strike="sngStrike" baseline="0" dirty="0" smtClean="0">
                          <a:effectLst/>
                        </a:rPr>
                        <a:t> </a:t>
                      </a:r>
                      <a:r>
                        <a:rPr lang="en-US" sz="1600" strike="sngStrike" dirty="0" smtClean="0">
                          <a:effectLst/>
                        </a:rPr>
                        <a:t>VARIABLE,123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0424" y="476672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/>
              <a:t>Aritméticas </a:t>
            </a:r>
            <a:r>
              <a:rPr lang="es-AR" dirty="0" smtClean="0"/>
              <a:t>(Cont</a:t>
            </a:r>
            <a:r>
              <a:rPr lang="es-AR" dirty="0"/>
              <a:t>.)</a:t>
            </a:r>
            <a:endParaRPr lang="es-AR" dirty="0" smtClean="0"/>
          </a:p>
          <a:p>
            <a:pPr lvl="1"/>
            <a:r>
              <a:rPr lang="es-AR" dirty="0" smtClean="0"/>
              <a:t>Incremento/Decremento </a:t>
            </a:r>
            <a:r>
              <a:rPr lang="es-AR" dirty="0" smtClean="0">
                <a:sym typeface="Wingdings" panose="05000000000000000000" pitchFamily="2" charset="2"/>
              </a:rPr>
              <a:t> INC/DEC	op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Se incrementa o decrementa en 1 al contenido del operando.</a:t>
            </a:r>
            <a:endParaRPr lang="es-AR" i="1" dirty="0"/>
          </a:p>
          <a:p>
            <a:pPr marL="448056" lvl="1" indent="0">
              <a:buNone/>
            </a:pPr>
            <a:r>
              <a:rPr lang="es-AR" dirty="0" smtClean="0"/>
              <a:t>Se considera al operando como BPF C/signo</a:t>
            </a:r>
            <a:endParaRPr lang="es-AR" dirty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65644"/>
              </p:ext>
            </p:extLst>
          </p:nvPr>
        </p:nvGraphicFramePr>
        <p:xfrm>
          <a:off x="418456" y="2866124"/>
          <a:ext cx="8208912" cy="377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40"/>
                <a:gridCol w="6048672"/>
              </a:tblGrid>
              <a:tr h="360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73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INC/DEC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INC/DEC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INC    BH 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BH = BH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INC    CX 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CX = CX + 1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INC    EAX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EAX = EAXK + 1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DEC   AL  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AL = AL - 1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DEC   BX      BX = BX 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DEC   ECX</a:t>
                      </a:r>
                      <a:r>
                        <a:rPr lang="es-AR" sz="1600" baseline="0" dirty="0" smtClean="0">
                          <a:effectLst/>
                        </a:rPr>
                        <a:t>  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 ECX = ECX – 1 </a:t>
                      </a:r>
                      <a:endParaRPr lang="es-A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INC </a:t>
                      </a:r>
                      <a:r>
                        <a:rPr lang="es-AR" sz="1600" b="1" dirty="0" smtClean="0">
                          <a:effectLst/>
                        </a:rPr>
                        <a:t>byte</a:t>
                      </a:r>
                      <a:r>
                        <a:rPr lang="es-AR" sz="1600" dirty="0" smtClean="0">
                          <a:effectLst/>
                        </a:rPr>
                        <a:t>[VAR_8B]   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VAR_8B    = VAR_8B   +1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INC </a:t>
                      </a:r>
                      <a:r>
                        <a:rPr lang="es-AR" sz="1600" b="1" dirty="0" err="1" smtClean="0">
                          <a:effectLst/>
                        </a:rPr>
                        <a:t>word</a:t>
                      </a:r>
                      <a:r>
                        <a:rPr lang="es-AR" sz="1600" dirty="0" smtClean="0">
                          <a:effectLst/>
                        </a:rPr>
                        <a:t>[VAR_16B]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VAR_16B  = VAR_16B +1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INC </a:t>
                      </a:r>
                      <a:r>
                        <a:rPr lang="es-AR" sz="1600" b="1" dirty="0" err="1" smtClean="0">
                          <a:effectLst/>
                        </a:rPr>
                        <a:t>dword</a:t>
                      </a:r>
                      <a:r>
                        <a:rPr lang="es-AR" sz="1600" dirty="0" smtClean="0">
                          <a:effectLst/>
                        </a:rPr>
                        <a:t>[VAR_32B]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VAR_32B  = VAR_32B +1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DEC </a:t>
                      </a:r>
                      <a:r>
                        <a:rPr lang="es-AR" sz="1600" b="1" dirty="0" smtClean="0">
                          <a:effectLst/>
                        </a:rPr>
                        <a:t>byte</a:t>
                      </a:r>
                      <a:r>
                        <a:rPr lang="es-AR" sz="1600" dirty="0" smtClean="0">
                          <a:effectLst/>
                        </a:rPr>
                        <a:t>[VAR_8B]  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 VAR_8B   = VAR_8B   - 1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DEC </a:t>
                      </a:r>
                      <a:r>
                        <a:rPr lang="es-AR" sz="1600" b="1" dirty="0" err="1" smtClean="0">
                          <a:effectLst/>
                        </a:rPr>
                        <a:t>word</a:t>
                      </a:r>
                      <a:r>
                        <a:rPr lang="es-AR" sz="1600" dirty="0" smtClean="0">
                          <a:effectLst/>
                        </a:rPr>
                        <a:t>[VAR_6B] 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 VAR_16B = VAR_16B - 1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DEC </a:t>
                      </a:r>
                      <a:r>
                        <a:rPr lang="es-AR" sz="1600" b="1" dirty="0" err="1" smtClean="0">
                          <a:effectLst/>
                        </a:rPr>
                        <a:t>dword</a:t>
                      </a:r>
                      <a:r>
                        <a:rPr lang="es-AR" sz="1600" dirty="0" smtClean="0">
                          <a:effectLst/>
                        </a:rPr>
                        <a:t>[VAR_2B]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 VAR_32B = VAR_32B - 1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548680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Aritméticas (Cont.)</a:t>
            </a:r>
          </a:p>
          <a:p>
            <a:pPr lvl="1"/>
            <a:r>
              <a:rPr lang="es-AR" dirty="0" smtClean="0"/>
              <a:t>Multiplicación </a:t>
            </a:r>
            <a:r>
              <a:rPr lang="es-AR" dirty="0" smtClean="0">
                <a:sym typeface="Wingdings" panose="05000000000000000000" pitchFamily="2" charset="2"/>
              </a:rPr>
              <a:t> MUL / IMUL 	op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Multiplica el contenido de un registro contra el operando</a:t>
            </a:r>
            <a:r>
              <a:rPr lang="es-AR" i="1" dirty="0" smtClean="0"/>
              <a:t>. </a:t>
            </a:r>
            <a:endParaRPr lang="es-AR" dirty="0"/>
          </a:p>
          <a:p>
            <a:pPr lvl="2"/>
            <a:r>
              <a:rPr lang="es-AR" dirty="0" smtClean="0"/>
              <a:t>8 Bits </a:t>
            </a:r>
            <a:r>
              <a:rPr lang="es-AR" dirty="0" smtClean="0">
                <a:sym typeface="Wingdings" panose="05000000000000000000" pitchFamily="2" charset="2"/>
              </a:rPr>
              <a:t> AX = AL * op</a:t>
            </a:r>
            <a:endParaRPr lang="es-AR" dirty="0"/>
          </a:p>
          <a:p>
            <a:pPr lvl="2"/>
            <a:r>
              <a:rPr lang="es-AR" dirty="0" smtClean="0"/>
              <a:t>16 </a:t>
            </a:r>
            <a:r>
              <a:rPr lang="es-AR" dirty="0"/>
              <a:t>Bits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DX:AX </a:t>
            </a:r>
            <a:r>
              <a:rPr lang="es-AR" dirty="0">
                <a:sym typeface="Wingdings" panose="05000000000000000000" pitchFamily="2" charset="2"/>
              </a:rPr>
              <a:t>= </a:t>
            </a:r>
            <a:r>
              <a:rPr lang="es-AR" dirty="0" smtClean="0">
                <a:sym typeface="Wingdings" panose="05000000000000000000" pitchFamily="2" charset="2"/>
              </a:rPr>
              <a:t>AX * op</a:t>
            </a:r>
          </a:p>
          <a:p>
            <a:pPr lvl="2"/>
            <a:r>
              <a:rPr lang="es-AR" dirty="0" smtClean="0"/>
              <a:t>32 </a:t>
            </a:r>
            <a:r>
              <a:rPr lang="es-AR" dirty="0"/>
              <a:t>Bits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EDX:EAX </a:t>
            </a:r>
            <a:r>
              <a:rPr lang="es-AR" dirty="0">
                <a:sym typeface="Wingdings" panose="05000000000000000000" pitchFamily="2" charset="2"/>
              </a:rPr>
              <a:t>= </a:t>
            </a:r>
            <a:r>
              <a:rPr lang="es-AR" dirty="0" smtClean="0">
                <a:sym typeface="Wingdings" panose="05000000000000000000" pitchFamily="2" charset="2"/>
              </a:rPr>
              <a:t>EAX </a:t>
            </a:r>
            <a:r>
              <a:rPr lang="es-AR" dirty="0">
                <a:sym typeface="Wingdings" panose="05000000000000000000" pitchFamily="2" charset="2"/>
              </a:rPr>
              <a:t>* op </a:t>
            </a:r>
            <a:endParaRPr lang="es-AR" dirty="0" smtClean="0">
              <a:sym typeface="Wingdings" panose="05000000000000000000" pitchFamily="2" charset="2"/>
            </a:endParaRPr>
          </a:p>
          <a:p>
            <a:pPr lvl="2"/>
            <a:r>
              <a:rPr lang="es-AR" dirty="0" smtClean="0"/>
              <a:t>Si AH/DX/EDX = 0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/>
              <a:t>CF/OF = 0 </a:t>
            </a:r>
            <a:r>
              <a:rPr lang="es-AR" dirty="0" smtClean="0"/>
              <a:t>sino CF/OF = 1</a:t>
            </a:r>
            <a:endParaRPr lang="es-AR" dirty="0"/>
          </a:p>
          <a:p>
            <a:pPr lvl="2"/>
            <a:r>
              <a:rPr lang="es-AR" dirty="0" smtClean="0"/>
              <a:t>MUL </a:t>
            </a:r>
            <a:r>
              <a:rPr lang="es-AR" dirty="0" smtClean="0">
                <a:sym typeface="Wingdings" panose="05000000000000000000" pitchFamily="2" charset="2"/>
              </a:rPr>
              <a:t> BPF S/Signo</a:t>
            </a:r>
            <a:endParaRPr lang="es-AR" dirty="0" smtClean="0"/>
          </a:p>
          <a:p>
            <a:pPr lvl="2"/>
            <a:r>
              <a:rPr lang="es-AR" dirty="0" smtClean="0"/>
              <a:t>IMUL </a:t>
            </a:r>
            <a:r>
              <a:rPr lang="es-AR" dirty="0">
                <a:sym typeface="Wingdings" panose="05000000000000000000" pitchFamily="2" charset="2"/>
              </a:rPr>
              <a:t> BPF </a:t>
            </a:r>
            <a:r>
              <a:rPr lang="es-AR" dirty="0" smtClean="0">
                <a:sym typeface="Wingdings" panose="05000000000000000000" pitchFamily="2" charset="2"/>
              </a:rPr>
              <a:t>C/Signo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1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548680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Aritméticas (Cont.)</a:t>
            </a:r>
          </a:p>
          <a:p>
            <a:pPr lvl="1"/>
            <a:r>
              <a:rPr lang="es-AR" dirty="0" smtClean="0">
                <a:sym typeface="Wingdings" panose="05000000000000000000" pitchFamily="2" charset="2"/>
              </a:rPr>
              <a:t>MUL / IMUL</a:t>
            </a:r>
            <a:endParaRPr lang="es-AR" dirty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3641"/>
              </p:ext>
            </p:extLst>
          </p:nvPr>
        </p:nvGraphicFramePr>
        <p:xfrm>
          <a:off x="395536" y="2420888"/>
          <a:ext cx="8208912" cy="259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40"/>
                <a:gridCol w="6048672"/>
              </a:tblGrid>
              <a:tr h="317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5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MUL/IMUL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MUL/IMUL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MUL/IMUL </a:t>
                      </a:r>
                      <a:r>
                        <a:rPr lang="es-AR" sz="1600" dirty="0">
                          <a:effectLst/>
                        </a:rPr>
                        <a:t>BH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AX = (AL)*(</a:t>
                      </a:r>
                      <a:r>
                        <a:rPr lang="es-AR" sz="1600" dirty="0">
                          <a:effectLst/>
                        </a:rPr>
                        <a:t>BH</a:t>
                      </a:r>
                      <a:r>
                        <a:rPr lang="es-AR" sz="1600" dirty="0" smtClean="0">
                          <a:effectLst/>
                        </a:rPr>
                        <a:t>)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MUL/IMUL </a:t>
                      </a:r>
                      <a:r>
                        <a:rPr lang="es-AR" sz="1600" dirty="0">
                          <a:effectLst/>
                        </a:rPr>
                        <a:t>BX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DX:AX = (</a:t>
                      </a:r>
                      <a:r>
                        <a:rPr lang="es-AR" sz="1600" dirty="0">
                          <a:effectLst/>
                        </a:rPr>
                        <a:t>AX</a:t>
                      </a:r>
                      <a:r>
                        <a:rPr lang="es-AR" sz="1600" dirty="0" smtClean="0">
                          <a:effectLst/>
                        </a:rPr>
                        <a:t>)*(BX)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MUL/IMUL EBX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EDX:EAX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 = (EAX)*(EBX)</a:t>
                      </a:r>
                      <a:endParaRPr lang="es-A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MUL/IMUL </a:t>
                      </a:r>
                      <a:r>
                        <a:rPr lang="es-AR" sz="1600" b="1" dirty="0" smtClean="0">
                          <a:effectLst/>
                        </a:rPr>
                        <a:t>byte</a:t>
                      </a:r>
                      <a:r>
                        <a:rPr lang="es-AR" sz="1600" dirty="0" smtClean="0">
                          <a:effectLst/>
                        </a:rPr>
                        <a:t>[VAR_8B]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 AX = (AL)*(VAR_8B)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MUL/IMUL </a:t>
                      </a:r>
                      <a:r>
                        <a:rPr lang="es-AR" sz="1600" b="1" dirty="0" smtClean="0">
                          <a:effectLst/>
                        </a:rPr>
                        <a:t>word</a:t>
                      </a:r>
                      <a:r>
                        <a:rPr lang="es-AR" sz="1600" dirty="0" smtClean="0">
                          <a:effectLst/>
                        </a:rPr>
                        <a:t>[VAR_16B]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DX:AX = (</a:t>
                      </a:r>
                      <a:r>
                        <a:rPr lang="es-AR" sz="1600" dirty="0">
                          <a:effectLst/>
                        </a:rPr>
                        <a:t>AX</a:t>
                      </a:r>
                      <a:r>
                        <a:rPr lang="es-AR" sz="1600" dirty="0" smtClean="0">
                          <a:effectLst/>
                        </a:rPr>
                        <a:t>)*(VAR_16B)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MUL/IMUL </a:t>
                      </a:r>
                      <a:r>
                        <a:rPr lang="es-AR" sz="1600" b="1" dirty="0" err="1" smtClean="0">
                          <a:effectLst/>
                        </a:rPr>
                        <a:t>dword</a:t>
                      </a:r>
                      <a:r>
                        <a:rPr lang="es-AR" sz="1600" dirty="0" smtClean="0">
                          <a:effectLst/>
                        </a:rPr>
                        <a:t>[VAR_32B]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s-AR" sz="1600" dirty="0" smtClean="0">
                          <a:effectLst/>
                        </a:rPr>
                        <a:t>DX:EAX = (EAX)*(VAR_32B)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548680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 smtClean="0"/>
              <a:t>Aritméticas (Cont.)</a:t>
            </a:r>
          </a:p>
          <a:p>
            <a:pPr lvl="1"/>
            <a:r>
              <a:rPr lang="es-AR" dirty="0" smtClean="0"/>
              <a:t>Multiplicación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IMUL 	op1,op2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Multiplica el contenido del op1 por el op2 y almacena en el resultado en el op1.</a:t>
            </a:r>
            <a:endParaRPr lang="es-AR" dirty="0"/>
          </a:p>
          <a:p>
            <a:pPr lvl="2"/>
            <a:r>
              <a:rPr lang="es-AR" dirty="0" smtClean="0"/>
              <a:t>op1 = op1 * op2</a:t>
            </a:r>
            <a:endParaRPr lang="es-AR" dirty="0"/>
          </a:p>
          <a:p>
            <a:pPr lvl="2"/>
            <a:r>
              <a:rPr lang="es-AR" dirty="0" smtClean="0"/>
              <a:t>Si no hay overflow CF/OF </a:t>
            </a:r>
            <a:r>
              <a:rPr lang="es-AR" dirty="0"/>
              <a:t>= 0 </a:t>
            </a:r>
            <a:r>
              <a:rPr lang="es-AR" dirty="0" smtClean="0"/>
              <a:t>sino CF/OF = 1</a:t>
            </a:r>
          </a:p>
          <a:p>
            <a:pPr lvl="2"/>
            <a:r>
              <a:rPr lang="es-AR" dirty="0" smtClean="0"/>
              <a:t>long(op1)/long(op2) = 32 bits</a:t>
            </a:r>
          </a:p>
          <a:p>
            <a:pPr lvl="2"/>
            <a:endParaRPr lang="es-AR" dirty="0"/>
          </a:p>
          <a:p>
            <a:pPr lvl="2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 dirty="0"/>
          </a:p>
        </p:txBody>
      </p:sp>
      <p:graphicFrame>
        <p:nvGraphicFramePr>
          <p:cNvPr id="5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76751"/>
              </p:ext>
            </p:extLst>
          </p:nvPr>
        </p:nvGraphicFramePr>
        <p:xfrm>
          <a:off x="325486" y="4137170"/>
          <a:ext cx="8208914" cy="1992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4344"/>
                <a:gridCol w="5474570"/>
              </a:tblGrid>
              <a:tr h="243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49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IMUL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reg&gt;, &lt;inm&gt;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IMUL &lt;reg&gt;,&lt;reg&gt;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IMUL &lt;reg&gt;,&lt;log&gt;&lt;mem&gt;</a:t>
                      </a:r>
                      <a:endParaRPr lang="es-AR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IMUL ECX,4</a:t>
                      </a:r>
                      <a:r>
                        <a:rPr lang="es-AR" sz="1600" baseline="0" dirty="0" smtClean="0">
                          <a:effectLst/>
                        </a:rPr>
                        <a:t>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EC</a:t>
                      </a:r>
                      <a:r>
                        <a:rPr lang="es-AR" sz="1600" dirty="0" smtClean="0">
                          <a:effectLst/>
                        </a:rPr>
                        <a:t>X = (ECX)*4</a:t>
                      </a:r>
                      <a:endParaRPr lang="es-A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IMUL EAX,EBX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EAX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 = (EAX)*(EBX)</a:t>
                      </a:r>
                      <a:endParaRPr lang="es-AR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IMUL EAX,</a:t>
                      </a:r>
                      <a:r>
                        <a:rPr lang="es-AR" sz="1600" b="1" dirty="0" smtClean="0">
                          <a:effectLst/>
                        </a:rPr>
                        <a:t>dword</a:t>
                      </a:r>
                      <a:r>
                        <a:rPr lang="es-AR" sz="1600" dirty="0" smtClean="0">
                          <a:effectLst/>
                        </a:rPr>
                        <a:t>[VAR_32B]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           EAX</a:t>
                      </a:r>
                      <a:r>
                        <a:rPr lang="es-AR" sz="1600" dirty="0" smtClean="0">
                          <a:effectLst/>
                        </a:rPr>
                        <a:t> = (EAX)*(VAR_32B)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4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371797"/>
            <a:ext cx="8807896" cy="6225555"/>
          </a:xfrm>
        </p:spPr>
        <p:txBody>
          <a:bodyPr>
            <a:normAutofit/>
          </a:bodyPr>
          <a:lstStyle/>
          <a:p>
            <a:r>
              <a:rPr lang="es-AR" dirty="0"/>
              <a:t>Aritméticas </a:t>
            </a:r>
            <a:r>
              <a:rPr lang="es-AR" dirty="0" smtClean="0"/>
              <a:t>(Cont</a:t>
            </a:r>
            <a:r>
              <a:rPr lang="es-AR" dirty="0"/>
              <a:t>.)</a:t>
            </a:r>
            <a:endParaRPr lang="es-AR" dirty="0" smtClean="0"/>
          </a:p>
          <a:p>
            <a:pPr lvl="1"/>
            <a:r>
              <a:rPr lang="es-AR" dirty="0" smtClean="0"/>
              <a:t>División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DIV / IDIV 	op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Se divide el contenido de un registro(dividendo) contra el operando (divisor)</a:t>
            </a:r>
            <a:r>
              <a:rPr lang="es-AR" i="1" dirty="0" smtClean="0"/>
              <a:t>. </a:t>
            </a:r>
            <a:endParaRPr lang="es-AR" dirty="0"/>
          </a:p>
          <a:p>
            <a:pPr lvl="2">
              <a:spcBef>
                <a:spcPts val="0"/>
              </a:spcBef>
            </a:pPr>
            <a:r>
              <a:rPr lang="es-AR" dirty="0" smtClean="0"/>
              <a:t>8 Bits </a:t>
            </a:r>
            <a:r>
              <a:rPr lang="es-AR" dirty="0" smtClean="0">
                <a:sym typeface="Wingdings" panose="05000000000000000000" pitchFamily="2" charset="2"/>
              </a:rPr>
              <a:t> AX / op 	    Cociente: AL</a:t>
            </a:r>
          </a:p>
          <a:p>
            <a:pPr marL="749808" lvl="2" indent="0">
              <a:spcBef>
                <a:spcPts val="0"/>
              </a:spcBef>
              <a:buNone/>
            </a:pPr>
            <a:r>
              <a:rPr lang="es-AR" dirty="0" smtClean="0">
                <a:sym typeface="Wingdings" panose="05000000000000000000" pitchFamily="2" charset="2"/>
              </a:rPr>
              <a:t>				    Resto: AH</a:t>
            </a:r>
            <a:endParaRPr lang="es-AR" dirty="0" smtClean="0"/>
          </a:p>
          <a:p>
            <a:pPr lvl="2">
              <a:spcBef>
                <a:spcPts val="0"/>
              </a:spcBef>
            </a:pPr>
            <a:r>
              <a:rPr lang="es-AR" dirty="0" smtClean="0"/>
              <a:t>16 </a:t>
            </a:r>
            <a:r>
              <a:rPr lang="es-AR" dirty="0"/>
              <a:t>Bits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DX:AX / op 	</a:t>
            </a:r>
            <a:r>
              <a:rPr lang="es-AR" dirty="0">
                <a:sym typeface="Wingdings" panose="05000000000000000000" pitchFamily="2" charset="2"/>
              </a:rPr>
              <a:t>Cociente</a:t>
            </a:r>
            <a:r>
              <a:rPr lang="es-AR" dirty="0" smtClean="0">
                <a:sym typeface="Wingdings" panose="05000000000000000000" pitchFamily="2" charset="2"/>
              </a:rPr>
              <a:t>: AX</a:t>
            </a:r>
            <a:endParaRPr lang="es-AR" dirty="0">
              <a:sym typeface="Wingdings" panose="05000000000000000000" pitchFamily="2" charset="2"/>
            </a:endParaRPr>
          </a:p>
          <a:p>
            <a:pPr marL="749808" lvl="2" indent="0">
              <a:spcBef>
                <a:spcPts val="0"/>
              </a:spcBef>
              <a:buNone/>
            </a:pPr>
            <a:r>
              <a:rPr lang="es-AR" dirty="0" smtClean="0">
                <a:sym typeface="Wingdings" panose="05000000000000000000" pitchFamily="2" charset="2"/>
              </a:rPr>
              <a:t>	</a:t>
            </a:r>
            <a:r>
              <a:rPr lang="es-AR" dirty="0">
                <a:sym typeface="Wingdings" panose="05000000000000000000" pitchFamily="2" charset="2"/>
              </a:rPr>
              <a:t>			    </a:t>
            </a:r>
            <a:r>
              <a:rPr lang="es-AR" dirty="0" smtClean="0">
                <a:sym typeface="Wingdings" panose="05000000000000000000" pitchFamily="2" charset="2"/>
              </a:rPr>
              <a:t>        Resto: DX</a:t>
            </a:r>
            <a:endParaRPr lang="es-AR" dirty="0"/>
          </a:p>
          <a:p>
            <a:pPr lvl="2"/>
            <a:r>
              <a:rPr lang="es-AR" dirty="0" smtClean="0"/>
              <a:t>32 Bits </a:t>
            </a:r>
            <a:r>
              <a:rPr lang="es-AR" dirty="0" smtClean="0">
                <a:sym typeface="Wingdings" panose="05000000000000000000" pitchFamily="2" charset="2"/>
              </a:rPr>
              <a:t> EDX:EAX / op         Cociente: EAX</a:t>
            </a:r>
            <a:endParaRPr lang="es-AR" dirty="0" smtClean="0"/>
          </a:p>
          <a:p>
            <a:pPr marL="749808" lvl="2" indent="0">
              <a:buNone/>
            </a:pPr>
            <a:r>
              <a:rPr lang="es-AR" dirty="0" smtClean="0"/>
              <a:t>                                                    Resto: EDX</a:t>
            </a:r>
            <a:endParaRPr lang="es-AR" dirty="0"/>
          </a:p>
          <a:p>
            <a:pPr lvl="2"/>
            <a:r>
              <a:rPr lang="es-AR" dirty="0" smtClean="0"/>
              <a:t>DIV </a:t>
            </a:r>
            <a:r>
              <a:rPr lang="es-AR" dirty="0" smtClean="0">
                <a:sym typeface="Wingdings" panose="05000000000000000000" pitchFamily="2" charset="2"/>
              </a:rPr>
              <a:t> BPF S/Signo</a:t>
            </a:r>
            <a:endParaRPr lang="es-AR" dirty="0" smtClean="0"/>
          </a:p>
          <a:p>
            <a:pPr lvl="2"/>
            <a:r>
              <a:rPr lang="es-AR" dirty="0" smtClean="0"/>
              <a:t>IDIV </a:t>
            </a:r>
            <a:r>
              <a:rPr lang="es-AR" dirty="0">
                <a:sym typeface="Wingdings" panose="05000000000000000000" pitchFamily="2" charset="2"/>
              </a:rPr>
              <a:t> BPF </a:t>
            </a:r>
            <a:r>
              <a:rPr lang="es-AR" dirty="0" smtClean="0">
                <a:sym typeface="Wingdings" panose="05000000000000000000" pitchFamily="2" charset="2"/>
              </a:rPr>
              <a:t>C/Signo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3563888" y="2492896"/>
            <a:ext cx="504056" cy="288032"/>
            <a:chOff x="4644008" y="3068960"/>
            <a:chExt cx="504056" cy="288032"/>
          </a:xfrm>
        </p:grpSpPr>
        <p:cxnSp>
          <p:nvCxnSpPr>
            <p:cNvPr id="6" name="5 Conector recto de flecha"/>
            <p:cNvCxnSpPr/>
            <p:nvPr/>
          </p:nvCxnSpPr>
          <p:spPr>
            <a:xfrm>
              <a:off x="4644008" y="3068960"/>
              <a:ext cx="5040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angular"/>
            <p:cNvCxnSpPr/>
            <p:nvPr/>
          </p:nvCxnSpPr>
          <p:spPr>
            <a:xfrm>
              <a:off x="4644008" y="3068960"/>
              <a:ext cx="504056" cy="288032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7 Grupo"/>
          <p:cNvGrpSpPr/>
          <p:nvPr/>
        </p:nvGrpSpPr>
        <p:grpSpPr>
          <a:xfrm>
            <a:off x="4196007" y="3212976"/>
            <a:ext cx="504056" cy="288032"/>
            <a:chOff x="4644008" y="3068960"/>
            <a:chExt cx="504056" cy="288032"/>
          </a:xfrm>
        </p:grpSpPr>
        <p:cxnSp>
          <p:nvCxnSpPr>
            <p:cNvPr id="9" name="8 Conector recto de flecha"/>
            <p:cNvCxnSpPr/>
            <p:nvPr/>
          </p:nvCxnSpPr>
          <p:spPr>
            <a:xfrm>
              <a:off x="4644008" y="3068960"/>
              <a:ext cx="5040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angular"/>
            <p:cNvCxnSpPr/>
            <p:nvPr/>
          </p:nvCxnSpPr>
          <p:spPr>
            <a:xfrm>
              <a:off x="4644008" y="3068960"/>
              <a:ext cx="504056" cy="288032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7 Grupo"/>
          <p:cNvGrpSpPr/>
          <p:nvPr/>
        </p:nvGrpSpPr>
        <p:grpSpPr>
          <a:xfrm>
            <a:off x="4670917" y="4005065"/>
            <a:ext cx="504056" cy="288032"/>
            <a:chOff x="4644008" y="3068960"/>
            <a:chExt cx="504056" cy="288032"/>
          </a:xfrm>
        </p:grpSpPr>
        <p:cxnSp>
          <p:nvCxnSpPr>
            <p:cNvPr id="12" name="8 Conector recto de flecha"/>
            <p:cNvCxnSpPr/>
            <p:nvPr/>
          </p:nvCxnSpPr>
          <p:spPr>
            <a:xfrm>
              <a:off x="4644008" y="3068960"/>
              <a:ext cx="5040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9 Conector angular"/>
            <p:cNvCxnSpPr/>
            <p:nvPr/>
          </p:nvCxnSpPr>
          <p:spPr>
            <a:xfrm>
              <a:off x="4644008" y="3068960"/>
              <a:ext cx="504056" cy="288032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0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371797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/>
              <a:t>Aritméticas </a:t>
            </a:r>
            <a:r>
              <a:rPr lang="es-AR" dirty="0" smtClean="0"/>
              <a:t>(Cont</a:t>
            </a:r>
            <a:r>
              <a:rPr lang="es-AR" dirty="0"/>
              <a:t>.)</a:t>
            </a:r>
            <a:endParaRPr lang="es-AR" dirty="0" smtClean="0"/>
          </a:p>
          <a:p>
            <a:pPr lvl="1"/>
            <a:r>
              <a:rPr lang="es-AR" dirty="0" smtClean="0">
                <a:sym typeface="Wingdings" panose="05000000000000000000" pitchFamily="2" charset="2"/>
              </a:rPr>
              <a:t>DIV / IDIV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65913"/>
              </p:ext>
            </p:extLst>
          </p:nvPr>
        </p:nvGraphicFramePr>
        <p:xfrm>
          <a:off x="343579" y="1484784"/>
          <a:ext cx="8208913" cy="5067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2237"/>
                <a:gridCol w="5636676"/>
              </a:tblGrid>
              <a:tr h="434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2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DIV/IDIV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DIV/IDIV &lt;long&gt;&lt;mem&gt;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DIV/IDIV </a:t>
                      </a:r>
                      <a:r>
                        <a:rPr lang="es-AR" sz="1600" dirty="0">
                          <a:effectLst/>
                        </a:rPr>
                        <a:t>C</a:t>
                      </a:r>
                      <a:r>
                        <a:rPr lang="es-AR" sz="1600" dirty="0" smtClean="0">
                          <a:effectLst/>
                        </a:rPr>
                        <a:t>H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A</a:t>
                      </a:r>
                      <a:r>
                        <a:rPr lang="es-AR" sz="1600" dirty="0" smtClean="0">
                          <a:effectLst/>
                        </a:rPr>
                        <a:t>X / CH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Cociente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 = AL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Resto = AH</a:t>
                      </a:r>
                      <a:r>
                        <a:rPr lang="es-AR" sz="1600" dirty="0" smtClean="0">
                          <a:effectLst/>
                        </a:rPr>
                        <a:t>     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DIV/IDIV </a:t>
                      </a:r>
                      <a:r>
                        <a:rPr lang="es-AR" sz="1600" dirty="0">
                          <a:effectLst/>
                        </a:rPr>
                        <a:t>BX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DX:AX / BX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Cociente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 = AX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Resto = DX</a:t>
                      </a:r>
                      <a:endParaRPr lang="es-AR" sz="16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DIV/IDIV ECX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s-AR" sz="1600" dirty="0" smtClean="0">
                          <a:effectLst/>
                        </a:rPr>
                        <a:t>DX:EAX / ECX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Cociente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 = EAX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Resto = EDX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DIV/IDIV </a:t>
                      </a:r>
                      <a:r>
                        <a:rPr lang="es-AR" sz="1600" b="1" dirty="0" smtClean="0">
                          <a:effectLst/>
                        </a:rPr>
                        <a:t>byte</a:t>
                      </a:r>
                      <a:r>
                        <a:rPr lang="es-AR" sz="1600" dirty="0" smtClean="0">
                          <a:effectLst/>
                        </a:rPr>
                        <a:t>[VAR_8B]   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 AX / [VAR_8B]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Cociente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 = AL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Resto = AH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DIV/IDIV </a:t>
                      </a:r>
                      <a:r>
                        <a:rPr lang="es-AR" sz="1600" b="1" dirty="0" smtClean="0">
                          <a:effectLst/>
                        </a:rPr>
                        <a:t>word</a:t>
                      </a:r>
                      <a:r>
                        <a:rPr lang="es-AR" sz="1600" dirty="0" smtClean="0">
                          <a:effectLst/>
                        </a:rPr>
                        <a:t>[VAR_16B]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AR" sz="1600" dirty="0" smtClean="0">
                          <a:effectLst/>
                        </a:rPr>
                        <a:t>DX:AX / [VAR_16B]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Cociente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 = AX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Resto = DX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DIV/IDIV </a:t>
                      </a:r>
                      <a:r>
                        <a:rPr lang="es-AR" sz="1600" b="1" dirty="0" err="1" smtClean="0">
                          <a:effectLst/>
                        </a:rPr>
                        <a:t>dword</a:t>
                      </a:r>
                      <a:r>
                        <a:rPr lang="es-AR" sz="1600" dirty="0" smtClean="0">
                          <a:effectLst/>
                        </a:rPr>
                        <a:t>[VAR_32B] </a:t>
                      </a: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 E</a:t>
                      </a:r>
                      <a:r>
                        <a:rPr lang="es-AR" sz="1600" dirty="0" smtClean="0">
                          <a:effectLst/>
                        </a:rPr>
                        <a:t>DX:EAX / ]VAR_32B]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dirty="0" smtClean="0">
                          <a:effectLst/>
                          <a:sym typeface="Wingdings" panose="05000000000000000000" pitchFamily="2" charset="2"/>
                        </a:rPr>
                        <a:t>Cociente</a:t>
                      </a: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 = EAX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AR" sz="1600" baseline="0" dirty="0" smtClean="0">
                          <a:effectLst/>
                          <a:sym typeface="Wingdings" panose="05000000000000000000" pitchFamily="2" charset="2"/>
                        </a:rPr>
                        <a:t>Resto = EDX</a:t>
                      </a:r>
                      <a:endParaRPr lang="es-AR" sz="1600" dirty="0" smtClean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0424" y="722390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/>
              <a:t>Aritméticas </a:t>
            </a:r>
            <a:r>
              <a:rPr lang="es-AR" dirty="0" smtClean="0"/>
              <a:t>(Cont</a:t>
            </a:r>
            <a:r>
              <a:rPr lang="es-AR" dirty="0"/>
              <a:t>.)</a:t>
            </a:r>
            <a:endParaRPr lang="es-AR" dirty="0" smtClean="0"/>
          </a:p>
          <a:p>
            <a:pPr lvl="1"/>
            <a:r>
              <a:rPr lang="es-AR" dirty="0" smtClean="0"/>
              <a:t>Conversión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CBW/CWD</a:t>
            </a:r>
          </a:p>
          <a:p>
            <a:pPr lvl="2"/>
            <a:r>
              <a:rPr lang="es-AR" dirty="0" smtClean="0"/>
              <a:t>CBW - </a:t>
            </a:r>
            <a:r>
              <a:rPr lang="es-AR" dirty="0" smtClean="0">
                <a:sym typeface="Wingdings" panose="05000000000000000000" pitchFamily="2" charset="2"/>
              </a:rPr>
              <a:t>convierte un byte a palabra  </a:t>
            </a:r>
            <a:r>
              <a:rPr lang="es-AR" dirty="0"/>
              <a:t> expande el </a:t>
            </a:r>
            <a:r>
              <a:rPr lang="es-AR" dirty="0" smtClean="0"/>
              <a:t>	signo del </a:t>
            </a:r>
            <a:r>
              <a:rPr lang="es-AR" dirty="0"/>
              <a:t>AL </a:t>
            </a:r>
            <a:r>
              <a:rPr lang="es-AR" dirty="0"/>
              <a:t>al</a:t>
            </a:r>
            <a:r>
              <a:rPr lang="es-AR" dirty="0"/>
              <a:t> </a:t>
            </a:r>
            <a:r>
              <a:rPr lang="es-AR" dirty="0" smtClean="0"/>
              <a:t>AX.</a:t>
            </a:r>
          </a:p>
          <a:p>
            <a:pPr lvl="2"/>
            <a:r>
              <a:rPr lang="es-AR" dirty="0" smtClean="0"/>
              <a:t>CWD - </a:t>
            </a:r>
            <a:r>
              <a:rPr lang="es-AR" dirty="0">
                <a:sym typeface="Wingdings" panose="05000000000000000000" pitchFamily="2" charset="2"/>
              </a:rPr>
              <a:t>convierte una palabra a doble palabra</a:t>
            </a:r>
            <a:r>
              <a:rPr lang="es-AR" dirty="0" smtClean="0"/>
              <a:t> </a:t>
            </a:r>
            <a:r>
              <a:rPr lang="es-AR" dirty="0" smtClean="0">
                <a:sym typeface="Wingdings" panose="05000000000000000000" pitchFamily="2" charset="2"/>
              </a:rPr>
              <a:t> 	</a:t>
            </a:r>
            <a:r>
              <a:rPr lang="es-AR" dirty="0" smtClean="0"/>
              <a:t>expande el signo del AX al DX.</a:t>
            </a:r>
            <a:endParaRPr lang="es-AR" dirty="0"/>
          </a:p>
          <a:p>
            <a:pPr marL="448056" lvl="1" indent="0">
              <a:buNone/>
            </a:pPr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29727"/>
              </p:ext>
            </p:extLst>
          </p:nvPr>
        </p:nvGraphicFramePr>
        <p:xfrm>
          <a:off x="418455" y="3644740"/>
          <a:ext cx="8208913" cy="2377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9488"/>
                <a:gridCol w="4559425"/>
              </a:tblGrid>
              <a:tr h="42662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Ejemplo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en</a:t>
                      </a:r>
                      <a:r>
                        <a:rPr lang="en-US" sz="1600" baseline="0" dirty="0" smtClean="0">
                          <a:effectLst/>
                        </a:rPr>
                        <a:t>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AR" sz="16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b="0" dirty="0" smtClean="0">
                          <a:solidFill>
                            <a:schemeClr val="bg1"/>
                          </a:solidFill>
                        </a:rPr>
                        <a:t>MOV  AL,byte[VAR_8B]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CBW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6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b="0" dirty="0" smtClean="0">
                          <a:solidFill>
                            <a:schemeClr val="bg1"/>
                          </a:solidFill>
                        </a:rPr>
                        <a:t>MOV  AX,word[VAR_16B]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b="0" dirty="0" smtClean="0">
                          <a:solidFill>
                            <a:schemeClr val="bg1"/>
                          </a:solidFill>
                          <a:effectLst/>
                        </a:rPr>
                        <a:t>CWD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VAR_8B</a:t>
                      </a:r>
                      <a:r>
                        <a:rPr lang="es-AR" sz="1600" baseline="0" dirty="0" smtClean="0">
                          <a:effectLst/>
                        </a:rPr>
                        <a:t>   DB 9Bh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AL</a:t>
                      </a:r>
                      <a:r>
                        <a:rPr lang="es-AR" sz="1600" baseline="0" dirty="0" smtClean="0">
                          <a:effectLst/>
                        </a:rPr>
                        <a:t> = 9Bh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baseline="0" dirty="0" smtClean="0">
                          <a:effectLst/>
                        </a:rPr>
                        <a:t>AX = FF9Bh</a:t>
                      </a:r>
                      <a:endParaRPr lang="es-A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VAR_16B</a:t>
                      </a:r>
                      <a:r>
                        <a:rPr lang="es-AR" sz="1600" baseline="0" dirty="0" smtClean="0">
                          <a:effectLst/>
                        </a:rPr>
                        <a:t>   DW FF9Bh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AX</a:t>
                      </a:r>
                      <a:r>
                        <a:rPr lang="es-AR" sz="1600" baseline="0" dirty="0" smtClean="0">
                          <a:effectLst/>
                        </a:rPr>
                        <a:t> = FF9Bh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baseline="0" dirty="0" smtClean="0">
                          <a:effectLst/>
                        </a:rPr>
                        <a:t>DX:AX = FFFFh:FF9Bh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8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289451"/>
          </a:xfrm>
        </p:spPr>
        <p:txBody>
          <a:bodyPr>
            <a:normAutofit/>
          </a:bodyPr>
          <a:lstStyle/>
          <a:p>
            <a:r>
              <a:rPr lang="es-AR" dirty="0"/>
              <a:t>Aritméticas </a:t>
            </a:r>
            <a:r>
              <a:rPr lang="es-AR" dirty="0" smtClean="0"/>
              <a:t>(Cont</a:t>
            </a:r>
            <a:r>
              <a:rPr lang="es-AR" dirty="0"/>
              <a:t>.)</a:t>
            </a:r>
            <a:endParaRPr lang="es-AR" dirty="0" smtClean="0"/>
          </a:p>
          <a:p>
            <a:pPr lvl="1"/>
            <a:r>
              <a:rPr lang="es-AR" dirty="0" smtClean="0"/>
              <a:t>Complemento </a:t>
            </a:r>
            <a:r>
              <a:rPr lang="es-AR" dirty="0" smtClean="0">
                <a:sym typeface="Wingdings" panose="05000000000000000000" pitchFamily="2" charset="2"/>
              </a:rPr>
              <a:t> NEG	op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Se realiza el complemento a 2 del operando, es decir cambia el signo del operando (multiplicación por -1).</a:t>
            </a:r>
            <a:endParaRPr lang="es-AR" i="1" dirty="0"/>
          </a:p>
          <a:p>
            <a:pPr marL="448056" lvl="1" indent="0">
              <a:buNone/>
            </a:pPr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0286"/>
              </p:ext>
            </p:extLst>
          </p:nvPr>
        </p:nvGraphicFramePr>
        <p:xfrm>
          <a:off x="395536" y="3645024"/>
          <a:ext cx="8208912" cy="2377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40"/>
                <a:gridCol w="6048672"/>
              </a:tblGrid>
              <a:tr h="426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Ejemplos 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NEG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NEG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NEG    BH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NEG    AX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NEG    ECX</a:t>
                      </a:r>
                      <a:endParaRPr lang="es-A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NEG </a:t>
                      </a:r>
                      <a:r>
                        <a:rPr lang="es-AR" sz="1600" b="1" dirty="0" smtClean="0">
                          <a:effectLst/>
                        </a:rPr>
                        <a:t>byte</a:t>
                      </a:r>
                      <a:r>
                        <a:rPr lang="es-AR" sz="1600" dirty="0" smtClean="0">
                          <a:effectLst/>
                        </a:rPr>
                        <a:t>[VAR_8B]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NEG </a:t>
                      </a:r>
                      <a:r>
                        <a:rPr lang="es-AR" sz="1600" b="1" dirty="0" smtClean="0">
                          <a:effectLst/>
                        </a:rPr>
                        <a:t>word</a:t>
                      </a:r>
                      <a:r>
                        <a:rPr lang="es-AR" sz="1600" dirty="0" smtClean="0">
                          <a:effectLst/>
                        </a:rPr>
                        <a:t>[VAR_16B]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NEG </a:t>
                      </a:r>
                      <a:r>
                        <a:rPr lang="es-AR" sz="1600" b="1" dirty="0" smtClean="0">
                          <a:effectLst/>
                        </a:rPr>
                        <a:t>dword</a:t>
                      </a:r>
                      <a:r>
                        <a:rPr lang="es-AR" sz="1600" dirty="0" smtClean="0">
                          <a:effectLst/>
                        </a:rPr>
                        <a:t>[VAR_32B]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5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20688"/>
          </a:xfrm>
        </p:spPr>
        <p:txBody>
          <a:bodyPr/>
          <a:lstStyle/>
          <a:p>
            <a:r>
              <a:rPr lang="es-AR" dirty="0"/>
              <a:t>Registros - </a:t>
            </a:r>
            <a:r>
              <a:rPr lang="es-AR" dirty="0" smtClean="0"/>
              <a:t>Pila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52207"/>
              </p:ext>
            </p:extLst>
          </p:nvPr>
        </p:nvGraphicFramePr>
        <p:xfrm>
          <a:off x="683568" y="2924944"/>
          <a:ext cx="7427745" cy="26212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48334"/>
                <a:gridCol w="1229297"/>
                <a:gridCol w="1238822"/>
                <a:gridCol w="3811292"/>
              </a:tblGrid>
              <a:tr h="2128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Arquitecturas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Descripción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2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16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32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64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53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BP (16 bits)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EBP (32 bits)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  BP (16 bits)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RBP (64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EBP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BP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</a:t>
                      </a:r>
                      <a:r>
                        <a:rPr lang="es-AR" sz="1400" dirty="0">
                          <a:effectLst/>
                        </a:rPr>
                        <a:t>BPL (8 bits)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Base.  Apunta a la base de la pila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53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SP (16 bits)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ESP (32 bits)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  SP (16 bits)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RSP (64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ESP (32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SP (16 bits)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</a:t>
                      </a:r>
                      <a:r>
                        <a:rPr lang="es-AR" sz="1400" dirty="0">
                          <a:effectLst/>
                        </a:rPr>
                        <a:t>SPL (8 bits)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Stack.  Apunta al tope de la pila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4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485740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Lógicas</a:t>
            </a:r>
          </a:p>
          <a:p>
            <a:pPr lvl="1"/>
            <a:r>
              <a:rPr lang="es-AR" dirty="0" smtClean="0"/>
              <a:t>And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AN</a:t>
            </a:r>
            <a:r>
              <a:rPr lang="es-AR" dirty="0" smtClean="0"/>
              <a:t>D</a:t>
            </a:r>
            <a:r>
              <a:rPr lang="es-AR" dirty="0"/>
              <a:t>	</a:t>
            </a:r>
            <a:r>
              <a:rPr lang="es-AR" dirty="0" smtClean="0"/>
              <a:t>op1,op2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Ejecuta la operación lógica AND entre op1 y op2 dejando el </a:t>
            </a:r>
            <a:r>
              <a:rPr lang="es-AR" dirty="0"/>
              <a:t>resultado </a:t>
            </a:r>
            <a:r>
              <a:rPr lang="es-AR" dirty="0" smtClean="0"/>
              <a:t>en el operando op1</a:t>
            </a:r>
            <a:r>
              <a:rPr lang="es-AR" i="1" dirty="0" smtClean="0"/>
              <a:t>.</a:t>
            </a:r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23222"/>
              </p:ext>
            </p:extLst>
          </p:nvPr>
        </p:nvGraphicFramePr>
        <p:xfrm>
          <a:off x="467544" y="2761357"/>
          <a:ext cx="8208912" cy="398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343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Ejemplos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8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reg&gt;,&lt;reg&gt;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&gt;,&lt;long&gt;&lt;mem&gt;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inm&gt;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&lt;long&gt;&lt;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mem&gt;,&lt;inm&gt;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 &lt;long&gt;&lt;mem&gt;,&lt;reg&gt; 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AR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en-US" sz="1600" dirty="0" smtClean="0">
                          <a:effectLst/>
                        </a:rPr>
                        <a:t> AH,BL /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en-US" sz="1600" dirty="0" smtClean="0">
                          <a:effectLst/>
                        </a:rPr>
                        <a:t> AX,BX / AND</a:t>
                      </a:r>
                      <a:r>
                        <a:rPr lang="en-US" sz="1600" baseline="0" dirty="0" smtClean="0">
                          <a:effectLst/>
                        </a:rPr>
                        <a:t> ECX,EAX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AL,</a:t>
                      </a:r>
                      <a:r>
                        <a:rPr lang="en-US" sz="1600" b="1" dirty="0" err="1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[VAR_8B]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AND </a:t>
                      </a:r>
                      <a:r>
                        <a:rPr lang="en-US" sz="1600" dirty="0" err="1" smtClean="0">
                          <a:effectLst/>
                        </a:rPr>
                        <a:t>ECX,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[VAR_32B]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en-US" sz="1600" dirty="0" smtClean="0">
                          <a:effectLst/>
                        </a:rPr>
                        <a:t> CH,00h / AND CX,250h </a:t>
                      </a:r>
                      <a:r>
                        <a:rPr lang="en-US" sz="1600" baseline="0" dirty="0" smtClean="0">
                          <a:effectLst/>
                        </a:rPr>
                        <a:t>/ </a:t>
                      </a:r>
                      <a:r>
                        <a:rPr lang="en-US" sz="1600" dirty="0" smtClean="0">
                          <a:effectLst/>
                        </a:rPr>
                        <a:t>AND CX,3456</a:t>
                      </a:r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[VAR_16B], 1010b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AND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="1" baseline="0" dirty="0" err="1" smtClean="0">
                          <a:effectLst/>
                        </a:rPr>
                        <a:t>dword</a:t>
                      </a:r>
                      <a:r>
                        <a:rPr lang="en-US" sz="1600" baseline="0" dirty="0" smtClean="0">
                          <a:effectLst/>
                        </a:rPr>
                        <a:t>[VAR_32B],FFCC00AAh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en-US" sz="1600" dirty="0" smtClean="0">
                          <a:effectLst/>
                        </a:rPr>
                        <a:t> 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[VAR_8B],BL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AND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[VAR_32B],EAX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485740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Lógicas (Cont.)</a:t>
            </a:r>
          </a:p>
          <a:p>
            <a:pPr lvl="1"/>
            <a:r>
              <a:rPr lang="es-AR" dirty="0" err="1" smtClean="0"/>
              <a:t>Or</a:t>
            </a:r>
            <a:r>
              <a:rPr lang="es-AR" dirty="0" smtClean="0"/>
              <a:t>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OR</a:t>
            </a:r>
            <a:r>
              <a:rPr lang="es-AR" dirty="0"/>
              <a:t>	</a:t>
            </a:r>
            <a:r>
              <a:rPr lang="es-AR" dirty="0" smtClean="0"/>
              <a:t>op1,op2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Ejecuta la operación lógica OR entre op1 y op2 dejando el </a:t>
            </a:r>
            <a:r>
              <a:rPr lang="es-AR" dirty="0"/>
              <a:t>resultado </a:t>
            </a:r>
            <a:r>
              <a:rPr lang="es-AR" dirty="0" smtClean="0"/>
              <a:t>en el operando op1</a:t>
            </a:r>
            <a:r>
              <a:rPr lang="es-AR" i="1" dirty="0" smtClean="0"/>
              <a:t>.</a:t>
            </a:r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53971"/>
              </p:ext>
            </p:extLst>
          </p:nvPr>
        </p:nvGraphicFramePr>
        <p:xfrm>
          <a:off x="467544" y="2458435"/>
          <a:ext cx="8208912" cy="398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343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Ejemplos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8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reg&gt;,&lt;reg&gt;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&gt;,&lt;long&gt;&lt;mem&gt;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inm&gt;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&lt;long&gt;&lt;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mem&gt;,&lt;inm&gt;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 &lt;long&gt;&lt;mem&gt;,&lt;reg&gt; 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AR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r>
                        <a:rPr lang="en-US" sz="1600" dirty="0" smtClean="0">
                          <a:effectLst/>
                        </a:rPr>
                        <a:t> AH,BL /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r>
                        <a:rPr lang="en-US" sz="1600" dirty="0" smtClean="0">
                          <a:effectLst/>
                        </a:rPr>
                        <a:t> AX,BX / OR</a:t>
                      </a:r>
                      <a:r>
                        <a:rPr lang="en-US" sz="1600" baseline="0" dirty="0" smtClean="0">
                          <a:effectLst/>
                        </a:rPr>
                        <a:t> ECX,EAX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AL,</a:t>
                      </a:r>
                      <a:r>
                        <a:rPr lang="en-US" sz="1600" b="1" dirty="0" err="1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[VAR_8B]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OR </a:t>
                      </a:r>
                      <a:r>
                        <a:rPr lang="en-US" sz="1600" dirty="0" err="1" smtClean="0">
                          <a:effectLst/>
                        </a:rPr>
                        <a:t>ECX,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[VAR_32B]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r>
                        <a:rPr lang="en-US" sz="1600" dirty="0" smtClean="0">
                          <a:effectLst/>
                        </a:rPr>
                        <a:t> CH,00h / OR CX,250h </a:t>
                      </a:r>
                      <a:r>
                        <a:rPr lang="en-US" sz="1600" baseline="0" dirty="0" smtClean="0">
                          <a:effectLst/>
                        </a:rPr>
                        <a:t>/ </a:t>
                      </a:r>
                      <a:r>
                        <a:rPr lang="en-US" sz="1600" dirty="0" smtClean="0">
                          <a:effectLst/>
                        </a:rPr>
                        <a:t>OR CX,3456</a:t>
                      </a:r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[VAR_16B], 1010b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OR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="1" baseline="0" dirty="0" err="1" smtClean="0">
                          <a:effectLst/>
                        </a:rPr>
                        <a:t>dword</a:t>
                      </a:r>
                      <a:r>
                        <a:rPr lang="en-US" sz="1600" baseline="0" dirty="0" smtClean="0">
                          <a:effectLst/>
                        </a:rPr>
                        <a:t>[VAR_32B],FFCC00AAh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r>
                        <a:rPr lang="en-US" sz="1600" dirty="0" smtClean="0">
                          <a:effectLst/>
                        </a:rPr>
                        <a:t> 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[VAR_8B],BL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OR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[VAR_32B],EAX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485740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Lógicas (Cont.)</a:t>
            </a:r>
          </a:p>
          <a:p>
            <a:pPr lvl="1"/>
            <a:r>
              <a:rPr lang="es-AR" dirty="0" err="1" smtClean="0"/>
              <a:t>Xor</a:t>
            </a:r>
            <a:r>
              <a:rPr lang="es-AR" dirty="0" smtClean="0"/>
              <a:t>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XOR</a:t>
            </a:r>
            <a:r>
              <a:rPr lang="es-AR" dirty="0"/>
              <a:t>	</a:t>
            </a:r>
            <a:r>
              <a:rPr lang="es-AR" dirty="0" smtClean="0"/>
              <a:t>op1,op2</a:t>
            </a:r>
            <a:endParaRPr lang="es-AR" dirty="0"/>
          </a:p>
          <a:p>
            <a:pPr marL="448056" lvl="1" indent="0">
              <a:buNone/>
            </a:pPr>
            <a:r>
              <a:rPr lang="es-AR" dirty="0" smtClean="0"/>
              <a:t>Ejecuta la operación lógica XOR entre op1 y op2 dejando el </a:t>
            </a:r>
            <a:r>
              <a:rPr lang="es-AR" dirty="0"/>
              <a:t>resultado </a:t>
            </a:r>
            <a:r>
              <a:rPr lang="es-AR" dirty="0" smtClean="0"/>
              <a:t>en el operando op1</a:t>
            </a:r>
            <a:r>
              <a:rPr lang="es-AR" i="1" dirty="0" smtClean="0"/>
              <a:t>.</a:t>
            </a:r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97745"/>
              </p:ext>
            </p:extLst>
          </p:nvPr>
        </p:nvGraphicFramePr>
        <p:xfrm>
          <a:off x="467544" y="2458435"/>
          <a:ext cx="8208912" cy="398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018"/>
                <a:gridCol w="4561894"/>
              </a:tblGrid>
              <a:tr h="343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Ejemplos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8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reg&gt;,&lt;reg&gt;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&gt;,&lt;long&gt;&lt;mem&gt;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&lt;reg&gt;,&lt;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inm&gt;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&lt;long&gt;&lt;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mem&gt;,&lt;inm&gt;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 &lt;long&gt;&lt;mem&gt;,&lt;reg&gt; 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AR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r>
                        <a:rPr lang="en-US" sz="1600" dirty="0" smtClean="0">
                          <a:effectLst/>
                        </a:rPr>
                        <a:t> AH,BL / X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r>
                        <a:rPr lang="en-US" sz="1600" dirty="0" smtClean="0">
                          <a:effectLst/>
                        </a:rPr>
                        <a:t> AX,BX / XOR</a:t>
                      </a:r>
                      <a:r>
                        <a:rPr lang="en-US" sz="1600" baseline="0" dirty="0" smtClean="0">
                          <a:effectLst/>
                        </a:rPr>
                        <a:t> ECX,EAX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AL,</a:t>
                      </a:r>
                      <a:r>
                        <a:rPr lang="en-US" sz="1600" b="1" dirty="0" err="1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[VAR_8B]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XOR </a:t>
                      </a:r>
                      <a:r>
                        <a:rPr lang="en-US" sz="1600" dirty="0" err="1" smtClean="0">
                          <a:effectLst/>
                        </a:rPr>
                        <a:t>ECX,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[VAR_32B]</a:t>
                      </a:r>
                      <a:endParaRPr lang="es-AR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r>
                        <a:rPr lang="en-US" sz="1600" dirty="0" smtClean="0">
                          <a:effectLst/>
                        </a:rPr>
                        <a:t> CH,00h / XOR CX,250h </a:t>
                      </a:r>
                      <a:r>
                        <a:rPr lang="en-US" sz="1600" baseline="0" dirty="0" smtClean="0">
                          <a:effectLst/>
                        </a:rPr>
                        <a:t>/ X</a:t>
                      </a:r>
                      <a:r>
                        <a:rPr lang="en-US" sz="1600" dirty="0" smtClean="0">
                          <a:effectLst/>
                        </a:rPr>
                        <a:t>OR CX,3456</a:t>
                      </a:r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[VAR_16B], 1010b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XOR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="1" baseline="0" dirty="0" err="1" smtClean="0">
                          <a:effectLst/>
                        </a:rPr>
                        <a:t>dword</a:t>
                      </a:r>
                      <a:r>
                        <a:rPr lang="en-US" sz="1600" baseline="0" dirty="0" smtClean="0">
                          <a:effectLst/>
                        </a:rPr>
                        <a:t>[VAR_32B],FFCC00AAh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r>
                        <a:rPr lang="en-US" sz="1600" dirty="0" smtClean="0">
                          <a:effectLst/>
                        </a:rPr>
                        <a:t> 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[VAR_8B],BL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XOR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[VAR_32B],EAX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485740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Lógicas (Cont.)</a:t>
            </a:r>
          </a:p>
          <a:p>
            <a:pPr lvl="1"/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>
                <a:sym typeface="Wingdings" panose="05000000000000000000" pitchFamily="2" charset="2"/>
              </a:rPr>
              <a:t> NOT</a:t>
            </a:r>
            <a:r>
              <a:rPr lang="es-AR" dirty="0"/>
              <a:t>	op</a:t>
            </a:r>
          </a:p>
          <a:p>
            <a:pPr marL="448056" lvl="1" indent="0">
              <a:buNone/>
            </a:pPr>
            <a:r>
              <a:rPr lang="es-AR" dirty="0"/>
              <a:t>Ejecuta la operación lógica NOT al op; es decir cambia 1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0 y 0 </a:t>
            </a:r>
            <a:r>
              <a:rPr lang="es-AR" dirty="0">
                <a:sym typeface="Wingdings" panose="05000000000000000000" pitchFamily="2" charset="2"/>
              </a:rPr>
              <a:t> 1</a:t>
            </a:r>
            <a:r>
              <a:rPr lang="es-AR" i="1" dirty="0" smtClean="0"/>
              <a:t>.</a:t>
            </a:r>
          </a:p>
          <a:p>
            <a:pPr lvl="1"/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43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43013"/>
              </p:ext>
            </p:extLst>
          </p:nvPr>
        </p:nvGraphicFramePr>
        <p:xfrm>
          <a:off x="467544" y="2636912"/>
          <a:ext cx="8208913" cy="2569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6384"/>
                <a:gridCol w="4752529"/>
              </a:tblGrid>
              <a:tr h="265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Combinaciones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Ejemplos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en NASM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9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NOT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reg&gt;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NOT &lt;mem&gt;</a:t>
                      </a: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AR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en-US" sz="1600" dirty="0" smtClean="0">
                          <a:effectLst/>
                        </a:rPr>
                        <a:t>  AH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en-US" sz="1600" dirty="0" smtClean="0">
                          <a:effectLst/>
                        </a:rPr>
                        <a:t>  BX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NOT</a:t>
                      </a:r>
                      <a:r>
                        <a:rPr lang="en-US" sz="1600" baseline="0" dirty="0" smtClean="0">
                          <a:effectLst/>
                        </a:rPr>
                        <a:t>  ECX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1" dirty="0" smtClean="0">
                          <a:effectLst/>
                        </a:rPr>
                        <a:t>byte</a:t>
                      </a:r>
                      <a:r>
                        <a:rPr lang="en-US" sz="1600" dirty="0" smtClean="0">
                          <a:effectLst/>
                        </a:rPr>
                        <a:t>[VAR_8B]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1" dirty="0" smtClean="0">
                          <a:effectLst/>
                        </a:rPr>
                        <a:t>word</a:t>
                      </a:r>
                      <a:r>
                        <a:rPr lang="en-US" sz="1600" dirty="0" smtClean="0">
                          <a:effectLst/>
                        </a:rPr>
                        <a:t>[VAR_16B]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</a:rPr>
                        <a:t>dword</a:t>
                      </a:r>
                      <a:r>
                        <a:rPr lang="en-US" sz="1600" dirty="0" smtClean="0">
                          <a:effectLst/>
                        </a:rPr>
                        <a:t>[VAR_32B]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3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7524" y="229377"/>
            <a:ext cx="8496944" cy="6192687"/>
          </a:xfrm>
        </p:spPr>
        <p:txBody>
          <a:bodyPr/>
          <a:lstStyle/>
          <a:p>
            <a:r>
              <a:rPr lang="es-AR" dirty="0" smtClean="0"/>
              <a:t>Corrimientos de Bits</a:t>
            </a:r>
            <a:endParaRPr lang="es-AR" dirty="0"/>
          </a:p>
          <a:p>
            <a:pPr lvl="1"/>
            <a:r>
              <a:rPr lang="es-AR" dirty="0" smtClean="0"/>
              <a:t>SHL	op1,op2</a:t>
            </a:r>
            <a:endParaRPr lang="es-AR" dirty="0"/>
          </a:p>
          <a:p>
            <a:pPr marL="448056" lvl="1" indent="0">
              <a:buNone/>
            </a:pPr>
            <a:r>
              <a:rPr lang="es-AR" sz="2400" dirty="0" smtClean="0"/>
              <a:t>Corre los bits a izquierda del op1 </a:t>
            </a:r>
            <a:r>
              <a:rPr lang="es-AR" sz="2400" dirty="0" smtClean="0">
                <a:sym typeface="Wingdings" panose="05000000000000000000" pitchFamily="2" charset="2"/>
              </a:rPr>
              <a:t> la cantidad esta indicada por el op2 (rellena con 0 a derecha)</a:t>
            </a:r>
            <a:r>
              <a:rPr lang="es-AR" sz="2400" dirty="0" smtClean="0"/>
              <a:t>.</a:t>
            </a:r>
            <a:endParaRPr lang="es-AR" sz="2400" i="1" dirty="0"/>
          </a:p>
          <a:p>
            <a:pPr lvl="1"/>
            <a:r>
              <a:rPr lang="es-AR" dirty="0" smtClean="0"/>
              <a:t>SHR	op1,op2</a:t>
            </a:r>
          </a:p>
          <a:p>
            <a:pPr marL="448056" lvl="1" indent="0">
              <a:buNone/>
            </a:pPr>
            <a:r>
              <a:rPr lang="es-AR" sz="2400" dirty="0" smtClean="0"/>
              <a:t>Corre </a:t>
            </a:r>
            <a:r>
              <a:rPr lang="es-AR" sz="2400" dirty="0"/>
              <a:t>los bits a </a:t>
            </a:r>
            <a:r>
              <a:rPr lang="es-AR" sz="2400" dirty="0" smtClean="0"/>
              <a:t>derecha </a:t>
            </a:r>
            <a:r>
              <a:rPr lang="es-AR" sz="2400" dirty="0"/>
              <a:t>del op1 </a:t>
            </a:r>
            <a:r>
              <a:rPr lang="es-AR" sz="2400" dirty="0">
                <a:sym typeface="Wingdings" panose="05000000000000000000" pitchFamily="2" charset="2"/>
              </a:rPr>
              <a:t> la cantidad esta </a:t>
            </a:r>
            <a:r>
              <a:rPr lang="es-AR" sz="2400" dirty="0" smtClean="0">
                <a:sym typeface="Wingdings" panose="05000000000000000000" pitchFamily="2" charset="2"/>
              </a:rPr>
              <a:t>indicada </a:t>
            </a:r>
            <a:r>
              <a:rPr lang="es-AR" sz="2400" dirty="0">
                <a:sym typeface="Wingdings" panose="05000000000000000000" pitchFamily="2" charset="2"/>
              </a:rPr>
              <a:t>por el </a:t>
            </a:r>
            <a:r>
              <a:rPr lang="es-AR" sz="2400" dirty="0" smtClean="0">
                <a:sym typeface="Wingdings" panose="05000000000000000000" pitchFamily="2" charset="2"/>
              </a:rPr>
              <a:t>op2 </a:t>
            </a:r>
            <a:r>
              <a:rPr lang="es-AR" sz="2400" dirty="0">
                <a:sym typeface="Wingdings" panose="05000000000000000000" pitchFamily="2" charset="2"/>
              </a:rPr>
              <a:t>(rellena con 0 a </a:t>
            </a:r>
            <a:r>
              <a:rPr lang="es-AR" sz="2400" dirty="0" smtClean="0">
                <a:sym typeface="Wingdings" panose="05000000000000000000" pitchFamily="2" charset="2"/>
              </a:rPr>
              <a:t>izquierda)</a:t>
            </a:r>
            <a:r>
              <a:rPr lang="es-AR" sz="2400" dirty="0" smtClean="0"/>
              <a:t>.</a:t>
            </a:r>
            <a:endParaRPr lang="es-AR" sz="1600" dirty="0"/>
          </a:p>
          <a:p>
            <a:pPr marL="1074420" lvl="2" indent="-342900"/>
            <a:endParaRPr lang="es-AR" dirty="0" smtClean="0"/>
          </a:p>
          <a:p>
            <a:pPr marL="1074420" lvl="2" indent="-342900"/>
            <a:r>
              <a:rPr lang="es-AR" dirty="0" smtClean="0"/>
              <a:t>El </a:t>
            </a:r>
            <a:r>
              <a:rPr lang="es-AR" dirty="0"/>
              <a:t>op2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smtClean="0"/>
              <a:t>inm </a:t>
            </a:r>
            <a:r>
              <a:rPr lang="es-AR" dirty="0"/>
              <a:t>de 8bits o </a:t>
            </a:r>
            <a:r>
              <a:rPr lang="es-AR" dirty="0" smtClean="0"/>
              <a:t>CL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44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80789"/>
              </p:ext>
            </p:extLst>
          </p:nvPr>
        </p:nvGraphicFramePr>
        <p:xfrm>
          <a:off x="611560" y="4164366"/>
          <a:ext cx="8081900" cy="2445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0071"/>
                <a:gridCol w="4381829"/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Combinaciones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Ejemplos en NASM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7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SHL / SHR &lt;reg&gt;,&lt;inm&gt;</a:t>
                      </a:r>
                      <a:endParaRPr lang="es-AR" sz="1800" b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SHL / SHR &lt;reg&gt;,CL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SHL / SHR</a:t>
                      </a: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&lt;long&gt;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&lt;mem&gt;,&lt;inm&gt;</a:t>
                      </a:r>
                      <a:endParaRPr lang="en-US" sz="18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SHL / SHR &lt;long&gt;&lt;mem&gt;,CL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800" dirty="0" smtClean="0">
                          <a:effectLst/>
                        </a:rPr>
                        <a:t>SHL / SHR</a:t>
                      </a:r>
                      <a:r>
                        <a:rPr lang="es-AR" sz="1800" baseline="0" dirty="0" smtClean="0">
                          <a:effectLst/>
                        </a:rPr>
                        <a:t> A</a:t>
                      </a:r>
                      <a:r>
                        <a:rPr lang="es-AR" sz="1800" dirty="0" smtClean="0">
                          <a:effectLst/>
                        </a:rPr>
                        <a:t>H,5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800" dirty="0" smtClean="0">
                          <a:effectLst/>
                        </a:rPr>
                        <a:t>SHL / SHR</a:t>
                      </a:r>
                      <a:r>
                        <a:rPr lang="es-AR" sz="1800" baseline="0" dirty="0" smtClean="0">
                          <a:effectLst/>
                        </a:rPr>
                        <a:t> </a:t>
                      </a:r>
                      <a:r>
                        <a:rPr lang="es-AR" sz="1800" dirty="0" smtClean="0">
                          <a:effectLst/>
                        </a:rPr>
                        <a:t>AX,CL</a:t>
                      </a:r>
                      <a:endParaRPr lang="es-AR" sz="18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>
                          <a:effectLst/>
                        </a:rPr>
                        <a:t>SHL / SHR</a:t>
                      </a:r>
                      <a:r>
                        <a:rPr lang="es-AR" sz="1800" baseline="0" dirty="0" smtClean="0">
                          <a:effectLst/>
                        </a:rPr>
                        <a:t> </a:t>
                      </a:r>
                      <a:r>
                        <a:rPr lang="es-AR" sz="1800" b="1" baseline="0" dirty="0" smtClean="0">
                          <a:effectLst/>
                        </a:rPr>
                        <a:t>dword</a:t>
                      </a:r>
                      <a:r>
                        <a:rPr lang="es-AR" sz="1800" dirty="0" smtClean="0">
                          <a:effectLst/>
                        </a:rPr>
                        <a:t>[VAR_32B],5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800" dirty="0" smtClean="0">
                          <a:effectLst/>
                        </a:rPr>
                        <a:t>SHL /SHR</a:t>
                      </a:r>
                      <a:r>
                        <a:rPr lang="es-AR" sz="1800" baseline="0" dirty="0" smtClean="0">
                          <a:effectLst/>
                        </a:rPr>
                        <a:t>  </a:t>
                      </a:r>
                      <a:r>
                        <a:rPr lang="es-AR" sz="1800" b="1" baseline="0" dirty="0" smtClean="0">
                          <a:effectLst/>
                        </a:rPr>
                        <a:t>dword</a:t>
                      </a:r>
                      <a:r>
                        <a:rPr lang="es-AR" sz="1800" dirty="0" smtClean="0">
                          <a:effectLst/>
                        </a:rPr>
                        <a:t>[VAR_32B],CL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5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s-AR" dirty="0" smtClean="0"/>
              <a:t>Cadenas de caracteres</a:t>
            </a:r>
          </a:p>
          <a:p>
            <a:pPr lvl="1"/>
            <a:r>
              <a:rPr lang="es-AR" dirty="0"/>
              <a:t>MOVSB – MOVSW – </a:t>
            </a:r>
            <a:r>
              <a:rPr lang="es-AR" dirty="0" smtClean="0"/>
              <a:t>MOVSD</a:t>
            </a:r>
          </a:p>
          <a:p>
            <a:pPr marL="448056" lvl="1" indent="0">
              <a:spcBef>
                <a:spcPts val="0"/>
              </a:spcBef>
              <a:buNone/>
            </a:pPr>
            <a:r>
              <a:rPr lang="es-AR" dirty="0" smtClean="0"/>
              <a:t>Copian el contenido de un área de memoria a otra.</a:t>
            </a:r>
          </a:p>
          <a:p>
            <a:pPr lvl="2">
              <a:spcBef>
                <a:spcPts val="0"/>
              </a:spcBef>
            </a:pPr>
            <a:r>
              <a:rPr lang="es-AR" dirty="0" smtClean="0">
                <a:sym typeface="Wingdings" panose="05000000000000000000" pitchFamily="2" charset="2"/>
              </a:rPr>
              <a:t>ES:EDI (destino) </a:t>
            </a:r>
            <a:r>
              <a:rPr lang="es-AR" b="1" dirty="0" smtClean="0">
                <a:sym typeface="Wingdings" panose="05000000000000000000" pitchFamily="2" charset="2"/>
              </a:rPr>
              <a:t></a:t>
            </a:r>
            <a:r>
              <a:rPr lang="es-AR" dirty="0" smtClean="0">
                <a:sym typeface="Wingdings" panose="05000000000000000000" pitchFamily="2" charset="2"/>
              </a:rPr>
              <a:t> </a:t>
            </a:r>
            <a:r>
              <a:rPr lang="es-AR" dirty="0" smtClean="0"/>
              <a:t>DS:ESI (</a:t>
            </a:r>
            <a:r>
              <a:rPr lang="es-AR" dirty="0" smtClean="0">
                <a:sym typeface="Wingdings" panose="05000000000000000000" pitchFamily="2" charset="2"/>
              </a:rPr>
              <a:t>origen)</a:t>
            </a:r>
          </a:p>
          <a:p>
            <a:pPr lvl="2">
              <a:spcBef>
                <a:spcPts val="0"/>
              </a:spcBef>
            </a:pPr>
            <a:r>
              <a:rPr lang="es-AR" dirty="0" smtClean="0">
                <a:sym typeface="Wingdings" panose="05000000000000000000" pitchFamily="2" charset="2"/>
              </a:rPr>
              <a:t>ECX  tiene la cantidad de bytes a copiar.</a:t>
            </a:r>
          </a:p>
          <a:p>
            <a:pPr lvl="2">
              <a:spcBef>
                <a:spcPts val="0"/>
              </a:spcBef>
            </a:pPr>
            <a:r>
              <a:rPr lang="es-AR" dirty="0" smtClean="0">
                <a:sym typeface="Wingdings" panose="05000000000000000000" pitchFamily="2" charset="2"/>
              </a:rPr>
              <a:t>La instrucción debe tener el modificador REP</a:t>
            </a:r>
          </a:p>
          <a:p>
            <a:pPr lvl="2">
              <a:spcBef>
                <a:spcPts val="0"/>
              </a:spcBef>
            </a:pPr>
            <a:r>
              <a:rPr lang="es-AR" dirty="0" smtClean="0">
                <a:sym typeface="Wingdings" panose="05000000000000000000" pitchFamily="2" charset="2"/>
              </a:rPr>
              <a:t>Ej.</a:t>
            </a:r>
            <a:r>
              <a:rPr lang="es-AR" sz="2400" dirty="0" smtClean="0"/>
              <a:t>	</a:t>
            </a:r>
            <a:r>
              <a:rPr lang="es-AR" sz="2400" b="1" dirty="0" smtClean="0"/>
              <a:t>. </a:t>
            </a:r>
            <a:r>
              <a:rPr lang="es-AR" sz="2400" b="1" dirty="0"/>
              <a:t>. . . . . . . . .</a:t>
            </a:r>
          </a:p>
          <a:p>
            <a:pPr marL="36576" indent="0">
              <a:buNone/>
            </a:pPr>
            <a:r>
              <a:rPr lang="es-AR" sz="2400" dirty="0" smtClean="0"/>
              <a:t>		MOV 	ECX,4</a:t>
            </a:r>
            <a:endParaRPr lang="es-AR" sz="2400" dirty="0"/>
          </a:p>
          <a:p>
            <a:pPr marL="36576" indent="0">
              <a:buNone/>
            </a:pPr>
            <a:r>
              <a:rPr lang="es-AR" sz="2400" dirty="0" smtClean="0"/>
              <a:t>		LEA 	ESI</a:t>
            </a:r>
            <a:r>
              <a:rPr lang="es-AR" sz="2400" dirty="0"/>
              <a:t>,[MSGORI</a:t>
            </a:r>
            <a:r>
              <a:rPr lang="es-AR" sz="2400" dirty="0" smtClean="0"/>
              <a:t>]</a:t>
            </a:r>
            <a:endParaRPr lang="es-AR" sz="2400" dirty="0"/>
          </a:p>
          <a:p>
            <a:pPr marL="36576" indent="0">
              <a:buNone/>
            </a:pPr>
            <a:r>
              <a:rPr lang="es-AR" sz="2400" dirty="0" smtClean="0"/>
              <a:t>		LEA 	EDI</a:t>
            </a:r>
            <a:r>
              <a:rPr lang="es-AR" sz="2400" dirty="0"/>
              <a:t>,[MSGDES</a:t>
            </a:r>
            <a:r>
              <a:rPr lang="es-AR" sz="2400" dirty="0" smtClean="0"/>
              <a:t>]</a:t>
            </a:r>
            <a:endParaRPr lang="es-AR" sz="2400" dirty="0"/>
          </a:p>
          <a:p>
            <a:pPr marL="36576" indent="0">
              <a:buNone/>
            </a:pPr>
            <a:r>
              <a:rPr lang="es-AR" sz="2400" dirty="0" smtClean="0"/>
              <a:t>	REP 	MOVSB</a:t>
            </a:r>
            <a:endParaRPr lang="es-AR" sz="2400" dirty="0"/>
          </a:p>
          <a:p>
            <a:pPr marL="36576" indent="0">
              <a:buNone/>
            </a:pPr>
            <a:r>
              <a:rPr lang="es-AR" sz="2400" b="1" dirty="0" smtClean="0"/>
              <a:t>		. </a:t>
            </a:r>
            <a:r>
              <a:rPr lang="es-AR" sz="2400" b="1" dirty="0"/>
              <a:t>. . . . . . . . 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8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s-AR" dirty="0" smtClean="0"/>
              <a:t>Cadenas de caracteres (Cont.)</a:t>
            </a:r>
          </a:p>
          <a:p>
            <a:pPr lvl="1"/>
            <a:r>
              <a:rPr lang="es-AR" dirty="0"/>
              <a:t>CMPSB – CMPSW – </a:t>
            </a:r>
            <a:r>
              <a:rPr lang="es-AR" dirty="0" smtClean="0"/>
              <a:t>CMPSD</a:t>
            </a:r>
          </a:p>
          <a:p>
            <a:pPr marL="448056" lvl="1" indent="0">
              <a:spcBef>
                <a:spcPts val="0"/>
              </a:spcBef>
              <a:buNone/>
            </a:pPr>
            <a:r>
              <a:rPr lang="es-AR" dirty="0" smtClean="0"/>
              <a:t>Comparan dos contenidos de memorias</a:t>
            </a:r>
          </a:p>
          <a:p>
            <a:pPr lvl="2">
              <a:spcBef>
                <a:spcPts val="0"/>
              </a:spcBef>
            </a:pPr>
            <a:r>
              <a:rPr lang="es-AR" dirty="0" smtClean="0"/>
              <a:t>DS:ESI vs </a:t>
            </a:r>
            <a:r>
              <a:rPr lang="es-AR" dirty="0" smtClean="0">
                <a:sym typeface="Wingdings" panose="05000000000000000000" pitchFamily="2" charset="2"/>
              </a:rPr>
              <a:t>ES:EDI</a:t>
            </a:r>
          </a:p>
          <a:p>
            <a:pPr lvl="2">
              <a:spcBef>
                <a:spcPts val="0"/>
              </a:spcBef>
            </a:pPr>
            <a:r>
              <a:rPr lang="es-AR" dirty="0" smtClean="0">
                <a:sym typeface="Wingdings" panose="05000000000000000000" pitchFamily="2" charset="2"/>
              </a:rPr>
              <a:t>ECX  tiene la cantidad de bytes a comparar.</a:t>
            </a:r>
          </a:p>
          <a:p>
            <a:pPr lvl="2">
              <a:spcBef>
                <a:spcPts val="0"/>
              </a:spcBef>
            </a:pPr>
            <a:r>
              <a:rPr lang="es-AR" dirty="0" smtClean="0">
                <a:sym typeface="Wingdings" panose="05000000000000000000" pitchFamily="2" charset="2"/>
              </a:rPr>
              <a:t>La instrucción debe tener el modificador REPE</a:t>
            </a:r>
          </a:p>
          <a:p>
            <a:pPr lvl="2">
              <a:spcBef>
                <a:spcPts val="0"/>
              </a:spcBef>
            </a:pPr>
            <a:r>
              <a:rPr lang="es-AR" dirty="0" smtClean="0">
                <a:sym typeface="Wingdings" panose="05000000000000000000" pitchFamily="2" charset="2"/>
              </a:rPr>
              <a:t>Ej.</a:t>
            </a:r>
            <a:r>
              <a:rPr lang="es-AR" sz="2400" dirty="0" smtClean="0"/>
              <a:t>	     </a:t>
            </a:r>
            <a:r>
              <a:rPr lang="es-AR" sz="2400" b="1" dirty="0" smtClean="0"/>
              <a:t>. </a:t>
            </a:r>
            <a:r>
              <a:rPr lang="es-AR" sz="2400" b="1" dirty="0"/>
              <a:t>. . . . . . . . .</a:t>
            </a:r>
          </a:p>
          <a:p>
            <a:pPr marL="36576" indent="0">
              <a:buNone/>
            </a:pPr>
            <a:r>
              <a:rPr lang="es-AR" sz="2400" dirty="0" smtClean="0"/>
              <a:t>			MOV 	ECX,4</a:t>
            </a:r>
            <a:endParaRPr lang="es-AR" sz="2400" dirty="0"/>
          </a:p>
          <a:p>
            <a:pPr marL="36576" indent="0">
              <a:buNone/>
            </a:pPr>
            <a:r>
              <a:rPr lang="es-AR" sz="2400" dirty="0" smtClean="0"/>
              <a:t>			MOV 	ESI,MSUNO</a:t>
            </a:r>
            <a:endParaRPr lang="es-AR" sz="2400" dirty="0"/>
          </a:p>
          <a:p>
            <a:pPr marL="36576" indent="0">
              <a:buNone/>
            </a:pPr>
            <a:r>
              <a:rPr lang="es-AR" sz="2400" dirty="0" smtClean="0"/>
              <a:t>			MOV 	EDI,MSDOS</a:t>
            </a:r>
            <a:endParaRPr lang="es-AR" sz="2400" dirty="0"/>
          </a:p>
          <a:p>
            <a:pPr marL="36576" indent="0">
              <a:buNone/>
            </a:pPr>
            <a:r>
              <a:rPr lang="es-AR" sz="2400" dirty="0" smtClean="0"/>
              <a:t>	REPE		CMPSB</a:t>
            </a:r>
          </a:p>
          <a:p>
            <a:pPr marL="36576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JE	IGUALES</a:t>
            </a:r>
            <a:endParaRPr lang="es-AR" sz="2400" dirty="0"/>
          </a:p>
          <a:p>
            <a:pPr marL="36576" indent="0">
              <a:buNone/>
            </a:pPr>
            <a:r>
              <a:rPr lang="es-AR" sz="2400" b="1" dirty="0" smtClean="0"/>
              <a:t>  		     . </a:t>
            </a:r>
            <a:r>
              <a:rPr lang="es-AR" sz="2400" b="1" dirty="0"/>
              <a:t>. . . . . . . . 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2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366117"/>
            <a:ext cx="8784976" cy="6238509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Entrada / salida </a:t>
            </a:r>
          </a:p>
          <a:p>
            <a:pPr lvl="1"/>
            <a:r>
              <a:rPr lang="es-AR" dirty="0" smtClean="0"/>
              <a:t>Impresión de un mensaje </a:t>
            </a:r>
          </a:p>
          <a:p>
            <a:pPr lvl="2"/>
            <a:r>
              <a:rPr lang="es-AR" sz="2600" dirty="0" smtClean="0"/>
              <a:t>_printf  / _puts</a:t>
            </a:r>
          </a:p>
          <a:p>
            <a:pPr lvl="2"/>
            <a:r>
              <a:rPr lang="es-AR" sz="2600" dirty="0" smtClean="0"/>
              <a:t>_printf </a:t>
            </a:r>
            <a:r>
              <a:rPr lang="es-AR" sz="2600" dirty="0" smtClean="0">
                <a:sym typeface="Wingdings" panose="05000000000000000000" pitchFamily="2" charset="2"/>
              </a:rPr>
              <a:t> p</a:t>
            </a:r>
            <a:r>
              <a:rPr lang="es-AR" sz="2600" dirty="0" smtClean="0"/>
              <a:t>ermite la impresión con parámetros</a:t>
            </a:r>
          </a:p>
          <a:p>
            <a:pPr marL="749808" lvl="2" indent="0">
              <a:buNone/>
            </a:pP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_printf</a:t>
            </a:r>
          </a:p>
          <a:p>
            <a:pPr marL="749808" lvl="2" indent="0">
              <a:buNone/>
            </a:pP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_puts</a:t>
            </a:r>
          </a:p>
          <a:p>
            <a:pPr marL="749808" lvl="2" indent="0">
              <a:buNone/>
            </a:pPr>
            <a:endParaRPr lang="es-A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.data 	</a:t>
            </a:r>
          </a:p>
          <a:p>
            <a:pPr marL="749808" lvl="2" indent="0">
              <a:buNone/>
            </a:pP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mensaje0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“Hola”,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A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mensaje1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  “Imprimo con </a:t>
            </a:r>
            <a:r>
              <a:rPr lang="es-A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s-AR" sz="19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10,13,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s-A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 smtClean="0"/>
              <a:t>		 . . . . . . . . . . . . . . </a:t>
            </a:r>
            <a:endParaRPr lang="es-AR" sz="1900" dirty="0"/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mensaje0</a:t>
            </a:r>
            <a:endParaRPr lang="es-A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call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_puts</a:t>
            </a:r>
            <a:endParaRPr lang="es-A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esp,4</a:t>
            </a:r>
          </a:p>
          <a:p>
            <a:pPr marL="749808" lvl="2" indent="0">
              <a:buNone/>
            </a:pPr>
            <a:r>
              <a:rPr lang="es-AR" sz="1900" dirty="0" smtClean="0"/>
              <a:t>		. </a:t>
            </a:r>
            <a:r>
              <a:rPr lang="es-AR" sz="1900" dirty="0"/>
              <a:t>. . . . . . . . . . . . .</a:t>
            </a:r>
            <a:endParaRPr lang="es-A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push	dword[NUM1]</a:t>
            </a: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push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mensaje1</a:t>
            </a:r>
            <a:endParaRPr lang="es-A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call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_printf</a:t>
            </a:r>
            <a:endParaRPr lang="es-A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esp,8</a:t>
            </a:r>
            <a:endParaRPr lang="es-A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2416" lvl="3" indent="0">
              <a:spcBef>
                <a:spcPts val="0"/>
              </a:spcBef>
              <a:buNone/>
            </a:pPr>
            <a:endParaRPr lang="es-AR" sz="1600" dirty="0" smtClean="0">
              <a:sym typeface="Wingdings" panose="05000000000000000000" pitchFamily="2" charset="2"/>
            </a:endParaRPr>
          </a:p>
          <a:p>
            <a:pPr lvl="3">
              <a:spcBef>
                <a:spcPts val="0"/>
              </a:spcBef>
            </a:pPr>
            <a:endParaRPr lang="es-AR" sz="1600" dirty="0"/>
          </a:p>
          <a:p>
            <a:pPr lvl="2">
              <a:spcBef>
                <a:spcPts val="0"/>
              </a:spcBef>
            </a:pPr>
            <a:endParaRPr lang="es-AR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0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366117"/>
            <a:ext cx="8784976" cy="6238509"/>
          </a:xfrm>
        </p:spPr>
        <p:txBody>
          <a:bodyPr>
            <a:normAutofit fontScale="92500" lnSpcReduction="20000"/>
          </a:bodyPr>
          <a:lstStyle/>
          <a:p>
            <a:r>
              <a:rPr lang="es-AR" sz="3500" dirty="0" smtClean="0"/>
              <a:t>Entrada / salida (Cont.)</a:t>
            </a:r>
          </a:p>
          <a:p>
            <a:pPr lvl="1"/>
            <a:r>
              <a:rPr lang="es-AR" dirty="0" smtClean="0"/>
              <a:t>Lectura por Teclado </a:t>
            </a:r>
          </a:p>
          <a:p>
            <a:pPr lvl="2"/>
            <a:r>
              <a:rPr lang="es-AR" sz="2200" dirty="0" smtClean="0"/>
              <a:t>_scandf / _gets</a:t>
            </a:r>
          </a:p>
          <a:p>
            <a:pPr lvl="2"/>
            <a:r>
              <a:rPr lang="es-AR" sz="2200" dirty="0" smtClean="0"/>
              <a:t>_printf </a:t>
            </a:r>
            <a:r>
              <a:rPr lang="es-AR" sz="2200" dirty="0" smtClean="0">
                <a:sym typeface="Wingdings" panose="05000000000000000000" pitchFamily="2" charset="2"/>
              </a:rPr>
              <a:t> p</a:t>
            </a:r>
            <a:r>
              <a:rPr lang="es-AR" sz="2200" dirty="0" smtClean="0"/>
              <a:t>ermite la impresión con parámetros</a:t>
            </a:r>
          </a:p>
          <a:p>
            <a:pPr marL="749808" lvl="2" indent="0">
              <a:buNone/>
            </a:pP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_scandf</a:t>
            </a:r>
          </a:p>
          <a:p>
            <a:pPr marL="749808" lvl="2" indent="0">
              <a:buNone/>
            </a:pP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_gets</a:t>
            </a:r>
          </a:p>
          <a:p>
            <a:pPr marL="749808" lvl="2" indent="0">
              <a:buNone/>
            </a:pPr>
            <a:endParaRPr lang="es-AR" sz="19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msgEnt	db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'Ingrese una 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opcion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:',0</a:t>
            </a: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opcfmt	db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'%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s'</a:t>
            </a:r>
          </a:p>
          <a:p>
            <a:pPr marL="749808" lvl="2" indent="0">
              <a:buNone/>
            </a:pPr>
            <a:endParaRPr lang="es-A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.bss 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749808" lvl="2" indent="0">
              <a:buNone/>
            </a:pP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resb  1</a:t>
            </a:r>
            <a:endParaRPr lang="es-A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/>
              <a:t>	 . . . . . . . . . . . . . . </a:t>
            </a:r>
            <a:endParaRPr lang="es-AR" sz="1900" dirty="0"/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msgEnt		</a:t>
            </a:r>
            <a:endParaRPr lang="es-A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call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_printf</a:t>
            </a:r>
            <a:endParaRPr lang="es-A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add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esp,4</a:t>
            </a:r>
          </a:p>
          <a:p>
            <a:pPr marL="749808" lvl="2" indent="0">
              <a:buNone/>
            </a:pP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	opc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;donde guardamos el input</a:t>
            </a: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opcfmt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A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;formato del input ingresado</a:t>
            </a:r>
            <a:endParaRPr lang="es-A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call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_scandf</a:t>
            </a:r>
            <a:endParaRPr lang="es-A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add	</a:t>
            </a:r>
            <a:r>
              <a:rPr lang="es-A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esp,8</a:t>
            </a:r>
            <a:endParaRPr lang="es-A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2416" lvl="3" indent="0">
              <a:spcBef>
                <a:spcPts val="0"/>
              </a:spcBef>
              <a:buNone/>
            </a:pPr>
            <a:endParaRPr lang="es-AR" sz="1600" dirty="0" smtClean="0">
              <a:sym typeface="Wingdings" panose="05000000000000000000" pitchFamily="2" charset="2"/>
            </a:endParaRPr>
          </a:p>
          <a:p>
            <a:pPr lvl="3">
              <a:spcBef>
                <a:spcPts val="0"/>
              </a:spcBef>
            </a:pPr>
            <a:endParaRPr lang="es-AR" sz="1600" dirty="0"/>
          </a:p>
          <a:p>
            <a:pPr lvl="2">
              <a:spcBef>
                <a:spcPts val="0"/>
              </a:spcBef>
            </a:pPr>
            <a:endParaRPr lang="es-AR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89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76672"/>
            <a:ext cx="8424936" cy="5945392"/>
          </a:xfrm>
        </p:spPr>
        <p:txBody>
          <a:bodyPr>
            <a:noAutofit/>
          </a:bodyPr>
          <a:lstStyle/>
          <a:p>
            <a:r>
              <a:rPr lang="es-AR" sz="3200" dirty="0" smtClean="0"/>
              <a:t>Tablas</a:t>
            </a:r>
          </a:p>
          <a:p>
            <a:pPr lvl="1"/>
            <a:r>
              <a:rPr lang="es-AR" sz="2400" dirty="0" smtClean="0"/>
              <a:t>Tira de </a:t>
            </a:r>
            <a:r>
              <a:rPr lang="es-AR" sz="2400" dirty="0"/>
              <a:t>bytes seguidos en </a:t>
            </a:r>
            <a:r>
              <a:rPr lang="es-AR" sz="2400" dirty="0" smtClean="0"/>
              <a:t>memoria</a:t>
            </a:r>
            <a:endParaRPr lang="es-AR" sz="1800" dirty="0" smtClean="0"/>
          </a:p>
          <a:p>
            <a:pPr marL="749808" lvl="2" indent="0">
              <a:buNone/>
            </a:pPr>
            <a:r>
              <a:rPr lang="es-A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Tabla</a:t>
            </a:r>
            <a:r>
              <a:rPr lang="es-A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times 40	</a:t>
            </a:r>
            <a:r>
              <a:rPr lang="es-A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resb</a:t>
            </a:r>
            <a:r>
              <a:rPr lang="es-A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  <a:endParaRPr lang="es-A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2" indent="0">
              <a:buNone/>
            </a:pPr>
            <a:r>
              <a:rPr lang="es-A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		times 10	</a:t>
            </a:r>
            <a:r>
              <a:rPr lang="es-A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resw</a:t>
            </a:r>
            <a:r>
              <a:rPr lang="es-A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</a:p>
          <a:p>
            <a:pPr marL="749808" lvl="2" indent="0">
              <a:buNone/>
            </a:pPr>
            <a:r>
              <a:rPr lang="es-A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Matriz		times	200	</a:t>
            </a:r>
            <a:r>
              <a:rPr lang="es-A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s-A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'*‘</a:t>
            </a:r>
          </a:p>
          <a:p>
            <a:pPr marL="749808" lvl="2" indent="0">
              <a:buNone/>
            </a:pPr>
            <a:endParaRPr lang="es-A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sz="2400" dirty="0" smtClean="0"/>
              <a:t>Posicionamiento en un elemento </a:t>
            </a:r>
            <a:r>
              <a:rPr lang="es-AR" sz="2400" i="1" dirty="0" smtClean="0"/>
              <a:t>i </a:t>
            </a:r>
            <a:r>
              <a:rPr lang="es-AR" sz="2400" dirty="0" smtClean="0"/>
              <a:t>de un vector</a:t>
            </a:r>
          </a:p>
          <a:p>
            <a:pPr marL="749808" lvl="2" indent="0">
              <a:buNone/>
            </a:pPr>
            <a:r>
              <a:rPr lang="es-AR" sz="2800" dirty="0" smtClean="0"/>
              <a:t>		</a:t>
            </a:r>
            <a:r>
              <a:rPr lang="es-AR" dirty="0" smtClean="0"/>
              <a:t>(i-1</a:t>
            </a:r>
            <a:r>
              <a:rPr lang="es-AR" dirty="0"/>
              <a:t>)* </a:t>
            </a:r>
            <a:r>
              <a:rPr lang="es-AR" dirty="0" err="1" smtClean="0"/>
              <a:t>LongElemento</a:t>
            </a:r>
            <a:endParaRPr lang="es-AR" dirty="0"/>
          </a:p>
          <a:p>
            <a:pPr lvl="1"/>
            <a:endParaRPr lang="es-AR" sz="2400" dirty="0" smtClean="0"/>
          </a:p>
          <a:p>
            <a:pPr lvl="1"/>
            <a:r>
              <a:rPr lang="es-AR" sz="2400" dirty="0" smtClean="0"/>
              <a:t>Posicionamiento </a:t>
            </a:r>
            <a:r>
              <a:rPr lang="es-AR" sz="2400" dirty="0"/>
              <a:t>en un elemento </a:t>
            </a:r>
            <a:r>
              <a:rPr lang="es-AR" sz="2400" i="1" dirty="0" err="1" smtClean="0"/>
              <a:t>i,j</a:t>
            </a:r>
            <a:r>
              <a:rPr lang="es-AR" sz="2400" i="1" dirty="0" smtClean="0"/>
              <a:t> </a:t>
            </a:r>
            <a:r>
              <a:rPr lang="es-AR" sz="2400" dirty="0"/>
              <a:t>de </a:t>
            </a:r>
            <a:r>
              <a:rPr lang="es-AR" sz="2400" dirty="0" smtClean="0"/>
              <a:t>una matriz</a:t>
            </a:r>
          </a:p>
          <a:p>
            <a:pPr marL="749808" lvl="2" indent="0">
              <a:buNone/>
            </a:pPr>
            <a:r>
              <a:rPr lang="es-AR" sz="2800" dirty="0" smtClean="0">
                <a:sym typeface="Wingdings" panose="05000000000000000000" pitchFamily="2" charset="2"/>
              </a:rPr>
              <a:t>	</a:t>
            </a:r>
            <a:r>
              <a:rPr lang="es-AR" dirty="0" smtClean="0">
                <a:sym typeface="Wingdings" panose="05000000000000000000" pitchFamily="2" charset="2"/>
              </a:rPr>
              <a:t>(i</a:t>
            </a:r>
            <a:r>
              <a:rPr lang="es-AR" dirty="0" smtClean="0"/>
              <a:t>-1)*</a:t>
            </a:r>
            <a:r>
              <a:rPr lang="es-AR" dirty="0" err="1" smtClean="0"/>
              <a:t>LongFila</a:t>
            </a:r>
            <a:r>
              <a:rPr lang="es-AR" dirty="0" smtClean="0"/>
              <a:t> </a:t>
            </a:r>
            <a:r>
              <a:rPr lang="es-AR" dirty="0"/>
              <a:t>+ </a:t>
            </a:r>
            <a:r>
              <a:rPr lang="es-AR" dirty="0" smtClean="0"/>
              <a:t>(j-1)*</a:t>
            </a:r>
            <a:r>
              <a:rPr lang="es-AR" dirty="0" err="1" smtClean="0"/>
              <a:t>LongElemento</a:t>
            </a:r>
            <a:endParaRPr lang="es-AR" dirty="0" smtClean="0"/>
          </a:p>
          <a:p>
            <a:pPr marL="749808" lvl="2" indent="0">
              <a:buNone/>
            </a:pPr>
            <a:r>
              <a:rPr lang="es-AR" sz="2800" dirty="0" smtClean="0">
                <a:solidFill>
                  <a:srgbClr val="FFFF00"/>
                </a:solidFill>
              </a:rPr>
              <a:t>		</a:t>
            </a:r>
            <a:r>
              <a:rPr lang="es-AR" sz="2000" dirty="0" err="1" smtClean="0"/>
              <a:t>LongFila</a:t>
            </a:r>
            <a:r>
              <a:rPr lang="es-AR" sz="2000" dirty="0" smtClean="0"/>
              <a:t> = cantidad de columnas*</a:t>
            </a:r>
            <a:r>
              <a:rPr lang="es-AR" sz="2000" dirty="0" err="1" smtClean="0"/>
              <a:t>LongElement</a:t>
            </a:r>
            <a:r>
              <a:rPr lang="es-AR" sz="2800" dirty="0" err="1" smtClean="0"/>
              <a:t>o</a:t>
            </a:r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9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20688"/>
          </a:xfrm>
        </p:spPr>
        <p:txBody>
          <a:bodyPr/>
          <a:lstStyle/>
          <a:p>
            <a:r>
              <a:rPr lang="es-AR" dirty="0"/>
              <a:t>Registros - </a:t>
            </a:r>
            <a:r>
              <a:rPr lang="es-AR" dirty="0" smtClean="0"/>
              <a:t>Segmento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62020"/>
              </p:ext>
            </p:extLst>
          </p:nvPr>
        </p:nvGraphicFramePr>
        <p:xfrm>
          <a:off x="611560" y="3212976"/>
          <a:ext cx="7755467" cy="208823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27723"/>
                <a:gridCol w="827723"/>
                <a:gridCol w="827723"/>
                <a:gridCol w="5272298"/>
              </a:tblGrid>
              <a:tr h="28803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Arquitecturas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Descripción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16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32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64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DS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Data.  Apunta al inicio del segmento de datos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CS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Code.  Apunta al inicio del segmento de código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SS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Stack.  Apunta al inicio del segmento de pila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ES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Extra.  Apunta al inicio de algún segmento cuando es requerido.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 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FS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FS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Idem </a:t>
                      </a:r>
                      <a:r>
                        <a:rPr lang="es-AR" sz="1400" dirty="0">
                          <a:effectLst/>
                        </a:rPr>
                        <a:t>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 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GS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GS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Idem 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3993" y="116632"/>
            <a:ext cx="8501407" cy="1622700"/>
          </a:xfrm>
        </p:spPr>
        <p:txBody>
          <a:bodyPr>
            <a:noAutofit/>
          </a:bodyPr>
          <a:lstStyle/>
          <a:p>
            <a:r>
              <a:rPr lang="es-AR" sz="3200" dirty="0" smtClean="0"/>
              <a:t>Tablas (Cont.)</a:t>
            </a:r>
            <a:endParaRPr lang="es-AR" sz="4000" dirty="0"/>
          </a:p>
          <a:p>
            <a:pPr marL="36576" indent="0">
              <a:buNone/>
            </a:pPr>
            <a:r>
              <a:rPr lang="es-AR" sz="2000" dirty="0" smtClean="0">
                <a:sym typeface="Wingdings" panose="05000000000000000000" pitchFamily="2" charset="2"/>
              </a:rPr>
              <a:t>Dada </a:t>
            </a:r>
            <a:r>
              <a:rPr lang="es-AR" sz="2000" dirty="0" smtClean="0">
                <a:sym typeface="Wingdings" panose="05000000000000000000" pitchFamily="2" charset="2"/>
              </a:rPr>
              <a:t>una matriz (4 columnas x 3 filas) del tipo </a:t>
            </a:r>
            <a:r>
              <a:rPr lang="es-AR" sz="2000" dirty="0" smtClean="0">
                <a:sym typeface="Wingdings" panose="05000000000000000000" pitchFamily="2" charset="2"/>
              </a:rPr>
              <a:t>doble  </a:t>
            </a:r>
            <a:r>
              <a:rPr lang="es-AR" sz="2000" dirty="0" smtClean="0">
                <a:sym typeface="Wingdings" panose="05000000000000000000" pitchFamily="2" charset="2"/>
              </a:rPr>
              <a:t>se pide cargar un valor en el elemento de la fila 2 y columna 3</a:t>
            </a:r>
            <a:r>
              <a:rPr lang="es-AR" sz="2000" dirty="0" smtClean="0"/>
              <a:t>	</a:t>
            </a:r>
          </a:p>
          <a:p>
            <a:pPr marL="36576" indent="0">
              <a:buNone/>
            </a:pPr>
            <a:r>
              <a:rPr lang="es-AR" sz="2000" dirty="0">
                <a:solidFill>
                  <a:srgbClr val="FFFF00"/>
                </a:solidFill>
              </a:rPr>
              <a:t>	</a:t>
            </a:r>
            <a:endParaRPr lang="es-AR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50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79512" y="1476062"/>
            <a:ext cx="8645852" cy="5256584"/>
          </a:xfrm>
          <a:prstGeom prst="rect">
            <a:avLst/>
          </a:prstGeom>
        </p:spPr>
        <p:txBody>
          <a:bodyPr vert="horz" lIns="0" rIns="0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posx		dd	02				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posy		dd	03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longfil		dd	16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longele		dd	4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matriz	times	12	resd	1</a:t>
            </a:r>
          </a:p>
          <a:p>
            <a:pPr marL="36576" indent="0"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. . . . . . . . . </a:t>
            </a:r>
          </a:p>
          <a:p>
            <a:pPr marL="36576" indent="0"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ebx,matriz</a:t>
            </a:r>
            <a:r>
              <a:rPr lang="es-A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A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pongo el </a:t>
            </a:r>
            <a:r>
              <a:rPr lang="es-A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pto </a:t>
            </a:r>
            <a:r>
              <a:rPr lang="es-A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 inicio de la matriz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mov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eax,dword[</a:t>
            </a:r>
            <a:r>
              <a:rPr lang="es-A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guardo el valor de la fila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sub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eax,1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imul	dword[longfil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A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;me desplazo en la fila 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add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ecx,eax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mov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eax,dword[posy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guardo el valor de la fila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	eax,1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imul	dword[longele] </a:t>
            </a:r>
            <a:r>
              <a:rPr lang="es-A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A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 </a:t>
            </a:r>
            <a:r>
              <a:rPr lang="es-A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desplazo </a:t>
            </a:r>
            <a:r>
              <a:rPr lang="es-A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 la columna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add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ecx,eax		</a:t>
            </a:r>
            <a:r>
              <a:rPr lang="es-A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;sumo los desplazamientos</a:t>
            </a:r>
            <a:endParaRPr lang="es-A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add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ebx,ecx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A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 posicione en la matriz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36576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mov	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dword[</a:t>
            </a:r>
            <a:r>
              <a:rPr lang="es-A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],XXX </a:t>
            </a:r>
            <a:r>
              <a:rPr lang="es-A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;muevo </a:t>
            </a:r>
            <a:r>
              <a:rPr lang="es-A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 valor</a:t>
            </a:r>
            <a:endParaRPr lang="es-AR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/>
          <a:p>
            <a:r>
              <a:rPr lang="es-AR" dirty="0"/>
              <a:t>Validación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052736"/>
            <a:ext cx="7992888" cy="5184576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Lógicas</a:t>
            </a:r>
          </a:p>
          <a:p>
            <a:pPr lvl="1"/>
            <a:r>
              <a:rPr lang="es-AR" dirty="0" smtClean="0"/>
              <a:t>Validar el valor del dato </a:t>
            </a:r>
          </a:p>
          <a:p>
            <a:pPr lvl="2"/>
            <a:r>
              <a:rPr lang="es-AR" dirty="0" smtClean="0">
                <a:sym typeface="Wingdings" panose="05000000000000000000" pitchFamily="2" charset="2"/>
              </a:rPr>
              <a:t>Que los importes no sean negativos</a:t>
            </a:r>
          </a:p>
          <a:p>
            <a:pPr lvl="2"/>
            <a:r>
              <a:rPr lang="es-AR" dirty="0" smtClean="0">
                <a:sym typeface="Wingdings" panose="05000000000000000000" pitchFamily="2" charset="2"/>
              </a:rPr>
              <a:t>Que la respuesta se ‘S’ o ‘N’</a:t>
            </a:r>
          </a:p>
          <a:p>
            <a:pPr marL="1042416" lvl="3" indent="0">
              <a:buNone/>
            </a:pPr>
            <a:endParaRPr lang="es-AR" dirty="0" smtClean="0"/>
          </a:p>
          <a:p>
            <a:r>
              <a:rPr lang="es-AR" dirty="0" smtClean="0"/>
              <a:t>Físicas</a:t>
            </a:r>
          </a:p>
          <a:p>
            <a:pPr lvl="1"/>
            <a:r>
              <a:rPr lang="es-AR" sz="2600" dirty="0" smtClean="0"/>
              <a:t>Validar el formato del dato </a:t>
            </a:r>
          </a:p>
          <a:p>
            <a:pPr lvl="2"/>
            <a:r>
              <a:rPr lang="es-AR" sz="2400" dirty="0" smtClean="0">
                <a:sym typeface="Wingdings" panose="05000000000000000000" pitchFamily="2" charset="2"/>
              </a:rPr>
              <a:t>Que el campo saldo sea empaquetado de 4 bytes</a:t>
            </a:r>
          </a:p>
          <a:p>
            <a:pPr lvl="2"/>
            <a:r>
              <a:rPr lang="es-AR" dirty="0" smtClean="0">
                <a:sym typeface="Wingdings" panose="05000000000000000000" pitchFamily="2" charset="2"/>
              </a:rPr>
              <a:t>Que tenga el diseño DD/MM/AAA</a:t>
            </a:r>
          </a:p>
          <a:p>
            <a:r>
              <a:rPr lang="es-AR" dirty="0" smtClean="0">
                <a:sym typeface="Wingdings" panose="05000000000000000000" pitchFamily="2" charset="2"/>
              </a:rPr>
              <a:t>Tipos de validaciones</a:t>
            </a:r>
          </a:p>
          <a:p>
            <a:pPr lvl="1"/>
            <a:r>
              <a:rPr lang="es-AR" sz="2600" dirty="0" smtClean="0">
                <a:sym typeface="Wingdings" panose="05000000000000000000" pitchFamily="2" charset="2"/>
              </a:rPr>
              <a:t>Por </a:t>
            </a:r>
            <a:r>
              <a:rPr lang="es-AR" dirty="0" smtClean="0">
                <a:sym typeface="Wingdings" panose="05000000000000000000" pitchFamily="2" charset="2"/>
              </a:rPr>
              <a:t>Valor </a:t>
            </a:r>
          </a:p>
          <a:p>
            <a:pPr lvl="1"/>
            <a:r>
              <a:rPr lang="es-AR" sz="2600" dirty="0" smtClean="0">
                <a:sym typeface="Wingdings" panose="05000000000000000000" pitchFamily="2" charset="2"/>
              </a:rPr>
              <a:t>Por Rango</a:t>
            </a:r>
          </a:p>
          <a:p>
            <a:pPr lvl="1"/>
            <a:r>
              <a:rPr lang="es-AR" dirty="0" smtClean="0">
                <a:sym typeface="Wingdings" panose="05000000000000000000" pitchFamily="2" charset="2"/>
              </a:rPr>
              <a:t>Por Tabla</a:t>
            </a:r>
            <a:endParaRPr lang="es-AR" sz="2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9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9257" y="592731"/>
            <a:ext cx="8363272" cy="3600400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Manejo de </a:t>
            </a:r>
            <a:r>
              <a:rPr lang="es-AR" dirty="0" smtClean="0"/>
              <a:t>Pila</a:t>
            </a:r>
          </a:p>
          <a:p>
            <a:pPr lvl="1"/>
            <a:r>
              <a:rPr lang="es-AR" dirty="0"/>
              <a:t>La pila es usada para almacenar transitoriamente </a:t>
            </a:r>
            <a:r>
              <a:rPr lang="es-AR" dirty="0" smtClean="0"/>
              <a:t>datos, direcciones </a:t>
            </a:r>
            <a:r>
              <a:rPr lang="es-AR" dirty="0"/>
              <a:t>de retornos de subrutinas o pasar </a:t>
            </a:r>
            <a:r>
              <a:rPr lang="es-AR" dirty="0" smtClean="0"/>
              <a:t>parámetros </a:t>
            </a:r>
            <a:r>
              <a:rPr lang="es-AR" dirty="0"/>
              <a:t>a funciones o subrutinas. </a:t>
            </a:r>
            <a:endParaRPr lang="es-AR" dirty="0" smtClean="0"/>
          </a:p>
          <a:p>
            <a:pPr lvl="1"/>
            <a:r>
              <a:rPr lang="es-AR" dirty="0" smtClean="0"/>
              <a:t>El </a:t>
            </a:r>
            <a:r>
              <a:rPr lang="es-AR" dirty="0"/>
              <a:t>ultimo que entra es el primero que sale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smtClean="0"/>
              <a:t>LIFO</a:t>
            </a:r>
            <a:r>
              <a:rPr lang="es-AR" dirty="0" smtClean="0">
                <a:solidFill>
                  <a:srgbClr val="FFFF00"/>
                </a:solidFill>
              </a:rPr>
              <a:t>.</a:t>
            </a:r>
            <a:endParaRPr lang="es-AR" dirty="0">
              <a:solidFill>
                <a:srgbClr val="FFFF00"/>
              </a:solidFill>
            </a:endParaRPr>
          </a:p>
          <a:p>
            <a:pPr lvl="1"/>
            <a:r>
              <a:rPr lang="es-AR" dirty="0" smtClean="0"/>
              <a:t>PUSH </a:t>
            </a:r>
            <a:r>
              <a:rPr lang="es-AR" dirty="0"/>
              <a:t>sirve para poner el dato </a:t>
            </a:r>
            <a:r>
              <a:rPr lang="es-AR" dirty="0" smtClean="0"/>
              <a:t>en </a:t>
            </a:r>
            <a:r>
              <a:rPr lang="es-AR" dirty="0"/>
              <a:t>la </a:t>
            </a:r>
            <a:r>
              <a:rPr lang="es-AR" dirty="0" smtClean="0"/>
              <a:t>pila mientras que POP </a:t>
            </a:r>
            <a:r>
              <a:rPr lang="es-AR" dirty="0"/>
              <a:t>se usa para recuperar el </a:t>
            </a:r>
            <a:r>
              <a:rPr lang="es-AR" dirty="0" smtClean="0"/>
              <a:t>dato.</a:t>
            </a:r>
          </a:p>
          <a:p>
            <a:pPr lvl="1"/>
            <a:r>
              <a:rPr lang="es-AR" dirty="0" smtClean="0"/>
              <a:t>El stack Pointer (SP) se incrementa en 4 con el POP y se decrementa con el PUSH.</a:t>
            </a:r>
          </a:p>
          <a:p>
            <a:pPr lvl="1"/>
            <a:r>
              <a:rPr lang="es-AR" dirty="0" smtClean="0"/>
              <a:t>El operando puede ser un registro de 32 bits o posición de memoria de 32 bits o un inmediato (solo para la PUSH). </a:t>
            </a:r>
          </a:p>
          <a:p>
            <a:pPr lvl="1"/>
            <a:endParaRPr lang="es-AR" dirty="0" smtClean="0"/>
          </a:p>
          <a:p>
            <a:pPr marL="36576" indent="0">
              <a:buNone/>
            </a:pPr>
            <a:endParaRPr lang="es-AR" sz="2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52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5064"/>
              </p:ext>
            </p:extLst>
          </p:nvPr>
        </p:nvGraphicFramePr>
        <p:xfrm>
          <a:off x="424756" y="4265442"/>
          <a:ext cx="8280920" cy="2286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336"/>
                <a:gridCol w="5256584"/>
              </a:tblGrid>
              <a:tr h="366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Combinaciones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Ejemplos en NASM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81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PUSH / POP &lt;reg&gt;</a:t>
                      </a:r>
                      <a:endParaRPr lang="es-AR" sz="18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PUSH / POP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effectLst/>
                        </a:rPr>
                        <a:t>dword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&lt;mem&gt;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  <a:effectLst/>
                        </a:rPr>
                        <a:t>PUSH &lt;inm&gt;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800" dirty="0" smtClean="0">
                          <a:effectLst/>
                        </a:rPr>
                        <a:t>PUSH / POP</a:t>
                      </a:r>
                      <a:r>
                        <a:rPr lang="es-AR" sz="1800" baseline="0" dirty="0" smtClean="0">
                          <a:effectLst/>
                        </a:rPr>
                        <a:t> EAX</a:t>
                      </a:r>
                      <a:endParaRPr lang="es-AR" sz="18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>
                          <a:effectLst/>
                        </a:rPr>
                        <a:t>PUSH / POP</a:t>
                      </a:r>
                      <a:r>
                        <a:rPr lang="es-AR" sz="1800" baseline="0" dirty="0" smtClean="0">
                          <a:effectLst/>
                        </a:rPr>
                        <a:t> </a:t>
                      </a:r>
                      <a:r>
                        <a:rPr lang="es-AR" sz="1800" b="1" baseline="0" dirty="0" smtClean="0">
                          <a:effectLst/>
                        </a:rPr>
                        <a:t>dword</a:t>
                      </a:r>
                      <a:r>
                        <a:rPr lang="es-AR" sz="1800" dirty="0" smtClean="0">
                          <a:effectLst/>
                        </a:rPr>
                        <a:t>[VARIABLE]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>
                          <a:effectLst/>
                        </a:rPr>
                        <a:t>PUSH </a:t>
                      </a:r>
                      <a:r>
                        <a:rPr lang="es-AR" sz="1800" b="0" baseline="0" dirty="0" smtClean="0">
                          <a:effectLst/>
                        </a:rPr>
                        <a:t>0Ah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>
                          <a:effectLst/>
                        </a:rPr>
                        <a:t>PUSH </a:t>
                      </a:r>
                      <a:r>
                        <a:rPr lang="es-AR" sz="1800" b="0" baseline="0" dirty="0" smtClean="0">
                          <a:effectLst/>
                        </a:rPr>
                        <a:t>0A0Bh</a:t>
                      </a:r>
                      <a:endParaRPr lang="es-AR" sz="18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>
                          <a:effectLst/>
                        </a:rPr>
                        <a:t>PUSH </a:t>
                      </a:r>
                      <a:r>
                        <a:rPr lang="es-AR" sz="1800" b="0" baseline="0" dirty="0" smtClean="0">
                          <a:effectLst/>
                        </a:rPr>
                        <a:t>0A0B0Ch</a:t>
                      </a:r>
                      <a:endParaRPr lang="es-AR" sz="1800" dirty="0" smtClean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20688"/>
          </a:xfrm>
        </p:spPr>
        <p:txBody>
          <a:bodyPr/>
          <a:lstStyle/>
          <a:p>
            <a:r>
              <a:rPr lang="es-AR" dirty="0"/>
              <a:t>Registros - </a:t>
            </a:r>
            <a:r>
              <a:rPr lang="es-AR" dirty="0" smtClean="0"/>
              <a:t>Control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73926"/>
              </p:ext>
            </p:extLst>
          </p:nvPr>
        </p:nvGraphicFramePr>
        <p:xfrm>
          <a:off x="395536" y="2780928"/>
          <a:ext cx="8424936" cy="194421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99174"/>
                <a:gridCol w="899174"/>
                <a:gridCol w="899174"/>
                <a:gridCol w="5727414"/>
              </a:tblGrid>
              <a:tr h="37837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Arquitecturas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smtClean="0">
                          <a:effectLst/>
                        </a:rPr>
                        <a:t>Descripción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16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32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effectLst/>
                        </a:rPr>
                        <a:t>64 bits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IP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EIP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RIP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Instruction Pointer.  Contiene la dirección de la instrucción corriente en ejecución.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FLAGS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EFLAGS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RFLAGS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AR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Flags.  Se usa para almacenar el estado general de la CPU.  Cada bit tiene un significado en particular y algunos específicamente no se usan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467600" cy="820688"/>
          </a:xfrm>
        </p:spPr>
        <p:txBody>
          <a:bodyPr/>
          <a:lstStyle/>
          <a:p>
            <a:r>
              <a:rPr lang="es-AR" dirty="0"/>
              <a:t>Registros </a:t>
            </a:r>
            <a:r>
              <a:rPr lang="es-AR" dirty="0" smtClean="0"/>
              <a:t>– Control (Flag)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94834"/>
              </p:ext>
            </p:extLst>
          </p:nvPr>
        </p:nvGraphicFramePr>
        <p:xfrm>
          <a:off x="107504" y="1916832"/>
          <a:ext cx="3791659" cy="468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837"/>
                <a:gridCol w="438150"/>
                <a:gridCol w="2875672"/>
              </a:tblGrid>
              <a:tr h="29997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FLAGS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Carry flag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Parity flag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Adjust flag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Z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Zero flag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Sign flag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Trap flag (single step)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Interrupt enable flag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Direction flag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53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Overflow flag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461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12-13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IOPL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I/O privilege level (286+ only), always 1 on 8086 and 186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461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Nested task flag (286+ only), always 1 on 8086 and 186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461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Reserved, always 1 on 8086 and 186, always 0 on later models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4782"/>
              </p:ext>
            </p:extLst>
          </p:nvPr>
        </p:nvGraphicFramePr>
        <p:xfrm>
          <a:off x="4067944" y="1916832"/>
          <a:ext cx="4608513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777"/>
                <a:gridCol w="750282"/>
                <a:gridCol w="3216454"/>
              </a:tblGrid>
              <a:tr h="1905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EFLAGS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RF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Resume flag (386+ only)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VM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Virtual 8086 mode flag (386+ only)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Alignment check (486SX+ only)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VIF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Virtual interrupt flag (Pentium+)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VIP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Virtual interrupt pending (Pentium+)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Able to use CPUID instruction (Pentium+)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49935"/>
              </p:ext>
            </p:extLst>
          </p:nvPr>
        </p:nvGraphicFramePr>
        <p:xfrm>
          <a:off x="4067944" y="6021288"/>
          <a:ext cx="4608513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777"/>
                <a:gridCol w="750282"/>
                <a:gridCol w="3216454"/>
              </a:tblGrid>
              <a:tr h="1905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RFLAGS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32-63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Reserved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5040560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Tipos de Direccionamiento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Implícito</a:t>
            </a:r>
            <a:r>
              <a:rPr lang="es-AR" sz="2000" b="1" dirty="0" smtClean="0"/>
              <a:t>: </a:t>
            </a:r>
            <a:r>
              <a:rPr lang="es-AR" sz="2000" dirty="0" smtClean="0"/>
              <a:t>El </a:t>
            </a:r>
            <a:r>
              <a:rPr lang="es-AR" sz="2000" dirty="0"/>
              <a:t>dato está implícito en el código de operación.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 smtClean="0"/>
              <a:t>	Ej.:</a:t>
            </a:r>
            <a:r>
              <a:rPr lang="es-AR" sz="2000" dirty="0"/>
              <a:t>	</a:t>
            </a:r>
            <a:r>
              <a:rPr lang="es-AR" sz="2000" dirty="0" smtClean="0"/>
              <a:t>CBW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Registro</a:t>
            </a:r>
            <a:r>
              <a:rPr lang="es-AR" sz="2000" b="1" dirty="0" smtClean="0"/>
              <a:t>: </a:t>
            </a:r>
            <a:r>
              <a:rPr lang="es-AR" sz="2000" dirty="0"/>
              <a:t>El dato está en un registro.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 smtClean="0"/>
              <a:t>	Ej.:  </a:t>
            </a:r>
            <a:r>
              <a:rPr lang="es-AR" sz="2000" dirty="0"/>
              <a:t>MOV  </a:t>
            </a:r>
            <a:r>
              <a:rPr lang="es-AR" sz="2000" dirty="0" smtClean="0"/>
              <a:t>EAX,EBX</a:t>
            </a:r>
            <a:endParaRPr lang="en-US" sz="2000" dirty="0" smtClean="0"/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Inmediato</a:t>
            </a:r>
            <a:r>
              <a:rPr lang="es-AR" sz="2000" b="1" dirty="0" smtClean="0"/>
              <a:t>: </a:t>
            </a:r>
            <a:r>
              <a:rPr lang="es-AR" sz="2000" dirty="0"/>
              <a:t>El dato está dentro de la instrucción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 smtClean="0"/>
              <a:t>	Ej.:  </a:t>
            </a:r>
            <a:r>
              <a:rPr lang="es-AR" sz="2000" dirty="0"/>
              <a:t>MOV  </a:t>
            </a:r>
            <a:r>
              <a:rPr lang="es-AR" sz="2000" dirty="0" smtClean="0"/>
              <a:t>EAX,5</a:t>
            </a:r>
            <a:endParaRPr lang="en-US" sz="2000" dirty="0"/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Directo</a:t>
            </a:r>
            <a:r>
              <a:rPr lang="es-AR" sz="2000" b="1" dirty="0" smtClean="0"/>
              <a:t>: </a:t>
            </a:r>
            <a:r>
              <a:rPr lang="es-AR" sz="2000" dirty="0"/>
              <a:t>El dato está en memoria apuntado por un campo que contiene la dirección</a:t>
            </a:r>
            <a:endParaRPr lang="en-US" sz="2000" dirty="0"/>
          </a:p>
          <a:p>
            <a:pPr marL="36576" indent="0">
              <a:buNone/>
            </a:pPr>
            <a:r>
              <a:rPr lang="pt-BR" sz="2000" dirty="0" smtClean="0"/>
              <a:t>	Ej</a:t>
            </a:r>
            <a:r>
              <a:rPr lang="pt-BR" sz="2000" dirty="0"/>
              <a:t>: MOV  </a:t>
            </a:r>
            <a:r>
              <a:rPr lang="pt-BR" sz="2000" dirty="0" smtClean="0"/>
              <a:t>EAX,[VARIABLE]</a:t>
            </a:r>
          </a:p>
          <a:p>
            <a:pPr marL="36576" indent="0">
              <a:buNone/>
            </a:pPr>
            <a:r>
              <a:rPr lang="pt-BR" sz="2000" dirty="0" smtClean="0"/>
              <a:t>                  MOV  EAX,[VARIABLE + 2]</a:t>
            </a:r>
          </a:p>
          <a:p>
            <a:pPr lvl="1"/>
            <a:r>
              <a:rPr lang="pt-BR" sz="2000" b="1" dirty="0">
                <a:solidFill>
                  <a:srgbClr val="00B0F0"/>
                </a:solidFill>
              </a:rPr>
              <a:t>Registro Indirecto</a:t>
            </a:r>
            <a:r>
              <a:rPr lang="pt-BR" sz="2000" b="1" dirty="0"/>
              <a:t>: </a:t>
            </a:r>
            <a:r>
              <a:rPr lang="es-AR" sz="2000" dirty="0"/>
              <a:t>El dato está en memoria apuntado por un registro base o índice.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/>
              <a:t>	</a:t>
            </a:r>
            <a:r>
              <a:rPr lang="es-AR" sz="2000" dirty="0" smtClean="0"/>
              <a:t>Ej.:</a:t>
            </a:r>
            <a:r>
              <a:rPr lang="es-AR" sz="2000" dirty="0"/>
              <a:t>	MOV  </a:t>
            </a:r>
            <a:r>
              <a:rPr lang="es-AR" sz="2000" dirty="0" smtClean="0"/>
              <a:t>EAX,[EBX</a:t>
            </a:r>
            <a:r>
              <a:rPr lang="es-AR" sz="2000" dirty="0"/>
              <a:t>]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/>
              <a:t>		MOV  </a:t>
            </a:r>
            <a:r>
              <a:rPr lang="es-AR" sz="2000" dirty="0" smtClean="0"/>
              <a:t>EAX,[ESI</a:t>
            </a:r>
            <a:r>
              <a:rPr lang="es-AR" sz="2000" dirty="0"/>
              <a:t>]</a:t>
            </a:r>
          </a:p>
          <a:p>
            <a:pPr marL="36576" indent="0">
              <a:buNone/>
            </a:pPr>
            <a:endParaRPr lang="pt-BR" sz="2000" dirty="0" smtClean="0"/>
          </a:p>
          <a:p>
            <a:pPr marL="36576" indent="0">
              <a:buNone/>
            </a:pPr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37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5301208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Tipos de Direccionamiento</a:t>
            </a:r>
          </a:p>
          <a:p>
            <a:pPr lvl="1"/>
            <a:r>
              <a:rPr lang="pt-BR" sz="2000" b="1" dirty="0">
                <a:solidFill>
                  <a:srgbClr val="00B0F0"/>
                </a:solidFill>
              </a:rPr>
              <a:t>Registro Relativo </a:t>
            </a:r>
            <a:r>
              <a:rPr lang="pt-BR" sz="2000" b="1" dirty="0"/>
              <a:t>: </a:t>
            </a:r>
            <a:r>
              <a:rPr lang="es-AR" sz="2000" dirty="0"/>
              <a:t>El dato está en memoria apuntado por un registro base o índice más un desplazamiento.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/>
              <a:t>	Ej.:	MOV  EAX,[EBX+4]	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/>
              <a:t>		MOV  EAX,[VECTOR+EBX]</a:t>
            </a:r>
          </a:p>
          <a:p>
            <a:pPr marL="36576" indent="0">
              <a:buNone/>
            </a:pPr>
            <a:r>
              <a:rPr lang="es-AR" sz="2000" dirty="0"/>
              <a:t>		</a:t>
            </a:r>
            <a:r>
              <a:rPr lang="es-AR" sz="2000" dirty="0" smtClean="0"/>
              <a:t>MOV  [EDI+3],EAX</a:t>
            </a:r>
            <a:endParaRPr lang="es-AR" sz="2000" b="1" dirty="0" smtClean="0">
              <a:solidFill>
                <a:srgbClr val="00B0F0"/>
              </a:solidFill>
            </a:endParaRP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Base </a:t>
            </a:r>
            <a:r>
              <a:rPr lang="es-AR" sz="2000" b="1" dirty="0">
                <a:solidFill>
                  <a:srgbClr val="00B0F0"/>
                </a:solidFill>
              </a:rPr>
              <a:t>+ </a:t>
            </a:r>
            <a:r>
              <a:rPr lang="es-AR" sz="2000" b="1" dirty="0" smtClean="0">
                <a:solidFill>
                  <a:srgbClr val="00B0F0"/>
                </a:solidFill>
              </a:rPr>
              <a:t>Índice</a:t>
            </a:r>
            <a:r>
              <a:rPr lang="es-AR" sz="2000" b="1" dirty="0" smtClean="0"/>
              <a:t>: </a:t>
            </a:r>
            <a:r>
              <a:rPr lang="es-AR" sz="2000" dirty="0"/>
              <a:t>El dato está en memoria apuntado por un registro base más un registro índice.</a:t>
            </a:r>
            <a:endParaRPr lang="en-US" sz="2000" dirty="0"/>
          </a:p>
          <a:p>
            <a:pPr marL="36576" indent="0">
              <a:buNone/>
            </a:pPr>
            <a:r>
              <a:rPr lang="pt-BR" sz="2000" dirty="0" smtClean="0"/>
              <a:t>	Ej</a:t>
            </a:r>
            <a:r>
              <a:rPr lang="pt-BR" sz="2000" dirty="0"/>
              <a:t>:	MOV  </a:t>
            </a:r>
            <a:r>
              <a:rPr lang="pt-BR" sz="2000" dirty="0" smtClean="0"/>
              <a:t>[EBX+EDI</a:t>
            </a:r>
            <a:r>
              <a:rPr lang="pt-BR" sz="2000" dirty="0"/>
              <a:t>],</a:t>
            </a:r>
            <a:r>
              <a:rPr lang="pt-BR" sz="2000" dirty="0" smtClean="0"/>
              <a:t>CL</a:t>
            </a:r>
          </a:p>
          <a:p>
            <a:pPr lvl="1"/>
            <a:r>
              <a:rPr lang="es-AR" sz="2000" b="1" dirty="0" smtClean="0">
                <a:solidFill>
                  <a:srgbClr val="00B0F0"/>
                </a:solidFill>
              </a:rPr>
              <a:t>Base Relativo + Índice</a:t>
            </a:r>
            <a:r>
              <a:rPr lang="es-AR" sz="2000" b="1" dirty="0" smtClean="0"/>
              <a:t>: </a:t>
            </a:r>
            <a:r>
              <a:rPr lang="es-AR" sz="2000" dirty="0"/>
              <a:t>El dato está en memoria apuntado por un registro base más un registro índice más un desplazamiento.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 smtClean="0"/>
              <a:t>	Ej.:</a:t>
            </a:r>
            <a:r>
              <a:rPr lang="es-AR" sz="2000" dirty="0"/>
              <a:t>	MOV  </a:t>
            </a:r>
            <a:r>
              <a:rPr lang="es-AR" sz="2000" dirty="0" smtClean="0"/>
              <a:t>EAX,[EBX+EDI+4</a:t>
            </a:r>
            <a:r>
              <a:rPr lang="es-AR" sz="2000" dirty="0"/>
              <a:t>]</a:t>
            </a:r>
            <a:endParaRPr lang="en-US" sz="2000" dirty="0"/>
          </a:p>
          <a:p>
            <a:pPr marL="36576" indent="0">
              <a:buNone/>
            </a:pPr>
            <a:r>
              <a:rPr lang="es-AR" sz="2000" dirty="0"/>
              <a:t>	</a:t>
            </a:r>
            <a:r>
              <a:rPr lang="es-AR" sz="2000" dirty="0" smtClean="0"/>
              <a:t>	MOV  EAX,[VECTOR+EBX+EDI]</a:t>
            </a:r>
            <a:endParaRPr lang="en-US" sz="2000" b="1" dirty="0"/>
          </a:p>
          <a:p>
            <a:pPr lvl="1"/>
            <a:endParaRPr lang="en-US" sz="2000" b="1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s-AR" sz="2800" b="1" dirty="0"/>
              <a:t>Detalle de la Arquitectura de Programación/ISA (Instruction Set Architecture)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2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14081</TotalTime>
  <Words>3555</Words>
  <Application>Microsoft Office PowerPoint</Application>
  <PresentationFormat>Presentación en pantalla (4:3)</PresentationFormat>
  <Paragraphs>1201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 New</vt:lpstr>
      <vt:lpstr>Franklin Gothic Book</vt:lpstr>
      <vt:lpstr>Times New Roman</vt:lpstr>
      <vt:lpstr>Wingdings</vt:lpstr>
      <vt:lpstr>Wingdings 2</vt:lpstr>
      <vt:lpstr>Técnico</vt:lpstr>
      <vt:lpstr>U4 - Caso de estudio   INTEL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Detalle de la Arquitectura de Programación/ISA (Instruction Set Architecture)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Validación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U2 – Máquina elemental</dc:title>
  <dc:creator>Carlis</dc:creator>
  <cp:lastModifiedBy>Mansilla, Mariano</cp:lastModifiedBy>
  <cp:revision>384</cp:revision>
  <dcterms:created xsi:type="dcterms:W3CDTF">2014-03-19T04:10:42Z</dcterms:created>
  <dcterms:modified xsi:type="dcterms:W3CDTF">2019-05-01T03:44:03Z</dcterms:modified>
</cp:coreProperties>
</file>