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0" roundtripDataSignature="AMtx7mhxNN0y7LckkjWirZPlodxtY6l5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 name="Google Shape;5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2956a135f9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move to results, this should be the discussion</a:t>
            </a:r>
            <a:endParaRPr/>
          </a:p>
        </p:txBody>
      </p:sp>
      <p:sp>
        <p:nvSpPr>
          <p:cNvPr id="128" name="Google Shape;128;g22956a135f9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reduce the text, dont use I</a:t>
            </a:r>
            <a:endParaRPr/>
          </a:p>
        </p:txBody>
      </p:sp>
      <p:sp>
        <p:nvSpPr>
          <p:cNvPr id="136" name="Google Shape;136;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2612b5a7e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sentences shorter,</a:t>
            </a:r>
            <a:endParaRPr/>
          </a:p>
          <a:p>
            <a:pPr indent="-298450" lvl="0" marL="457200" rtl="0" algn="l">
              <a:lnSpc>
                <a:spcPct val="100000"/>
              </a:lnSpc>
              <a:spcBef>
                <a:spcPts val="0"/>
              </a:spcBef>
              <a:spcAft>
                <a:spcPts val="0"/>
              </a:spcAft>
              <a:buSzPts val="1100"/>
              <a:buChar char="-"/>
            </a:pPr>
            <a:r>
              <a:rPr lang="en-US"/>
              <a:t>more</a:t>
            </a:r>
            <a:endParaRPr/>
          </a:p>
        </p:txBody>
      </p:sp>
      <p:sp>
        <p:nvSpPr>
          <p:cNvPr id="144" name="Google Shape;144;g272612b5a7e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-shorten</a:t>
            </a:r>
            <a:endParaRPr/>
          </a:p>
        </p:txBody>
      </p:sp>
      <p:sp>
        <p:nvSpPr>
          <p:cNvPr id="158" name="Google Shape;158;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4" name="Google Shape;64;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3" name="Google Shape;73;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1" name="Google Shape;81;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956a135f9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US">
                <a:solidFill>
                  <a:schemeClr val="dk1"/>
                </a:solidFill>
              </a:rPr>
              <a:t>put into bullet points</a:t>
            </a:r>
            <a:endParaRPr/>
          </a:p>
        </p:txBody>
      </p:sp>
      <p:sp>
        <p:nvSpPr>
          <p:cNvPr id="97" name="Google Shape;97;g22956a135f9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547b8a2def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shorten the text</a:t>
            </a:r>
            <a:endParaRPr/>
          </a:p>
        </p:txBody>
      </p:sp>
      <p:sp>
        <p:nvSpPr>
          <p:cNvPr id="105" name="Google Shape;105;g2547b8a2def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52c02d3d4e_1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talk about hyperparameters</a:t>
            </a:r>
            <a:endParaRPr/>
          </a:p>
        </p:txBody>
      </p:sp>
      <p:sp>
        <p:nvSpPr>
          <p:cNvPr id="113" name="Google Shape;113;g252c02d3d4e_1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2956a135f9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results should be in tabular form, or in a figure</a:t>
            </a:r>
            <a:endParaRPr/>
          </a:p>
        </p:txBody>
      </p:sp>
      <p:sp>
        <p:nvSpPr>
          <p:cNvPr id="120" name="Google Shape;120;g22956a135f9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 Master Slide">
  <p:cSld name="18 Master Slide">
    <p:spTree>
      <p:nvGrpSpPr>
        <p:cNvPr id="10" name="Shape 10"/>
        <p:cNvGrpSpPr/>
        <p:nvPr/>
      </p:nvGrpSpPr>
      <p:grpSpPr>
        <a:xfrm>
          <a:off x="0" y="0"/>
          <a:ext cx="0" cy="0"/>
          <a:chOff x="0" y="0"/>
          <a:chExt cx="0" cy="0"/>
        </a:xfrm>
      </p:grpSpPr>
      <p:sp>
        <p:nvSpPr>
          <p:cNvPr id="11" name="Google Shape;11;p15"/>
          <p:cNvSpPr/>
          <p:nvPr>
            <p:ph idx="2" type="pic"/>
          </p:nvPr>
        </p:nvSpPr>
        <p:spPr>
          <a:xfrm>
            <a:off x="600503" y="551021"/>
            <a:ext cx="10991100" cy="5755800"/>
          </a:xfrm>
          <a:prstGeom prst="rect">
            <a:avLst/>
          </a:prstGeom>
          <a:solidFill>
            <a:schemeClr val="lt1"/>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24"/>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4"/>
          <p:cNvSpPr txBox="1"/>
          <p:nvPr>
            <p:ph type="title"/>
          </p:nvPr>
        </p:nvSpPr>
        <p:spPr>
          <a:xfrm>
            <a:off x="354000" y="1644233"/>
            <a:ext cx="5393700" cy="19764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44" name="Google Shape;44;p24"/>
          <p:cNvSpPr txBox="1"/>
          <p:nvPr>
            <p:ph idx="1" type="subTitle"/>
          </p:nvPr>
        </p:nvSpPr>
        <p:spPr>
          <a:xfrm>
            <a:off x="354000" y="3737433"/>
            <a:ext cx="5393700" cy="16467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5" name="Google Shape;45;p24"/>
          <p:cNvSpPr txBox="1"/>
          <p:nvPr>
            <p:ph idx="2" type="body"/>
          </p:nvPr>
        </p:nvSpPr>
        <p:spPr>
          <a:xfrm>
            <a:off x="6586000" y="965433"/>
            <a:ext cx="5115900" cy="4926900"/>
          </a:xfrm>
          <a:prstGeom prst="rect">
            <a:avLst/>
          </a:prstGeom>
          <a:noFill/>
          <a:ln>
            <a:noFill/>
          </a:ln>
        </p:spPr>
        <p:txBody>
          <a:bodyPr anchorCtr="0" anchor="ctr"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46" name="Google Shape;46;p2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25"/>
          <p:cNvSpPr txBox="1"/>
          <p:nvPr>
            <p:ph idx="1" type="body"/>
          </p:nvPr>
        </p:nvSpPr>
        <p:spPr>
          <a:xfrm>
            <a:off x="415600" y="5640767"/>
            <a:ext cx="7998300" cy="8067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SzPts val="2400"/>
              <a:buNone/>
              <a:defRPr/>
            </a:lvl1pPr>
          </a:lstStyle>
          <a:p/>
        </p:txBody>
      </p:sp>
      <p:sp>
        <p:nvSpPr>
          <p:cNvPr id="49" name="Google Shape;49;p2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26"/>
          <p:cNvSpPr txBox="1"/>
          <p:nvPr>
            <p:ph hasCustomPrompt="1" type="title"/>
          </p:nvPr>
        </p:nvSpPr>
        <p:spPr>
          <a:xfrm>
            <a:off x="415600" y="1474833"/>
            <a:ext cx="11360700" cy="26181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52" name="Google Shape;52;p26"/>
          <p:cNvSpPr txBox="1"/>
          <p:nvPr>
            <p:ph idx="1" type="body"/>
          </p:nvPr>
        </p:nvSpPr>
        <p:spPr>
          <a:xfrm>
            <a:off x="415600" y="4202967"/>
            <a:ext cx="11360700" cy="1734300"/>
          </a:xfrm>
          <a:prstGeom prst="rect">
            <a:avLst/>
          </a:prstGeom>
          <a:noFill/>
          <a:ln>
            <a:noFill/>
          </a:ln>
        </p:spPr>
        <p:txBody>
          <a:bodyPr anchorCtr="0" anchor="t" bIns="121900" lIns="121900" spcFirstLastPara="1" rIns="121900" wrap="square" tIns="121900">
            <a:normAutofit/>
          </a:bodyPr>
          <a:lstStyle>
            <a:lvl1pPr indent="-381000" lvl="0" marL="457200" algn="ctr">
              <a:lnSpc>
                <a:spcPct val="115000"/>
              </a:lnSpc>
              <a:spcBef>
                <a:spcPts val="0"/>
              </a:spcBef>
              <a:spcAft>
                <a:spcPts val="0"/>
              </a:spcAft>
              <a:buSzPts val="2400"/>
              <a:buChar char="●"/>
              <a:defRPr/>
            </a:lvl1pPr>
            <a:lvl2pPr indent="-349250" lvl="1" marL="914400" algn="ctr">
              <a:lnSpc>
                <a:spcPct val="115000"/>
              </a:lnSpc>
              <a:spcBef>
                <a:spcPts val="0"/>
              </a:spcBef>
              <a:spcAft>
                <a:spcPts val="0"/>
              </a:spcAft>
              <a:buSzPts val="1900"/>
              <a:buChar char="○"/>
              <a:defRPr/>
            </a:lvl2pPr>
            <a:lvl3pPr indent="-349250" lvl="2" marL="1371600" algn="ctr">
              <a:lnSpc>
                <a:spcPct val="115000"/>
              </a:lnSpc>
              <a:spcBef>
                <a:spcPts val="0"/>
              </a:spcBef>
              <a:spcAft>
                <a:spcPts val="0"/>
              </a:spcAft>
              <a:buSzPts val="1900"/>
              <a:buChar char="■"/>
              <a:defRPr/>
            </a:lvl3pPr>
            <a:lvl4pPr indent="-349250" lvl="3" marL="1828800" algn="ctr">
              <a:lnSpc>
                <a:spcPct val="115000"/>
              </a:lnSpc>
              <a:spcBef>
                <a:spcPts val="0"/>
              </a:spcBef>
              <a:spcAft>
                <a:spcPts val="0"/>
              </a:spcAft>
              <a:buSzPts val="1900"/>
              <a:buChar char="●"/>
              <a:defRPr/>
            </a:lvl4pPr>
            <a:lvl5pPr indent="-349250" lvl="4" marL="2286000" algn="ctr">
              <a:lnSpc>
                <a:spcPct val="115000"/>
              </a:lnSpc>
              <a:spcBef>
                <a:spcPts val="0"/>
              </a:spcBef>
              <a:spcAft>
                <a:spcPts val="0"/>
              </a:spcAft>
              <a:buSzPts val="1900"/>
              <a:buChar char="○"/>
              <a:defRPr/>
            </a:lvl5pPr>
            <a:lvl6pPr indent="-349250" lvl="5" marL="2743200" algn="ctr">
              <a:lnSpc>
                <a:spcPct val="115000"/>
              </a:lnSpc>
              <a:spcBef>
                <a:spcPts val="0"/>
              </a:spcBef>
              <a:spcAft>
                <a:spcPts val="0"/>
              </a:spcAft>
              <a:buSzPts val="1900"/>
              <a:buChar char="■"/>
              <a:defRPr/>
            </a:lvl6pPr>
            <a:lvl7pPr indent="-349250" lvl="6" marL="3200400" algn="ctr">
              <a:lnSpc>
                <a:spcPct val="115000"/>
              </a:lnSpc>
              <a:spcBef>
                <a:spcPts val="0"/>
              </a:spcBef>
              <a:spcAft>
                <a:spcPts val="0"/>
              </a:spcAft>
              <a:buSzPts val="1900"/>
              <a:buChar char="●"/>
              <a:defRPr/>
            </a:lvl7pPr>
            <a:lvl8pPr indent="-349250" lvl="7" marL="3657600" algn="ctr">
              <a:lnSpc>
                <a:spcPct val="115000"/>
              </a:lnSpc>
              <a:spcBef>
                <a:spcPts val="0"/>
              </a:spcBef>
              <a:spcAft>
                <a:spcPts val="0"/>
              </a:spcAft>
              <a:buSzPts val="1900"/>
              <a:buChar char="○"/>
              <a:defRPr/>
            </a:lvl8pPr>
            <a:lvl9pPr indent="-349250" lvl="8" marL="4114800" algn="ctr">
              <a:lnSpc>
                <a:spcPct val="115000"/>
              </a:lnSpc>
              <a:spcBef>
                <a:spcPts val="0"/>
              </a:spcBef>
              <a:spcAft>
                <a:spcPts val="0"/>
              </a:spcAft>
              <a:buSzPts val="1900"/>
              <a:buChar char="■"/>
              <a:defRPr/>
            </a:lvl9pPr>
          </a:lstStyle>
          <a:p/>
        </p:txBody>
      </p:sp>
      <p:sp>
        <p:nvSpPr>
          <p:cNvPr id="53" name="Google Shape;53;p2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9 Master Slide">
  <p:cSld name="09 Master Slide">
    <p:spTree>
      <p:nvGrpSpPr>
        <p:cNvPr id="12" name="Shape 12"/>
        <p:cNvGrpSpPr/>
        <p:nvPr/>
      </p:nvGrpSpPr>
      <p:grpSpPr>
        <a:xfrm>
          <a:off x="0" y="0"/>
          <a:ext cx="0" cy="0"/>
          <a:chOff x="0" y="0"/>
          <a:chExt cx="0" cy="0"/>
        </a:xfrm>
      </p:grpSpPr>
      <p:sp>
        <p:nvSpPr>
          <p:cNvPr id="13" name="Google Shape;13;p16"/>
          <p:cNvSpPr/>
          <p:nvPr>
            <p:ph idx="2" type="pic"/>
          </p:nvPr>
        </p:nvSpPr>
        <p:spPr>
          <a:xfrm>
            <a:off x="720000" y="720000"/>
            <a:ext cx="2709000" cy="2709000"/>
          </a:xfrm>
          <a:prstGeom prst="rect">
            <a:avLst/>
          </a:prstGeom>
          <a:solidFill>
            <a:schemeClr val="lt1"/>
          </a:solidFill>
          <a:ln>
            <a:noFill/>
          </a:ln>
        </p:spPr>
      </p:sp>
      <p:sp>
        <p:nvSpPr>
          <p:cNvPr id="14" name="Google Shape;14;p16"/>
          <p:cNvSpPr/>
          <p:nvPr>
            <p:ph idx="3" type="pic"/>
          </p:nvPr>
        </p:nvSpPr>
        <p:spPr>
          <a:xfrm>
            <a:off x="3429000" y="3429000"/>
            <a:ext cx="2709000" cy="2709000"/>
          </a:xfrm>
          <a:prstGeom prst="rect">
            <a:avLst/>
          </a:prstGeom>
          <a:solidFill>
            <a:schemeClr val="lt1"/>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7"/>
          <p:cNvSpPr txBox="1"/>
          <p:nvPr>
            <p:ph type="ctrTitle"/>
          </p:nvPr>
        </p:nvSpPr>
        <p:spPr>
          <a:xfrm>
            <a:off x="415611" y="992767"/>
            <a:ext cx="11360700" cy="27369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p:txBody>
      </p:sp>
      <p:sp>
        <p:nvSpPr>
          <p:cNvPr id="17" name="Google Shape;17;p17"/>
          <p:cNvSpPr txBox="1"/>
          <p:nvPr>
            <p:ph idx="1" type="subTitle"/>
          </p:nvPr>
        </p:nvSpPr>
        <p:spPr>
          <a:xfrm>
            <a:off x="415600" y="3778833"/>
            <a:ext cx="11360700" cy="10569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8" name="Google Shape;18;p1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18"/>
          <p:cNvSpPr txBox="1"/>
          <p:nvPr>
            <p:ph type="title"/>
          </p:nvPr>
        </p:nvSpPr>
        <p:spPr>
          <a:xfrm>
            <a:off x="415600" y="2867800"/>
            <a:ext cx="11360700" cy="11223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1" name="Google Shape;21;p1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19"/>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4" name="Google Shape;24;p19"/>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25" name="Google Shape;25;p1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2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8" name="Google Shape;28;p20"/>
          <p:cNvSpPr txBox="1"/>
          <p:nvPr>
            <p:ph idx="1" type="body"/>
          </p:nvPr>
        </p:nvSpPr>
        <p:spPr>
          <a:xfrm>
            <a:off x="415600" y="1536633"/>
            <a:ext cx="53331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29" name="Google Shape;29;p20"/>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30" name="Google Shape;30;p2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2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3" name="Google Shape;33;p2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22"/>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36" name="Google Shape;36;p22"/>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37" name="Google Shape;37;p2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23"/>
          <p:cNvSpPr txBox="1"/>
          <p:nvPr>
            <p:ph type="title"/>
          </p:nvPr>
        </p:nvSpPr>
        <p:spPr>
          <a:xfrm>
            <a:off x="653667" y="600200"/>
            <a:ext cx="8490300" cy="54543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p:txBody>
      </p:sp>
      <p:sp>
        <p:nvSpPr>
          <p:cNvPr id="40" name="Google Shape;40;p2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9pPr>
          </a:lstStyle>
          <a:p/>
        </p:txBody>
      </p:sp>
      <p:sp>
        <p:nvSpPr>
          <p:cNvPr id="7" name="Google Shape;7;p14"/>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1pPr>
            <a:lvl2pPr indent="-349250" lvl="1" marL="9144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2pPr>
            <a:lvl3pPr indent="-349250" lvl="2" marL="13716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3pPr>
            <a:lvl4pPr indent="-349250" lvl="3" marL="18288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4pPr>
            <a:lvl5pPr indent="-349250" lvl="4" marL="22860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5pPr>
            <a:lvl6pPr indent="-349250" lvl="5" marL="27432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6pPr>
            <a:lvl7pPr indent="-349250" lvl="6" marL="32004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7pPr>
            <a:lvl8pPr indent="-349250" lvl="7" marL="36576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8pPr>
            <a:lvl9pPr indent="-349250" lvl="8" marL="41148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9pPr>
          </a:lstStyle>
          <a:p/>
        </p:txBody>
      </p:sp>
      <p:sp>
        <p:nvSpPr>
          <p:cNvPr id="8" name="Google Shape;8;p1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14"/>
          <p:cNvPicPr preferRelativeResize="0"/>
          <p:nvPr/>
        </p:nvPicPr>
        <p:blipFill rotWithShape="1">
          <a:blip r:embed="rId1">
            <a:alphaModFix/>
          </a:blip>
          <a:srcRect b="0" l="0" r="0" t="0"/>
          <a:stretch/>
        </p:blipFill>
        <p:spPr>
          <a:xfrm>
            <a:off x="10228000" y="235875"/>
            <a:ext cx="1722875" cy="4626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9" name="Shape 59"/>
        <p:cNvGrpSpPr/>
        <p:nvPr/>
      </p:nvGrpSpPr>
      <p:grpSpPr>
        <a:xfrm>
          <a:off x="0" y="0"/>
          <a:ext cx="0" cy="0"/>
          <a:chOff x="0" y="0"/>
          <a:chExt cx="0" cy="0"/>
        </a:xfrm>
      </p:grpSpPr>
      <p:pic>
        <p:nvPicPr>
          <p:cNvPr id="60" name="Google Shape;60;p1"/>
          <p:cNvPicPr preferRelativeResize="0"/>
          <p:nvPr/>
        </p:nvPicPr>
        <p:blipFill rotWithShape="1">
          <a:blip r:embed="rId3">
            <a:alphaModFix/>
          </a:blip>
          <a:srcRect b="0" l="0" r="0" t="0"/>
          <a:stretch/>
        </p:blipFill>
        <p:spPr>
          <a:xfrm>
            <a:off x="8780851" y="5570800"/>
            <a:ext cx="2847027" cy="764550"/>
          </a:xfrm>
          <a:prstGeom prst="rect">
            <a:avLst/>
          </a:prstGeom>
          <a:noFill/>
          <a:ln>
            <a:noFill/>
          </a:ln>
        </p:spPr>
      </p:pic>
      <p:pic>
        <p:nvPicPr>
          <p:cNvPr id="61" name="Google Shape;61;p1"/>
          <p:cNvPicPr preferRelativeResize="0"/>
          <p:nvPr/>
        </p:nvPicPr>
        <p:blipFill rotWithShape="1">
          <a:blip r:embed="rId4">
            <a:alphaModFix/>
          </a:blip>
          <a:srcRect b="0" l="0" r="0" t="0"/>
          <a:stretch/>
        </p:blipFill>
        <p:spPr>
          <a:xfrm>
            <a:off x="0" y="0"/>
            <a:ext cx="12191995"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9" name="Shape 129"/>
        <p:cNvGrpSpPr/>
        <p:nvPr/>
      </p:nvGrpSpPr>
      <p:grpSpPr>
        <a:xfrm>
          <a:off x="0" y="0"/>
          <a:ext cx="0" cy="0"/>
          <a:chOff x="0" y="0"/>
          <a:chExt cx="0" cy="0"/>
        </a:xfrm>
      </p:grpSpPr>
      <p:sp>
        <p:nvSpPr>
          <p:cNvPr id="130" name="Google Shape;130;g22956a135f9_0_52"/>
          <p:cNvSpPr/>
          <p:nvPr/>
        </p:nvSpPr>
        <p:spPr>
          <a:xfrm>
            <a:off x="25" y="0"/>
            <a:ext cx="6065400" cy="685800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g22956a135f9_0_52"/>
          <p:cNvSpPr txBox="1"/>
          <p:nvPr/>
        </p:nvSpPr>
        <p:spPr>
          <a:xfrm>
            <a:off x="497725" y="957438"/>
            <a:ext cx="5567700" cy="658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533"/>
              <a:buFont typeface="Arial"/>
              <a:buNone/>
            </a:pPr>
            <a:r>
              <a:rPr b="1" i="0" lang="en-US" sz="4533" u="none" cap="none" strike="noStrike">
                <a:solidFill>
                  <a:srgbClr val="000000"/>
                </a:solidFill>
                <a:latin typeface="Calibri"/>
                <a:ea typeface="Calibri"/>
                <a:cs typeface="Calibri"/>
                <a:sym typeface="Calibri"/>
              </a:rPr>
              <a:t>Final Results</a:t>
            </a:r>
            <a:endParaRPr b="1" i="0" sz="4533" u="none" cap="none" strike="noStrike">
              <a:solidFill>
                <a:srgbClr val="000000"/>
              </a:solidFill>
              <a:latin typeface="Calibri"/>
              <a:ea typeface="Calibri"/>
              <a:cs typeface="Calibri"/>
              <a:sym typeface="Calibri"/>
            </a:endParaRPr>
          </a:p>
        </p:txBody>
      </p:sp>
      <p:sp>
        <p:nvSpPr>
          <p:cNvPr id="132" name="Google Shape;132;g22956a135f9_0_52"/>
          <p:cNvSpPr/>
          <p:nvPr/>
        </p:nvSpPr>
        <p:spPr>
          <a:xfrm rot="-2083852">
            <a:off x="-617547" y="-457539"/>
            <a:ext cx="1887235" cy="1030080"/>
          </a:xfrm>
          <a:prstGeom prst="rect">
            <a:avLst/>
          </a:prstGeom>
          <a:solidFill>
            <a:srgbClr val="B29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3" name="Google Shape;133;g22956a135f9_0_52"/>
          <p:cNvSpPr txBox="1"/>
          <p:nvPr/>
        </p:nvSpPr>
        <p:spPr>
          <a:xfrm>
            <a:off x="497725" y="1703050"/>
            <a:ext cx="10966500" cy="535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2"/>
                </a:solidFill>
                <a:latin typeface="Arial"/>
                <a:ea typeface="Arial"/>
                <a:cs typeface="Arial"/>
                <a:sym typeface="Arial"/>
              </a:rPr>
              <a:t>The Multilayer Perceptron (MLP) demonstrated outstanding performance with a perfect 100% accuracy in real-world testing, showcasing its potential to identify optimal teaching methods for individuals with ASD. We observed that MLP's accuracy varied significantly with different learning rates and training epochs. Lower learning rates resulted in poor initial performance, while rates above 0.001 achieved over 90% accuracy by 30 epochs, peaking at over 98% with rates of 0.01 and 0.05. The Random Forest model, evaluated across varying tree depths and number of trees, showed increasing accuracy with deeper trees, stabilizing around 94% at depth 7 with 50 trees. The Decision Tree model also improved with greater depth but achieved slightly lower accuracies compared to Random Forest due to its single-tree nature. Conversely, the k-nearest neighbors (KNN) model's performance peaked at 80.625% accuracy with k=9. In testing, MLP maintained its perfect accuracy, while Decision Tree achieved 96.9%, Random Forest 95%, and KNN 81.6%.</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7" name="Shape 137"/>
        <p:cNvGrpSpPr/>
        <p:nvPr/>
      </p:nvGrpSpPr>
      <p:grpSpPr>
        <a:xfrm>
          <a:off x="0" y="0"/>
          <a:ext cx="0" cy="0"/>
          <a:chOff x="0" y="0"/>
          <a:chExt cx="0" cy="0"/>
        </a:xfrm>
      </p:grpSpPr>
      <p:sp>
        <p:nvSpPr>
          <p:cNvPr id="138" name="Google Shape;138;p10"/>
          <p:cNvSpPr/>
          <p:nvPr/>
        </p:nvSpPr>
        <p:spPr>
          <a:xfrm>
            <a:off x="-47675" y="0"/>
            <a:ext cx="6322200" cy="685800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0"/>
          <p:cNvSpPr txBox="1"/>
          <p:nvPr/>
        </p:nvSpPr>
        <p:spPr>
          <a:xfrm>
            <a:off x="634500" y="821113"/>
            <a:ext cx="5567700" cy="658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533"/>
              <a:buFont typeface="Arial"/>
              <a:buNone/>
            </a:pPr>
            <a:r>
              <a:rPr b="1" i="0" lang="en-US" sz="4533" u="none" cap="none" strike="noStrike">
                <a:solidFill>
                  <a:srgbClr val="000000"/>
                </a:solidFill>
                <a:latin typeface="Calibri"/>
                <a:ea typeface="Calibri"/>
                <a:cs typeface="Calibri"/>
                <a:sym typeface="Calibri"/>
              </a:rPr>
              <a:t>Learnings</a:t>
            </a:r>
            <a:endParaRPr b="1" i="0" sz="4533" u="none" cap="none" strike="noStrike">
              <a:solidFill>
                <a:srgbClr val="000000"/>
              </a:solidFill>
              <a:latin typeface="Calibri"/>
              <a:ea typeface="Calibri"/>
              <a:cs typeface="Calibri"/>
              <a:sym typeface="Calibri"/>
            </a:endParaRPr>
          </a:p>
        </p:txBody>
      </p:sp>
      <p:sp>
        <p:nvSpPr>
          <p:cNvPr id="140" name="Google Shape;140;p10"/>
          <p:cNvSpPr/>
          <p:nvPr/>
        </p:nvSpPr>
        <p:spPr>
          <a:xfrm rot="-2083852">
            <a:off x="-617547" y="-457539"/>
            <a:ext cx="1887235" cy="1030080"/>
          </a:xfrm>
          <a:prstGeom prst="rect">
            <a:avLst/>
          </a:prstGeom>
          <a:solidFill>
            <a:srgbClr val="B29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41" name="Google Shape;141;p10"/>
          <p:cNvSpPr txBox="1"/>
          <p:nvPr/>
        </p:nvSpPr>
        <p:spPr>
          <a:xfrm>
            <a:off x="634500" y="1823775"/>
            <a:ext cx="9918000" cy="19218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chemeClr val="dk2"/>
              </a:buClr>
              <a:buSzPts val="2400"/>
              <a:buFont typeface="Arial"/>
              <a:buChar char="●"/>
            </a:pPr>
            <a:r>
              <a:rPr b="0" i="0" lang="en-US" sz="2400" u="none" cap="none" strike="noStrike">
                <a:solidFill>
                  <a:schemeClr val="dk2"/>
                </a:solidFill>
                <a:latin typeface="Arial"/>
                <a:ea typeface="Arial"/>
                <a:cs typeface="Arial"/>
                <a:sym typeface="Arial"/>
              </a:rPr>
              <a:t>One thing I learned was the importance of organization when structuring data</a:t>
            </a:r>
            <a:endParaRPr b="0" i="0" sz="2400" u="none" cap="none" strike="noStrike">
              <a:solidFill>
                <a:schemeClr val="dk2"/>
              </a:solidFill>
              <a:latin typeface="Arial"/>
              <a:ea typeface="Arial"/>
              <a:cs typeface="Arial"/>
              <a:sym typeface="Arial"/>
            </a:endParaRPr>
          </a:p>
          <a:p>
            <a:pPr indent="-381000" lvl="1" marL="914400" marR="0" rtl="0" algn="l">
              <a:lnSpc>
                <a:spcPct val="100000"/>
              </a:lnSpc>
              <a:spcBef>
                <a:spcPts val="0"/>
              </a:spcBef>
              <a:spcAft>
                <a:spcPts val="0"/>
              </a:spcAft>
              <a:buClr>
                <a:schemeClr val="dk2"/>
              </a:buClr>
              <a:buSzPts val="2400"/>
              <a:buFont typeface="Arial"/>
              <a:buChar char="○"/>
            </a:pPr>
            <a:r>
              <a:rPr b="0" i="0" lang="en-US" sz="2400" u="none" cap="none" strike="noStrike">
                <a:solidFill>
                  <a:schemeClr val="dk2"/>
                </a:solidFill>
                <a:latin typeface="Arial"/>
                <a:ea typeface="Arial"/>
                <a:cs typeface="Arial"/>
                <a:sym typeface="Arial"/>
              </a:rPr>
              <a:t>The success of machine learning models heavily depends on the quality, completeness, and relevance of the data. I learned the importance of thorough data preprocessing, including cleaning, normalization, and feature engineering, to ensure accurate and reliable model outcomes.</a:t>
            </a:r>
            <a:endParaRPr b="0" i="0" sz="2400" u="none" cap="none" strike="noStrike">
              <a:solidFill>
                <a:schemeClr val="dk2"/>
              </a:solidFill>
              <a:latin typeface="Arial"/>
              <a:ea typeface="Arial"/>
              <a:cs typeface="Arial"/>
              <a:sym typeface="Arial"/>
            </a:endParaRPr>
          </a:p>
          <a:p>
            <a:pPr indent="-381000" lvl="0" marL="457200" marR="0" rtl="0" algn="l">
              <a:lnSpc>
                <a:spcPct val="100000"/>
              </a:lnSpc>
              <a:spcBef>
                <a:spcPts val="0"/>
              </a:spcBef>
              <a:spcAft>
                <a:spcPts val="0"/>
              </a:spcAft>
              <a:buClr>
                <a:schemeClr val="dk2"/>
              </a:buClr>
              <a:buSzPts val="2400"/>
              <a:buFont typeface="Arial"/>
              <a:buChar char="●"/>
            </a:pPr>
            <a:r>
              <a:rPr b="0" i="0" lang="en-US" sz="2400" u="none" cap="none" strike="noStrike">
                <a:solidFill>
                  <a:schemeClr val="dk2"/>
                </a:solidFill>
                <a:latin typeface="Arial"/>
                <a:ea typeface="Arial"/>
                <a:cs typeface="Arial"/>
                <a:sym typeface="Arial"/>
              </a:rPr>
              <a:t>Another thing I learned was the large opportunity for AI in the field</a:t>
            </a:r>
            <a:endParaRPr b="0" i="0" sz="2400" u="none" cap="none" strike="noStrike">
              <a:solidFill>
                <a:schemeClr val="dk2"/>
              </a:solidFill>
              <a:latin typeface="Arial"/>
              <a:ea typeface="Arial"/>
              <a:cs typeface="Arial"/>
              <a:sym typeface="Arial"/>
            </a:endParaRPr>
          </a:p>
          <a:p>
            <a:pPr indent="-381000" lvl="1" marL="914400" marR="0" rtl="0" algn="l">
              <a:lnSpc>
                <a:spcPct val="100000"/>
              </a:lnSpc>
              <a:spcBef>
                <a:spcPts val="0"/>
              </a:spcBef>
              <a:spcAft>
                <a:spcPts val="0"/>
              </a:spcAft>
              <a:buClr>
                <a:schemeClr val="dk2"/>
              </a:buClr>
              <a:buSzPts val="2400"/>
              <a:buFont typeface="Arial"/>
              <a:buChar char="○"/>
            </a:pPr>
            <a:r>
              <a:rPr b="0" i="0" lang="en-US" sz="2400" u="none" cap="none" strike="noStrike">
                <a:solidFill>
                  <a:schemeClr val="dk2"/>
                </a:solidFill>
                <a:latin typeface="Arial"/>
                <a:ea typeface="Arial"/>
                <a:cs typeface="Arial"/>
                <a:sym typeface="Arial"/>
              </a:rPr>
              <a:t>In exchange for long, expensive sessions with professionals, an AI tool could make Autism Diagnosis easier and cheaper for those in need.</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5" name="Shape 145"/>
        <p:cNvGrpSpPr/>
        <p:nvPr/>
      </p:nvGrpSpPr>
      <p:grpSpPr>
        <a:xfrm>
          <a:off x="0" y="0"/>
          <a:ext cx="0" cy="0"/>
          <a:chOff x="0" y="0"/>
          <a:chExt cx="0" cy="0"/>
        </a:xfrm>
      </p:grpSpPr>
      <p:sp>
        <p:nvSpPr>
          <p:cNvPr id="146" name="Google Shape;146;g272612b5a7e_1_0"/>
          <p:cNvSpPr/>
          <p:nvPr/>
        </p:nvSpPr>
        <p:spPr>
          <a:xfrm>
            <a:off x="-47675" y="0"/>
            <a:ext cx="6322200" cy="685800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g272612b5a7e_1_0"/>
          <p:cNvSpPr txBox="1"/>
          <p:nvPr/>
        </p:nvSpPr>
        <p:spPr>
          <a:xfrm>
            <a:off x="634500" y="821113"/>
            <a:ext cx="5567700" cy="658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533"/>
              <a:buFont typeface="Arial"/>
              <a:buNone/>
            </a:pPr>
            <a:r>
              <a:rPr b="1" i="0" lang="en-US" sz="4533" u="none" cap="none" strike="noStrike">
                <a:solidFill>
                  <a:srgbClr val="000000"/>
                </a:solidFill>
                <a:latin typeface="Calibri"/>
                <a:ea typeface="Calibri"/>
                <a:cs typeface="Calibri"/>
                <a:sym typeface="Calibri"/>
              </a:rPr>
              <a:t>Challenges</a:t>
            </a:r>
            <a:endParaRPr b="1" i="0" sz="4533" u="none" cap="none" strike="noStrike">
              <a:solidFill>
                <a:srgbClr val="000000"/>
              </a:solidFill>
              <a:latin typeface="Calibri"/>
              <a:ea typeface="Calibri"/>
              <a:cs typeface="Calibri"/>
              <a:sym typeface="Calibri"/>
            </a:endParaRPr>
          </a:p>
        </p:txBody>
      </p:sp>
      <p:sp>
        <p:nvSpPr>
          <p:cNvPr id="148" name="Google Shape;148;g272612b5a7e_1_0"/>
          <p:cNvSpPr/>
          <p:nvPr/>
        </p:nvSpPr>
        <p:spPr>
          <a:xfrm rot="-2083852">
            <a:off x="-617547" y="-457539"/>
            <a:ext cx="1887235" cy="1030080"/>
          </a:xfrm>
          <a:prstGeom prst="rect">
            <a:avLst/>
          </a:prstGeom>
          <a:solidFill>
            <a:srgbClr val="B29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49" name="Google Shape;149;g272612b5a7e_1_0"/>
          <p:cNvSpPr txBox="1"/>
          <p:nvPr/>
        </p:nvSpPr>
        <p:spPr>
          <a:xfrm>
            <a:off x="634500" y="2349000"/>
            <a:ext cx="9520200" cy="31257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chemeClr val="dk2"/>
              </a:buClr>
              <a:buSzPts val="2400"/>
              <a:buFont typeface="Arial"/>
              <a:buChar char="●"/>
            </a:pPr>
            <a:r>
              <a:rPr b="0" i="0" lang="en-US" sz="2400" u="none" cap="none" strike="noStrike">
                <a:solidFill>
                  <a:schemeClr val="dk2"/>
                </a:solidFill>
                <a:latin typeface="Arial"/>
                <a:ea typeface="Arial"/>
                <a:cs typeface="Arial"/>
                <a:sym typeface="Arial"/>
              </a:rPr>
              <a:t>One challenge faced was interpreting the results and accuracy of the A</a:t>
            </a:r>
            <a:r>
              <a:rPr lang="en-US" sz="2400">
                <a:solidFill>
                  <a:schemeClr val="dk2"/>
                </a:solidFill>
              </a:rPr>
              <a:t>I</a:t>
            </a:r>
            <a:r>
              <a:rPr b="0" i="0" lang="en-US" sz="2400" u="none" cap="none" strike="noStrike">
                <a:solidFill>
                  <a:schemeClr val="dk2"/>
                </a:solidFill>
                <a:latin typeface="Arial"/>
                <a:ea typeface="Arial"/>
                <a:cs typeface="Arial"/>
                <a:sym typeface="Arial"/>
              </a:rPr>
              <a:t> models when their hyperparameters were changed. We found a solution to this by employing visualization techniques such as confusion matrices and learning curves helped in understanding model performance. </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3" name="Shape 153"/>
        <p:cNvGrpSpPr/>
        <p:nvPr/>
      </p:nvGrpSpPr>
      <p:grpSpPr>
        <a:xfrm>
          <a:off x="0" y="0"/>
          <a:ext cx="0" cy="0"/>
          <a:chOff x="0" y="0"/>
          <a:chExt cx="0" cy="0"/>
        </a:xfrm>
      </p:grpSpPr>
      <p:sp>
        <p:nvSpPr>
          <p:cNvPr id="154" name="Google Shape;154;p11"/>
          <p:cNvSpPr/>
          <p:nvPr/>
        </p:nvSpPr>
        <p:spPr>
          <a:xfrm>
            <a:off x="0" y="0"/>
            <a:ext cx="12192000" cy="1325700"/>
          </a:xfrm>
          <a:prstGeom prst="rect">
            <a:avLst/>
          </a:prstGeom>
          <a:solidFill>
            <a:srgbClr val="B296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1"/>
          <p:cNvSpPr txBox="1"/>
          <p:nvPr/>
        </p:nvSpPr>
        <p:spPr>
          <a:xfrm>
            <a:off x="903275" y="127650"/>
            <a:ext cx="9505200" cy="1070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500"/>
              <a:buFont typeface="Arial"/>
              <a:buNone/>
            </a:pPr>
            <a:r>
              <a:rPr b="1" i="0" lang="en-US" sz="5500" u="none" cap="none" strike="noStrike">
                <a:solidFill>
                  <a:srgbClr val="FFFFFF"/>
                </a:solidFill>
                <a:latin typeface="Calibri"/>
                <a:ea typeface="Calibri"/>
                <a:cs typeface="Calibri"/>
                <a:sym typeface="Calibri"/>
              </a:rPr>
              <a:t>Demo</a:t>
            </a:r>
            <a:endParaRPr b="1" i="0" sz="5500" u="none" cap="none" strike="noStrike">
              <a:solidFill>
                <a:srgbClr val="FFFFFF"/>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9" name="Shape 159"/>
        <p:cNvGrpSpPr/>
        <p:nvPr/>
      </p:nvGrpSpPr>
      <p:grpSpPr>
        <a:xfrm>
          <a:off x="0" y="0"/>
          <a:ext cx="0" cy="0"/>
          <a:chOff x="0" y="0"/>
          <a:chExt cx="0" cy="0"/>
        </a:xfrm>
      </p:grpSpPr>
      <p:sp>
        <p:nvSpPr>
          <p:cNvPr id="160" name="Google Shape;160;p12"/>
          <p:cNvSpPr/>
          <p:nvPr/>
        </p:nvSpPr>
        <p:spPr>
          <a:xfrm>
            <a:off x="-47675" y="0"/>
            <a:ext cx="6322200" cy="685800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2"/>
          <p:cNvSpPr txBox="1"/>
          <p:nvPr/>
        </p:nvSpPr>
        <p:spPr>
          <a:xfrm>
            <a:off x="530425" y="821413"/>
            <a:ext cx="5567700" cy="658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533"/>
              <a:buFont typeface="Arial"/>
              <a:buNone/>
            </a:pPr>
            <a:r>
              <a:rPr b="1" i="0" lang="en-US" sz="4533" u="none" cap="none" strike="noStrike">
                <a:solidFill>
                  <a:srgbClr val="000000"/>
                </a:solidFill>
                <a:latin typeface="Calibri"/>
                <a:ea typeface="Calibri"/>
                <a:cs typeface="Calibri"/>
                <a:sym typeface="Calibri"/>
              </a:rPr>
              <a:t>Future</a:t>
            </a:r>
            <a:endParaRPr b="1" i="0" sz="4533" u="none" cap="none" strike="noStrike">
              <a:solidFill>
                <a:srgbClr val="000000"/>
              </a:solidFill>
              <a:latin typeface="Calibri"/>
              <a:ea typeface="Calibri"/>
              <a:cs typeface="Calibri"/>
              <a:sym typeface="Calibri"/>
            </a:endParaRPr>
          </a:p>
        </p:txBody>
      </p:sp>
      <p:sp>
        <p:nvSpPr>
          <p:cNvPr id="162" name="Google Shape;162;p12"/>
          <p:cNvSpPr/>
          <p:nvPr/>
        </p:nvSpPr>
        <p:spPr>
          <a:xfrm rot="-2083852">
            <a:off x="-617517" y="-457560"/>
            <a:ext cx="1887235" cy="1030080"/>
          </a:xfrm>
          <a:prstGeom prst="rect">
            <a:avLst/>
          </a:prstGeom>
          <a:solidFill>
            <a:srgbClr val="B29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3" name="Google Shape;163;p12"/>
          <p:cNvSpPr txBox="1"/>
          <p:nvPr/>
        </p:nvSpPr>
        <p:spPr>
          <a:xfrm>
            <a:off x="634500" y="2187000"/>
            <a:ext cx="11143800" cy="19218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chemeClr val="dk2"/>
              </a:buClr>
              <a:buSzPts val="2400"/>
              <a:buFont typeface="Arial"/>
              <a:buChar char="●"/>
            </a:pPr>
            <a:r>
              <a:rPr b="0" i="0" lang="en-US" sz="2400" u="none" cap="none" strike="noStrike">
                <a:solidFill>
                  <a:schemeClr val="dk2"/>
                </a:solidFill>
                <a:latin typeface="Arial"/>
                <a:ea typeface="Arial"/>
                <a:cs typeface="Arial"/>
                <a:sym typeface="Arial"/>
              </a:rPr>
              <a:t>The practical application of these strategies presents challenges, including resource constraints and the need for comprehensive teacher training. Looking ahead, ongoing validation and refinement of AI models through real-world implementations and empirical research are crucial. Longitudinal studies will be essential to monitor the sustained effectiveness of these teaching methods and to adapt interventions as the needs of children with ASD evolve. Incorporating feedback from educators, parents, and caregivers into the machine learning models will ensure that interventions remain responsive and adaptive to real-world conditions.</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7" name="Shape 167"/>
        <p:cNvGrpSpPr/>
        <p:nvPr/>
      </p:nvGrpSpPr>
      <p:grpSpPr>
        <a:xfrm>
          <a:off x="0" y="0"/>
          <a:ext cx="0" cy="0"/>
          <a:chOff x="0" y="0"/>
          <a:chExt cx="0" cy="0"/>
        </a:xfrm>
      </p:grpSpPr>
      <p:pic>
        <p:nvPicPr>
          <p:cNvPr id="168" name="Google Shape;168;p13"/>
          <p:cNvPicPr preferRelativeResize="0"/>
          <p:nvPr/>
        </p:nvPicPr>
        <p:blipFill rotWithShape="1">
          <a:blip r:embed="rId3">
            <a:alphaModFix/>
          </a:blip>
          <a:srcRect b="0" l="0" r="0" t="0"/>
          <a:stretch/>
        </p:blipFill>
        <p:spPr>
          <a:xfrm>
            <a:off x="0" y="0"/>
            <a:ext cx="1219199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p:nvPr/>
        </p:nvSpPr>
        <p:spPr>
          <a:xfrm>
            <a:off x="-47675" y="0"/>
            <a:ext cx="6322200" cy="685800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3"/>
          <p:cNvSpPr txBox="1"/>
          <p:nvPr/>
        </p:nvSpPr>
        <p:spPr>
          <a:xfrm>
            <a:off x="432000" y="740413"/>
            <a:ext cx="5567700" cy="658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533"/>
              <a:buFont typeface="Arial"/>
              <a:buNone/>
            </a:pPr>
            <a:r>
              <a:rPr b="1" i="0" lang="en-US" sz="4533" u="none" cap="none" strike="noStrike">
                <a:solidFill>
                  <a:srgbClr val="000000"/>
                </a:solidFill>
                <a:latin typeface="Calibri"/>
                <a:ea typeface="Calibri"/>
                <a:cs typeface="Calibri"/>
                <a:sym typeface="Calibri"/>
              </a:rPr>
              <a:t>Project Description</a:t>
            </a:r>
            <a:endParaRPr b="1" i="0" sz="4533" u="none" cap="none" strike="noStrike">
              <a:solidFill>
                <a:srgbClr val="526F89"/>
              </a:solidFill>
              <a:latin typeface="Avenir"/>
              <a:ea typeface="Avenir"/>
              <a:cs typeface="Avenir"/>
              <a:sym typeface="Avenir"/>
            </a:endParaRPr>
          </a:p>
        </p:txBody>
      </p:sp>
      <p:sp>
        <p:nvSpPr>
          <p:cNvPr id="68" name="Google Shape;68;p3"/>
          <p:cNvSpPr/>
          <p:nvPr/>
        </p:nvSpPr>
        <p:spPr>
          <a:xfrm rot="-2083852">
            <a:off x="-617517" y="-457560"/>
            <a:ext cx="1887235" cy="1030080"/>
          </a:xfrm>
          <a:prstGeom prst="rect">
            <a:avLst/>
          </a:prstGeom>
          <a:solidFill>
            <a:srgbClr val="B29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9" name="Google Shape;69;p3"/>
          <p:cNvSpPr txBox="1"/>
          <p:nvPr/>
        </p:nvSpPr>
        <p:spPr>
          <a:xfrm>
            <a:off x="605325" y="2617300"/>
            <a:ext cx="4614900" cy="1921800"/>
          </a:xfrm>
          <a:prstGeom prst="rect">
            <a:avLst/>
          </a:prstGeom>
          <a:noFill/>
          <a:ln>
            <a:noFill/>
          </a:ln>
        </p:spPr>
        <p:txBody>
          <a:bodyPr anchorCtr="0" anchor="t" bIns="45700" lIns="91425" spcFirstLastPara="1" rIns="91425" wrap="square" tIns="45700">
            <a:noAutofit/>
          </a:bodyPr>
          <a:lstStyle/>
          <a:p>
            <a:pPr indent="0" lvl="0" marL="228600" marR="0" rtl="0" algn="l">
              <a:lnSpc>
                <a:spcPct val="90000"/>
              </a:lnSpc>
              <a:spcBef>
                <a:spcPts val="1000"/>
              </a:spcBef>
              <a:spcAft>
                <a:spcPts val="0"/>
              </a:spcAft>
              <a:buClr>
                <a:schemeClr val="dk1"/>
              </a:buClr>
              <a:buSzPts val="1100"/>
              <a:buFont typeface="Arial"/>
              <a:buNone/>
            </a:pPr>
            <a:r>
              <a:t/>
            </a:r>
            <a:endParaRPr b="0" i="0" sz="3200" u="none" cap="none" strike="noStrike">
              <a:solidFill>
                <a:srgbClr val="000000"/>
              </a:solidFill>
              <a:latin typeface="Calibri"/>
              <a:ea typeface="Calibri"/>
              <a:cs typeface="Calibri"/>
              <a:sym typeface="Calibri"/>
            </a:endParaRPr>
          </a:p>
          <a:p>
            <a:pPr indent="0" lvl="0" marL="228600" marR="0" rtl="0" algn="l">
              <a:lnSpc>
                <a:spcPct val="90000"/>
              </a:lnSpc>
              <a:spcBef>
                <a:spcPts val="1000"/>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p:txBody>
      </p:sp>
      <p:sp>
        <p:nvSpPr>
          <p:cNvPr id="70" name="Google Shape;70;p3"/>
          <p:cNvSpPr txBox="1"/>
          <p:nvPr/>
        </p:nvSpPr>
        <p:spPr>
          <a:xfrm>
            <a:off x="634500" y="2349000"/>
            <a:ext cx="7987200" cy="19218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chemeClr val="dk2"/>
              </a:buClr>
              <a:buSzPts val="2400"/>
              <a:buFont typeface="Arial"/>
              <a:buChar char="●"/>
            </a:pPr>
            <a:r>
              <a:rPr b="0" i="0" lang="en-US" sz="2400" u="none" cap="none" strike="noStrike">
                <a:solidFill>
                  <a:schemeClr val="dk2"/>
                </a:solidFill>
                <a:latin typeface="Arial"/>
                <a:ea typeface="Arial"/>
                <a:cs typeface="Arial"/>
                <a:sym typeface="Arial"/>
              </a:rPr>
              <a:t>Leveraging Machine Learning to Identify Effective Teaching Strategies for Children with Autism Spectrum Disorder</a:t>
            </a:r>
            <a:endParaRPr b="0" i="0" sz="2400" u="none" cap="none" strike="noStrike">
              <a:solidFill>
                <a:schemeClr val="dk2"/>
              </a:solidFill>
              <a:latin typeface="Arial"/>
              <a:ea typeface="Arial"/>
              <a:cs typeface="Arial"/>
              <a:sym typeface="Arial"/>
            </a:endParaRPr>
          </a:p>
          <a:p>
            <a:pPr indent="-381000" lvl="0" marL="457200" marR="0" rtl="0" algn="l">
              <a:lnSpc>
                <a:spcPct val="100000"/>
              </a:lnSpc>
              <a:spcBef>
                <a:spcPts val="0"/>
              </a:spcBef>
              <a:spcAft>
                <a:spcPts val="0"/>
              </a:spcAft>
              <a:buClr>
                <a:schemeClr val="dk2"/>
              </a:buClr>
              <a:buSzPts val="2400"/>
              <a:buFont typeface="Arial"/>
              <a:buChar char="●"/>
            </a:pPr>
            <a:r>
              <a:rPr b="0" i="0" lang="en-US" sz="2400" u="none" cap="none" strike="noStrike">
                <a:solidFill>
                  <a:schemeClr val="dk2"/>
                </a:solidFill>
                <a:latin typeface="Arial"/>
                <a:ea typeface="Arial"/>
                <a:cs typeface="Arial"/>
                <a:sym typeface="Arial"/>
              </a:rPr>
              <a:t>This study evaluates the use of machine learning (ML) algorithms to identify personalized teaching methods for children with ASD. The ultimate goal is to develop a model that educators can use to implement more efficient and inclusive educational strategies tailored to individual students.</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4" name="Shape 74"/>
        <p:cNvGrpSpPr/>
        <p:nvPr/>
      </p:nvGrpSpPr>
      <p:grpSpPr>
        <a:xfrm>
          <a:off x="0" y="0"/>
          <a:ext cx="0" cy="0"/>
          <a:chOff x="0" y="0"/>
          <a:chExt cx="0" cy="0"/>
        </a:xfrm>
      </p:grpSpPr>
      <p:sp>
        <p:nvSpPr>
          <p:cNvPr id="75" name="Google Shape;75;p4"/>
          <p:cNvSpPr/>
          <p:nvPr/>
        </p:nvSpPr>
        <p:spPr>
          <a:xfrm>
            <a:off x="0" y="0"/>
            <a:ext cx="6322200" cy="685800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4"/>
          <p:cNvSpPr txBox="1"/>
          <p:nvPr/>
        </p:nvSpPr>
        <p:spPr>
          <a:xfrm>
            <a:off x="459700" y="766663"/>
            <a:ext cx="5567700" cy="658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533"/>
              <a:buFont typeface="Arial"/>
              <a:buNone/>
            </a:pPr>
            <a:r>
              <a:rPr b="1" i="0" lang="en-US" sz="4533" u="none" cap="none" strike="noStrike">
                <a:solidFill>
                  <a:srgbClr val="000000"/>
                </a:solidFill>
                <a:latin typeface="Calibri"/>
                <a:ea typeface="Calibri"/>
                <a:cs typeface="Calibri"/>
                <a:sym typeface="Calibri"/>
              </a:rPr>
              <a:t>Problem Motivation</a:t>
            </a:r>
            <a:endParaRPr b="1" i="0" sz="4533" u="none" cap="none" strike="noStrike">
              <a:solidFill>
                <a:srgbClr val="000000"/>
              </a:solidFill>
              <a:latin typeface="Calibri"/>
              <a:ea typeface="Calibri"/>
              <a:cs typeface="Calibri"/>
              <a:sym typeface="Calibri"/>
            </a:endParaRPr>
          </a:p>
        </p:txBody>
      </p:sp>
      <p:sp>
        <p:nvSpPr>
          <p:cNvPr id="77" name="Google Shape;77;p4"/>
          <p:cNvSpPr/>
          <p:nvPr/>
        </p:nvSpPr>
        <p:spPr>
          <a:xfrm rot="-2083852">
            <a:off x="-617547" y="-457539"/>
            <a:ext cx="1887235" cy="1030080"/>
          </a:xfrm>
          <a:prstGeom prst="rect">
            <a:avLst/>
          </a:prstGeom>
          <a:solidFill>
            <a:srgbClr val="B29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8" name="Google Shape;78;p4"/>
          <p:cNvSpPr txBox="1"/>
          <p:nvPr/>
        </p:nvSpPr>
        <p:spPr>
          <a:xfrm>
            <a:off x="634500" y="2349000"/>
            <a:ext cx="10998900" cy="19218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chemeClr val="dk2"/>
              </a:buClr>
              <a:buSzPts val="2400"/>
              <a:buFont typeface="Arial"/>
              <a:buChar char="●"/>
            </a:pPr>
            <a:r>
              <a:rPr b="0" i="0" lang="en-US" sz="2400" u="none" cap="none" strike="noStrike">
                <a:solidFill>
                  <a:schemeClr val="dk2"/>
                </a:solidFill>
                <a:latin typeface="Arial"/>
                <a:ea typeface="Arial"/>
                <a:cs typeface="Arial"/>
                <a:sym typeface="Arial"/>
              </a:rPr>
              <a:t>Children with ASD often face significant educational challenges that hinder their academic and social development. By enhancing the precision of identifying effective teaching strategies, we can improve the quality of education and support for these children, leading to better long-term outcomes in their academic, social, and personal lives.</a:t>
            </a:r>
            <a:endParaRPr b="0" i="0" sz="2400" u="none" cap="none" strike="noStrike">
              <a:solidFill>
                <a:schemeClr val="dk2"/>
              </a:solidFill>
              <a:latin typeface="Arial"/>
              <a:ea typeface="Arial"/>
              <a:cs typeface="Arial"/>
              <a:sym typeface="Arial"/>
            </a:endParaRPr>
          </a:p>
          <a:p>
            <a:pPr indent="-381000" lvl="0" marL="457200" marR="0" rtl="0" algn="l">
              <a:lnSpc>
                <a:spcPct val="100000"/>
              </a:lnSpc>
              <a:spcBef>
                <a:spcPts val="0"/>
              </a:spcBef>
              <a:spcAft>
                <a:spcPts val="0"/>
              </a:spcAft>
              <a:buClr>
                <a:schemeClr val="dk2"/>
              </a:buClr>
              <a:buSzPts val="2400"/>
              <a:buFont typeface="Arial"/>
              <a:buChar char="●"/>
            </a:pPr>
            <a:r>
              <a:rPr b="0" i="0" lang="en-US" sz="2400" u="none" cap="none" strike="noStrike">
                <a:solidFill>
                  <a:schemeClr val="dk2"/>
                </a:solidFill>
                <a:latin typeface="Arial"/>
                <a:ea typeface="Arial"/>
                <a:cs typeface="Arial"/>
                <a:sym typeface="Arial"/>
              </a:rPr>
              <a:t>My volunteer work with children with Special Needs inspired this project. Seeing firsthand the struggles of many of these kids motivated the exploration of innovative solutions through machine learning to make a positive impact.</a:t>
            </a:r>
            <a:endParaRPr b="0" i="0" sz="2400" u="none" cap="none" strike="noStrike">
              <a:solidFill>
                <a:schemeClr val="dk2"/>
              </a:solidFill>
              <a:latin typeface="Arial"/>
              <a:ea typeface="Arial"/>
              <a:cs typeface="Arial"/>
              <a:sym typeface="Arial"/>
            </a:endParaRPr>
          </a:p>
          <a:p>
            <a:pPr indent="-381000" lvl="0" marL="457200" marR="0" rtl="0" algn="l">
              <a:lnSpc>
                <a:spcPct val="100000"/>
              </a:lnSpc>
              <a:spcBef>
                <a:spcPts val="0"/>
              </a:spcBef>
              <a:spcAft>
                <a:spcPts val="0"/>
              </a:spcAft>
              <a:buClr>
                <a:schemeClr val="dk2"/>
              </a:buClr>
              <a:buSzPts val="2400"/>
              <a:buFont typeface="Arial"/>
              <a:buChar char="●"/>
            </a:pPr>
            <a:r>
              <a:rPr b="0" i="0" lang="en-US" sz="2400" u="none" cap="none" strike="noStrike">
                <a:solidFill>
                  <a:schemeClr val="dk2"/>
                </a:solidFill>
                <a:latin typeface="Arial"/>
                <a:ea typeface="Arial"/>
                <a:cs typeface="Arial"/>
                <a:sym typeface="Arial"/>
              </a:rPr>
              <a:t>Add statistics, data, etc.</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2" name="Shape 82"/>
        <p:cNvGrpSpPr/>
        <p:nvPr/>
      </p:nvGrpSpPr>
      <p:grpSpPr>
        <a:xfrm>
          <a:off x="0" y="0"/>
          <a:ext cx="0" cy="0"/>
          <a:chOff x="0" y="0"/>
          <a:chExt cx="0" cy="0"/>
        </a:xfrm>
      </p:grpSpPr>
      <p:sp>
        <p:nvSpPr>
          <p:cNvPr id="83" name="Google Shape;83;p5"/>
          <p:cNvSpPr/>
          <p:nvPr/>
        </p:nvSpPr>
        <p:spPr>
          <a:xfrm>
            <a:off x="-47675" y="0"/>
            <a:ext cx="6322200" cy="685800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5"/>
          <p:cNvSpPr txBox="1"/>
          <p:nvPr/>
        </p:nvSpPr>
        <p:spPr>
          <a:xfrm>
            <a:off x="447825" y="842838"/>
            <a:ext cx="5567700" cy="658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533"/>
              <a:buFont typeface="Arial"/>
              <a:buNone/>
            </a:pPr>
            <a:r>
              <a:rPr b="1" i="0" lang="en-US" sz="4533" u="none" cap="none" strike="noStrike">
                <a:solidFill>
                  <a:srgbClr val="000000"/>
                </a:solidFill>
                <a:latin typeface="Calibri"/>
                <a:ea typeface="Calibri"/>
                <a:cs typeface="Calibri"/>
                <a:sym typeface="Calibri"/>
              </a:rPr>
              <a:t>My Solution</a:t>
            </a:r>
            <a:endParaRPr b="1" i="0" sz="4533" u="none" cap="none" strike="noStrike">
              <a:solidFill>
                <a:srgbClr val="526F89"/>
              </a:solidFill>
              <a:latin typeface="Avenir"/>
              <a:ea typeface="Avenir"/>
              <a:cs typeface="Avenir"/>
              <a:sym typeface="Avenir"/>
            </a:endParaRPr>
          </a:p>
        </p:txBody>
      </p:sp>
      <p:sp>
        <p:nvSpPr>
          <p:cNvPr id="85" name="Google Shape;85;p5"/>
          <p:cNvSpPr/>
          <p:nvPr/>
        </p:nvSpPr>
        <p:spPr>
          <a:xfrm rot="-2083852">
            <a:off x="-617547" y="-457539"/>
            <a:ext cx="1887235" cy="1030080"/>
          </a:xfrm>
          <a:prstGeom prst="rect">
            <a:avLst/>
          </a:prstGeom>
          <a:solidFill>
            <a:srgbClr val="B29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6" name="Google Shape;86;p5"/>
          <p:cNvSpPr txBox="1"/>
          <p:nvPr/>
        </p:nvSpPr>
        <p:spPr>
          <a:xfrm>
            <a:off x="655750" y="1942950"/>
            <a:ext cx="11584800" cy="2770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2"/>
                </a:solidFill>
                <a:latin typeface="Arial"/>
                <a:ea typeface="Arial"/>
                <a:cs typeface="Arial"/>
                <a:sym typeface="Arial"/>
              </a:rPr>
              <a:t>The solution proposed in this project uses machine learning algorithms to find the best teaching strategies for children with Autism Spectrum Disorder (ASD). By analyzing data like behavioral responses, learning progress, and individual characteristics, the models can identify patterns that help create personalized educational plans. These tailored strategies focus on the unique needs and strengths of each child, aiming to improve their overall learning experience and outcomes.</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0" name="Shape 90"/>
        <p:cNvGrpSpPr/>
        <p:nvPr/>
      </p:nvGrpSpPr>
      <p:grpSpPr>
        <a:xfrm>
          <a:off x="0" y="0"/>
          <a:ext cx="0" cy="0"/>
          <a:chOff x="0" y="0"/>
          <a:chExt cx="0" cy="0"/>
        </a:xfrm>
      </p:grpSpPr>
      <p:sp>
        <p:nvSpPr>
          <p:cNvPr id="91" name="Google Shape;91;p8"/>
          <p:cNvSpPr/>
          <p:nvPr/>
        </p:nvSpPr>
        <p:spPr>
          <a:xfrm>
            <a:off x="-47675" y="0"/>
            <a:ext cx="6322200" cy="685800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8"/>
          <p:cNvSpPr txBox="1"/>
          <p:nvPr/>
        </p:nvSpPr>
        <p:spPr>
          <a:xfrm>
            <a:off x="526475" y="766663"/>
            <a:ext cx="5567700" cy="658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533"/>
              <a:buFont typeface="Arial"/>
              <a:buNone/>
            </a:pPr>
            <a:r>
              <a:rPr b="1" i="0" lang="en-US" sz="4533" u="none" cap="none" strike="noStrike">
                <a:solidFill>
                  <a:srgbClr val="000000"/>
                </a:solidFill>
                <a:latin typeface="Calibri"/>
                <a:ea typeface="Calibri"/>
                <a:cs typeface="Calibri"/>
                <a:sym typeface="Calibri"/>
              </a:rPr>
              <a:t>Software Overview</a:t>
            </a:r>
            <a:endParaRPr b="1" i="0" sz="4533" u="none" cap="none" strike="noStrike">
              <a:solidFill>
                <a:srgbClr val="000000"/>
              </a:solidFill>
              <a:latin typeface="Calibri"/>
              <a:ea typeface="Calibri"/>
              <a:cs typeface="Calibri"/>
              <a:sym typeface="Calibri"/>
            </a:endParaRPr>
          </a:p>
        </p:txBody>
      </p:sp>
      <p:sp>
        <p:nvSpPr>
          <p:cNvPr id="93" name="Google Shape;93;p8"/>
          <p:cNvSpPr/>
          <p:nvPr/>
        </p:nvSpPr>
        <p:spPr>
          <a:xfrm rot="-2083852">
            <a:off x="-617547" y="-457539"/>
            <a:ext cx="1887235" cy="1030080"/>
          </a:xfrm>
          <a:prstGeom prst="rect">
            <a:avLst/>
          </a:prstGeom>
          <a:solidFill>
            <a:srgbClr val="B29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4" name="Google Shape;94;p8"/>
          <p:cNvSpPr txBox="1"/>
          <p:nvPr/>
        </p:nvSpPr>
        <p:spPr>
          <a:xfrm>
            <a:off x="634500" y="2349000"/>
            <a:ext cx="9541800" cy="19218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chemeClr val="dk2"/>
              </a:buClr>
              <a:buSzPts val="2400"/>
              <a:buFont typeface="Arial"/>
              <a:buChar char="●"/>
            </a:pPr>
            <a:r>
              <a:rPr b="0" i="0" lang="en-US" sz="2400" u="none" cap="none" strike="noStrike">
                <a:solidFill>
                  <a:schemeClr val="dk2"/>
                </a:solidFill>
                <a:latin typeface="Arial"/>
                <a:ea typeface="Arial"/>
                <a:cs typeface="Arial"/>
                <a:sym typeface="Arial"/>
              </a:rPr>
              <a:t>Google Collab was used for the coding.</a:t>
            </a:r>
            <a:endParaRPr b="0" i="0" sz="2400" u="none" cap="none" strike="noStrike">
              <a:solidFill>
                <a:schemeClr val="dk2"/>
              </a:solidFill>
              <a:latin typeface="Arial"/>
              <a:ea typeface="Arial"/>
              <a:cs typeface="Arial"/>
              <a:sym typeface="Arial"/>
            </a:endParaRPr>
          </a:p>
          <a:p>
            <a:pPr indent="-381000" lvl="0" marL="457200" marR="0" rtl="0" algn="l">
              <a:lnSpc>
                <a:spcPct val="100000"/>
              </a:lnSpc>
              <a:spcBef>
                <a:spcPts val="0"/>
              </a:spcBef>
              <a:spcAft>
                <a:spcPts val="0"/>
              </a:spcAft>
              <a:buClr>
                <a:schemeClr val="dk2"/>
              </a:buClr>
              <a:buSzPts val="2400"/>
              <a:buFont typeface="Arial"/>
              <a:buChar char="●"/>
            </a:pPr>
            <a:r>
              <a:rPr b="0" i="0" lang="en-US" sz="2400" u="none" cap="none" strike="noStrike">
                <a:solidFill>
                  <a:schemeClr val="dk2"/>
                </a:solidFill>
                <a:latin typeface="Arial"/>
                <a:ea typeface="Arial"/>
                <a:cs typeface="Arial"/>
                <a:sym typeface="Arial"/>
              </a:rPr>
              <a:t>The programming language used was Python, which facilitated data analysis, preprocessing, and the implementation of machine learning models.</a:t>
            </a:r>
            <a:endParaRPr b="0" i="0" sz="2400" u="none" cap="none" strike="noStrike">
              <a:solidFill>
                <a:schemeClr val="dk2"/>
              </a:solidFill>
              <a:latin typeface="Arial"/>
              <a:ea typeface="Arial"/>
              <a:cs typeface="Arial"/>
              <a:sym typeface="Arial"/>
            </a:endParaRPr>
          </a:p>
          <a:p>
            <a:pPr indent="-381000" lvl="0" marL="457200" marR="0" rtl="0" algn="l">
              <a:lnSpc>
                <a:spcPct val="100000"/>
              </a:lnSpc>
              <a:spcBef>
                <a:spcPts val="0"/>
              </a:spcBef>
              <a:spcAft>
                <a:spcPts val="0"/>
              </a:spcAft>
              <a:buClr>
                <a:schemeClr val="dk2"/>
              </a:buClr>
              <a:buSzPts val="2400"/>
              <a:buFont typeface="Arial"/>
              <a:buChar char="●"/>
            </a:pPr>
            <a:r>
              <a:rPr b="0" i="0" lang="en-US" sz="2400" u="none" cap="none" strike="noStrike">
                <a:solidFill>
                  <a:schemeClr val="dk2"/>
                </a:solidFill>
                <a:latin typeface="Arial"/>
                <a:ea typeface="Arial"/>
                <a:cs typeface="Arial"/>
                <a:sym typeface="Arial"/>
              </a:rPr>
              <a:t>For sourcing the datasets, </a:t>
            </a:r>
            <a:r>
              <a:rPr b="0" i="0" lang="en-US" sz="2400" u="none" cap="none" strike="noStrike">
                <a:solidFill>
                  <a:schemeClr val="dk2"/>
                </a:solidFill>
                <a:latin typeface="Arial"/>
                <a:ea typeface="Arial"/>
                <a:cs typeface="Arial"/>
                <a:sym typeface="Arial"/>
              </a:rPr>
              <a:t>I utilized Kaggle</a:t>
            </a:r>
            <a:r>
              <a:rPr b="0" i="0" lang="en-US" sz="2400" u="none" cap="none" strike="noStrike">
                <a:solidFill>
                  <a:schemeClr val="dk2"/>
                </a:solidFill>
                <a:latin typeface="Arial"/>
                <a:ea typeface="Arial"/>
                <a:cs typeface="Arial"/>
                <a:sym typeface="Arial"/>
              </a:rPr>
              <a:t>, a platform well-known for its extensive collection of datasets and data science community contributions.</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8" name="Shape 98"/>
        <p:cNvGrpSpPr/>
        <p:nvPr/>
      </p:nvGrpSpPr>
      <p:grpSpPr>
        <a:xfrm>
          <a:off x="0" y="0"/>
          <a:ext cx="0" cy="0"/>
          <a:chOff x="0" y="0"/>
          <a:chExt cx="0" cy="0"/>
        </a:xfrm>
      </p:grpSpPr>
      <p:sp>
        <p:nvSpPr>
          <p:cNvPr id="99" name="Google Shape;99;g22956a135f9_0_7"/>
          <p:cNvSpPr/>
          <p:nvPr/>
        </p:nvSpPr>
        <p:spPr>
          <a:xfrm>
            <a:off x="-47675" y="0"/>
            <a:ext cx="6322200" cy="685800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g22956a135f9_0_7"/>
          <p:cNvSpPr txBox="1"/>
          <p:nvPr/>
        </p:nvSpPr>
        <p:spPr>
          <a:xfrm>
            <a:off x="432700" y="915163"/>
            <a:ext cx="5567700" cy="658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533"/>
              <a:buFont typeface="Arial"/>
              <a:buNone/>
            </a:pPr>
            <a:r>
              <a:rPr b="1" i="0" lang="en-US" sz="4533" u="none" cap="none" strike="noStrike">
                <a:solidFill>
                  <a:srgbClr val="000000"/>
                </a:solidFill>
                <a:latin typeface="Calibri"/>
                <a:ea typeface="Calibri"/>
                <a:cs typeface="Calibri"/>
                <a:sym typeface="Calibri"/>
              </a:rPr>
              <a:t>Dataset</a:t>
            </a:r>
            <a:endParaRPr b="1" i="0" sz="4533" u="none" cap="none" strike="noStrike">
              <a:solidFill>
                <a:srgbClr val="000000"/>
              </a:solidFill>
              <a:latin typeface="Calibri"/>
              <a:ea typeface="Calibri"/>
              <a:cs typeface="Calibri"/>
              <a:sym typeface="Calibri"/>
            </a:endParaRPr>
          </a:p>
        </p:txBody>
      </p:sp>
      <p:sp>
        <p:nvSpPr>
          <p:cNvPr id="101" name="Google Shape;101;g22956a135f9_0_7"/>
          <p:cNvSpPr/>
          <p:nvPr/>
        </p:nvSpPr>
        <p:spPr>
          <a:xfrm rot="-2083852">
            <a:off x="-617547" y="-457539"/>
            <a:ext cx="1887235" cy="1030080"/>
          </a:xfrm>
          <a:prstGeom prst="rect">
            <a:avLst/>
          </a:prstGeom>
          <a:solidFill>
            <a:srgbClr val="B29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2" name="Google Shape;102;g22956a135f9_0_7"/>
          <p:cNvSpPr txBox="1"/>
          <p:nvPr/>
        </p:nvSpPr>
        <p:spPr>
          <a:xfrm>
            <a:off x="400800" y="1870075"/>
            <a:ext cx="113904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2"/>
                </a:solidFill>
                <a:latin typeface="Arial"/>
                <a:ea typeface="Arial"/>
                <a:cs typeface="Arial"/>
                <a:sym typeface="Arial"/>
              </a:rPr>
              <a:t>For this study, four datasets were combined. The first dataset, "Autistic Spectrum Disorder Screening Data for Toddlers," was documented by Dr. Fadi Fayez Thabtah from Manukau Institute of Technology, New Zealand. The second dataset was "Behavior Analysis of Autism," and two versions of the "Autism Screening Child" dataset were also used. These datasets focused on toddlers under 3 years old, with parents answering 10 yes-or-no questions about their child's behavior, resulting in 10 features named A1-A10. An additional seven features were collected from the ASDTests screening app. Due to the limitations of individual datasets, they were merged into a single dataset containing 3043 samples with 17 features.</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6" name="Shape 106"/>
        <p:cNvGrpSpPr/>
        <p:nvPr/>
      </p:nvGrpSpPr>
      <p:grpSpPr>
        <a:xfrm>
          <a:off x="0" y="0"/>
          <a:ext cx="0" cy="0"/>
          <a:chOff x="0" y="0"/>
          <a:chExt cx="0" cy="0"/>
        </a:xfrm>
      </p:grpSpPr>
      <p:sp>
        <p:nvSpPr>
          <p:cNvPr id="107" name="Google Shape;107;g2547b8a2def_0_4"/>
          <p:cNvSpPr/>
          <p:nvPr/>
        </p:nvSpPr>
        <p:spPr>
          <a:xfrm>
            <a:off x="-47675" y="0"/>
            <a:ext cx="6322200" cy="685800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2547b8a2def_0_4"/>
          <p:cNvSpPr txBox="1"/>
          <p:nvPr/>
        </p:nvSpPr>
        <p:spPr>
          <a:xfrm>
            <a:off x="511350" y="818188"/>
            <a:ext cx="5567700" cy="658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533"/>
              <a:buFont typeface="Arial"/>
              <a:buNone/>
            </a:pPr>
            <a:r>
              <a:rPr b="1" i="0" lang="en-US" sz="4533" u="none" cap="none" strike="noStrike">
                <a:solidFill>
                  <a:srgbClr val="000000"/>
                </a:solidFill>
                <a:latin typeface="Calibri"/>
                <a:ea typeface="Calibri"/>
                <a:cs typeface="Calibri"/>
                <a:sym typeface="Calibri"/>
              </a:rPr>
              <a:t>AI</a:t>
            </a:r>
            <a:endParaRPr b="1" i="0" sz="4533" u="none" cap="none" strike="noStrike">
              <a:solidFill>
                <a:srgbClr val="000000"/>
              </a:solidFill>
              <a:latin typeface="Calibri"/>
              <a:ea typeface="Calibri"/>
              <a:cs typeface="Calibri"/>
              <a:sym typeface="Calibri"/>
            </a:endParaRPr>
          </a:p>
        </p:txBody>
      </p:sp>
      <p:sp>
        <p:nvSpPr>
          <p:cNvPr id="109" name="Google Shape;109;g2547b8a2def_0_4"/>
          <p:cNvSpPr/>
          <p:nvPr/>
        </p:nvSpPr>
        <p:spPr>
          <a:xfrm rot="-2083852">
            <a:off x="-617547" y="-457539"/>
            <a:ext cx="1887235" cy="1030080"/>
          </a:xfrm>
          <a:prstGeom prst="rect">
            <a:avLst/>
          </a:prstGeom>
          <a:solidFill>
            <a:srgbClr val="B29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10" name="Google Shape;110;g2547b8a2def_0_4"/>
          <p:cNvSpPr txBox="1"/>
          <p:nvPr/>
        </p:nvSpPr>
        <p:spPr>
          <a:xfrm>
            <a:off x="634500" y="2349000"/>
            <a:ext cx="11265900" cy="1921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By leveraging machine learning algorithms, we were able to discern patterns and correlations in the data, which informed personalized educational plans tailored to the unique needs and strengths of each child. 4 different AI models were trained on a comprehensive dataset that included various behavioral and developmental features, enabling the development of targeted educational interventions. </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K-Nearest Neighbors (KNN): KNN was trained with k values ranging from 1 to 20 to find the optimal number of neighbors for classification.</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Decision Trees: The Decision Tree model was trained with max depth values ranging from 1 to 7 to optimize its performance.</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Random Forest: It was tuned with two hyper-parameters: max depth (1 to 7) and the number of trees (10 to 100).</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Multi-Layer Perceptron (MLP): This neural network was tuned with different hyper-parameters, including epochs (10 to 50) and learning rates (0.05 to 0.000001).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4" name="Shape 114"/>
        <p:cNvGrpSpPr/>
        <p:nvPr/>
      </p:nvGrpSpPr>
      <p:grpSpPr>
        <a:xfrm>
          <a:off x="0" y="0"/>
          <a:ext cx="0" cy="0"/>
          <a:chOff x="0" y="0"/>
          <a:chExt cx="0" cy="0"/>
        </a:xfrm>
      </p:grpSpPr>
      <p:sp>
        <p:nvSpPr>
          <p:cNvPr id="115" name="Google Shape;115;g252c02d3d4e_1_14"/>
          <p:cNvSpPr/>
          <p:nvPr/>
        </p:nvSpPr>
        <p:spPr>
          <a:xfrm>
            <a:off x="-47675" y="0"/>
            <a:ext cx="6322200" cy="685800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g252c02d3d4e_1_14"/>
          <p:cNvSpPr txBox="1"/>
          <p:nvPr/>
        </p:nvSpPr>
        <p:spPr>
          <a:xfrm>
            <a:off x="497850" y="1018388"/>
            <a:ext cx="5567700" cy="658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533"/>
              <a:buFont typeface="Arial"/>
              <a:buNone/>
            </a:pPr>
            <a:r>
              <a:rPr b="1" i="0" lang="en-US" sz="4533" u="none" cap="none" strike="noStrike">
                <a:solidFill>
                  <a:srgbClr val="000000"/>
                </a:solidFill>
                <a:latin typeface="Calibri"/>
                <a:ea typeface="Calibri"/>
                <a:cs typeface="Calibri"/>
                <a:sym typeface="Calibri"/>
              </a:rPr>
              <a:t>Experiments </a:t>
            </a:r>
            <a:endParaRPr b="1" i="0" sz="4533" u="none" cap="none" strike="noStrike">
              <a:solidFill>
                <a:srgbClr val="000000"/>
              </a:solidFill>
              <a:latin typeface="Calibri"/>
              <a:ea typeface="Calibri"/>
              <a:cs typeface="Calibri"/>
              <a:sym typeface="Calibri"/>
            </a:endParaRPr>
          </a:p>
        </p:txBody>
      </p:sp>
      <p:sp>
        <p:nvSpPr>
          <p:cNvPr id="117" name="Google Shape;117;g252c02d3d4e_1_14"/>
          <p:cNvSpPr/>
          <p:nvPr/>
        </p:nvSpPr>
        <p:spPr>
          <a:xfrm rot="-2083852">
            <a:off x="-617547" y="-457539"/>
            <a:ext cx="1887235" cy="1030080"/>
          </a:xfrm>
          <a:prstGeom prst="rect">
            <a:avLst/>
          </a:prstGeom>
          <a:solidFill>
            <a:srgbClr val="B29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1" name="Shape 121"/>
        <p:cNvGrpSpPr/>
        <p:nvPr/>
      </p:nvGrpSpPr>
      <p:grpSpPr>
        <a:xfrm>
          <a:off x="0" y="0"/>
          <a:ext cx="0" cy="0"/>
          <a:chOff x="0" y="0"/>
          <a:chExt cx="0" cy="0"/>
        </a:xfrm>
      </p:grpSpPr>
      <p:sp>
        <p:nvSpPr>
          <p:cNvPr id="122" name="Google Shape;122;g22956a135f9_0_41"/>
          <p:cNvSpPr/>
          <p:nvPr/>
        </p:nvSpPr>
        <p:spPr>
          <a:xfrm>
            <a:off x="-47675" y="0"/>
            <a:ext cx="6322200" cy="685800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g22956a135f9_0_41"/>
          <p:cNvSpPr txBox="1"/>
          <p:nvPr/>
        </p:nvSpPr>
        <p:spPr>
          <a:xfrm>
            <a:off x="497725" y="957438"/>
            <a:ext cx="5567700" cy="658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533"/>
              <a:buFont typeface="Arial"/>
              <a:buNone/>
            </a:pPr>
            <a:r>
              <a:rPr b="1" i="0" lang="en-US" sz="4533" u="none" cap="none" strike="noStrike">
                <a:solidFill>
                  <a:srgbClr val="000000"/>
                </a:solidFill>
                <a:latin typeface="Calibri"/>
                <a:ea typeface="Calibri"/>
                <a:cs typeface="Calibri"/>
                <a:sym typeface="Calibri"/>
              </a:rPr>
              <a:t>Results</a:t>
            </a:r>
            <a:endParaRPr b="1" i="0" sz="4533" u="none" cap="none" strike="noStrike">
              <a:solidFill>
                <a:srgbClr val="000000"/>
              </a:solidFill>
              <a:latin typeface="Calibri"/>
              <a:ea typeface="Calibri"/>
              <a:cs typeface="Calibri"/>
              <a:sym typeface="Calibri"/>
            </a:endParaRPr>
          </a:p>
        </p:txBody>
      </p:sp>
      <p:sp>
        <p:nvSpPr>
          <p:cNvPr id="124" name="Google Shape;124;g22956a135f9_0_41"/>
          <p:cNvSpPr/>
          <p:nvPr/>
        </p:nvSpPr>
        <p:spPr>
          <a:xfrm rot="-2083852">
            <a:off x="-617547" y="-457539"/>
            <a:ext cx="1887235" cy="1030080"/>
          </a:xfrm>
          <a:prstGeom prst="rect">
            <a:avLst/>
          </a:prstGeom>
          <a:solidFill>
            <a:srgbClr val="B296D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5" name="Google Shape;125;g22956a135f9_0_41"/>
          <p:cNvSpPr txBox="1"/>
          <p:nvPr/>
        </p:nvSpPr>
        <p:spPr>
          <a:xfrm>
            <a:off x="588900" y="1782650"/>
            <a:ext cx="9168000" cy="350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2"/>
                </a:solidFill>
                <a:latin typeface="Arial"/>
                <a:ea typeface="Arial"/>
                <a:cs typeface="Arial"/>
                <a:sym typeface="Arial"/>
              </a:rPr>
              <a:t>The study revealed notable performance differences among the evaluated machine learning algorithms. During training, the Multilayer Perceptron (MLP) algorithm achieved the highest validation accuracy of 99.3% with a learning rate of 0.05 and 30 epochs. The Random Forest algorithm followed with 94.9% accuracy using 50 estimators and a depth of 7, while the Decision Tree algorithm reached 94.4% accuracy at a depth of 7. The K-Nearest Neighbors (KNN) algorithm had the lowest validation accuracy of 80.6% with a K value of 9. </a:t>
            </a:r>
            <a:endParaRPr b="0" i="0" sz="2400" u="none" cap="none" strike="noStrike">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