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3825-317C-467F-AF22-883DC13D5959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0C1C-BA0D-4C3C-A43E-0DCB15E0C3BC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Primara- cea mai frecventa bcv. Fr pt ats. Etiol: ereditate, varsta, obezitate, </a:t>
            </a:r>
            <a:r>
              <a:rPr lang="en-US" sz="1200" smtClean="0"/>
              <a:t>anomalii ale transportului transmembranar de Na la rasa neagra</a:t>
            </a:r>
            <a:r>
              <a:rPr lang="en-US" smtClean="0"/>
              <a:t> rasa(neagra), sex,</a:t>
            </a:r>
            <a:r>
              <a:rPr lang="en-US" baseline="0" smtClean="0"/>
              <a:t> aport sare, consum alcool(creste fc si dc), fumat, cafea, sedentarism</a:t>
            </a:r>
          </a:p>
          <a:p>
            <a:r>
              <a:rPr lang="en-US" baseline="0" smtClean="0"/>
              <a:t>Secundara: afect parenchim renal, cushing, feocromocitom, afect renovasc 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0C1C-BA0D-4C3C-A43E-0DCB15E0C3BC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F031B9-BCFA-479B-B494-E01955D8EE6D}" type="datetimeFigureOut">
              <a:rPr lang="ro-RO" smtClean="0"/>
              <a:pPr/>
              <a:t>04.01.2020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928A9E-E192-4649-810E-0AD99882EC4E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2814657"/>
          </a:xfrm>
        </p:spPr>
        <p:txBody>
          <a:bodyPr>
            <a:normAutofit/>
          </a:bodyPr>
          <a:lstStyle/>
          <a:p>
            <a:pPr algn="ctr"/>
            <a:r>
              <a:rPr lang="en-US" sz="8000" smtClean="0"/>
              <a:t>HIPERTENSIUNEA                ARTERIALA</a:t>
            </a:r>
            <a:endParaRPr lang="ro-RO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86680" cy="225744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ro-RO" dirty="0" smtClean="0"/>
              <a:t>TCACIUC GABRIEL MARIUS</a:t>
            </a:r>
            <a:endParaRPr 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COMPLICATII(1)</a:t>
            </a:r>
            <a:endParaRPr lang="ro-RO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965790"/>
          </a:xfrm>
        </p:spPr>
        <p:txBody>
          <a:bodyPr>
            <a:normAutofit/>
          </a:bodyPr>
          <a:lstStyle/>
          <a:p>
            <a:r>
              <a:rPr lang="en-US" b="1" smtClean="0"/>
              <a:t>Boala coronariana  -</a:t>
            </a:r>
            <a:r>
              <a:rPr lang="en-US" smtClean="0"/>
              <a:t>ATS coronara      </a:t>
            </a:r>
          </a:p>
          <a:p>
            <a:pPr>
              <a:buNone/>
            </a:pPr>
            <a:r>
              <a:rPr lang="en-US" smtClean="0"/>
              <a:t>                   -  afectarea microcirculatiei coronariene</a:t>
            </a:r>
          </a:p>
          <a:p>
            <a:endParaRPr lang="en-US" smtClean="0"/>
          </a:p>
          <a:p>
            <a:r>
              <a:rPr lang="en-US" b="1" smtClean="0"/>
              <a:t>IC </a:t>
            </a:r>
            <a:r>
              <a:rPr lang="en-US" smtClean="0"/>
              <a:t>prin disfunctie diast si/sau sist</a:t>
            </a:r>
          </a:p>
          <a:p>
            <a:pPr>
              <a:buNone/>
            </a:pPr>
            <a:endParaRPr lang="en-US" smtClean="0"/>
          </a:p>
          <a:p>
            <a:r>
              <a:rPr lang="en-US" b="1" smtClean="0"/>
              <a:t>Afectarea cerebrovasculara: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stroke hemoragic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stroke ateroembolic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encefalopatie hipertensiva </a:t>
            </a:r>
            <a:endParaRPr lang="ro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COMPLICATII(2)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Afectarea renala: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 nefroangioscleroza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 insuficienta renala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Arial" pitchFamily="34" charset="0"/>
              <a:buChar char="•"/>
            </a:pPr>
            <a:endParaRPr lang="en-US" b="1" smtClean="0"/>
          </a:p>
          <a:p>
            <a:pPr>
              <a:buFont typeface="Arial" pitchFamily="34" charset="0"/>
              <a:buChar char="•"/>
            </a:pPr>
            <a:r>
              <a:rPr lang="en-US" b="1" smtClean="0"/>
              <a:t>Afectarea vaselor mari: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disectia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anevrismul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 accidentele aterotrombotice</a:t>
            </a:r>
          </a:p>
          <a:p>
            <a:pPr>
              <a:buFont typeface="Wingdings" pitchFamily="2" charset="2"/>
              <a:buChar char="Ø"/>
            </a:pPr>
            <a:endParaRPr lang="ro-R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TRATAMENT(1)</a:t>
            </a:r>
            <a:endParaRPr lang="ro-RO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smtClean="0"/>
              <a:t>Igieno-dietetic: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Reducerea </a:t>
            </a:r>
            <a:r>
              <a:rPr lang="en-US" b="1" smtClean="0"/>
              <a:t>sarii</a:t>
            </a:r>
            <a:r>
              <a:rPr lang="en-US" smtClean="0"/>
              <a:t> din alimentatie (sub 2,3 g Na)</a:t>
            </a:r>
          </a:p>
          <a:p>
            <a:r>
              <a:rPr lang="en-US" smtClean="0"/>
              <a:t>Reducerea consumului de </a:t>
            </a:r>
            <a:r>
              <a:rPr lang="en-US" b="1" smtClean="0"/>
              <a:t>alcool</a:t>
            </a:r>
          </a:p>
          <a:p>
            <a:r>
              <a:rPr lang="en-US" smtClean="0"/>
              <a:t>Oprirea </a:t>
            </a:r>
            <a:r>
              <a:rPr lang="en-US" b="1" smtClean="0"/>
              <a:t>fumatului</a:t>
            </a:r>
          </a:p>
          <a:p>
            <a:r>
              <a:rPr lang="en-US" smtClean="0"/>
              <a:t>Reducerea </a:t>
            </a:r>
            <a:r>
              <a:rPr lang="en-US" b="1" smtClean="0"/>
              <a:t>greutatii corporale </a:t>
            </a:r>
            <a:r>
              <a:rPr lang="en-US" smtClean="0"/>
              <a:t>la obezi</a:t>
            </a:r>
          </a:p>
          <a:p>
            <a:r>
              <a:rPr lang="en-US" b="1" smtClean="0"/>
              <a:t>Efort fizic </a:t>
            </a:r>
            <a:r>
              <a:rPr lang="en-US" smtClean="0"/>
              <a:t>dinamic</a:t>
            </a:r>
          </a:p>
          <a:p>
            <a:r>
              <a:rPr lang="en-US" b="1" smtClean="0"/>
              <a:t>Dieta</a:t>
            </a:r>
            <a:r>
              <a:rPr lang="en-US" smtClean="0"/>
              <a:t> echilibrata</a:t>
            </a:r>
          </a:p>
          <a:p>
            <a:r>
              <a:rPr lang="en-US" smtClean="0"/>
              <a:t>Combaterea </a:t>
            </a:r>
            <a:r>
              <a:rPr lang="en-US" b="1" smtClean="0"/>
              <a:t>stresului</a:t>
            </a:r>
          </a:p>
          <a:p>
            <a:pPr>
              <a:buFont typeface="Wingdings" pitchFamily="2" charset="2"/>
              <a:buChar char="Ø"/>
            </a:pPr>
            <a:endParaRPr lang="ro-R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TRATAMENT(2)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smtClean="0"/>
              <a:t>Farmacologic :</a:t>
            </a:r>
          </a:p>
          <a:p>
            <a:pPr>
              <a:buNone/>
            </a:pPr>
            <a:r>
              <a:rPr lang="en-US" smtClean="0"/>
              <a:t>-</a:t>
            </a:r>
            <a:r>
              <a:rPr lang="en-US" i="1" smtClean="0"/>
              <a:t>toate clasele de medicamente antiHTA </a:t>
            </a:r>
            <a:r>
              <a:rPr lang="en-US" smtClean="0"/>
              <a:t>pentru inceperea tratamentului si pentru tratamentul de lunga durata</a:t>
            </a:r>
          </a:p>
          <a:p>
            <a:pPr>
              <a:buNone/>
            </a:pPr>
            <a:r>
              <a:rPr lang="en-US" smtClean="0"/>
              <a:t> </a:t>
            </a:r>
          </a:p>
          <a:p>
            <a:r>
              <a:rPr lang="en-US" b="1" smtClean="0"/>
              <a:t>Diuretice   </a:t>
            </a:r>
            <a:r>
              <a:rPr lang="en-US" b="1" smtClean="0">
                <a:sym typeface="Wingdings" pitchFamily="2" charset="2"/>
              </a:rPr>
              <a:t> </a:t>
            </a:r>
            <a:r>
              <a:rPr lang="en-US" b="1" smtClean="0"/>
              <a:t>indicatii</a:t>
            </a:r>
            <a:r>
              <a:rPr lang="en-US" smtClean="0"/>
              <a:t>: IC</a:t>
            </a:r>
          </a:p>
          <a:p>
            <a:pPr>
              <a:buNone/>
            </a:pPr>
            <a:r>
              <a:rPr lang="en-US" smtClean="0"/>
              <a:t>                                                varstnici</a:t>
            </a:r>
          </a:p>
          <a:p>
            <a:pPr>
              <a:buNone/>
            </a:pPr>
            <a:r>
              <a:rPr lang="en-US" smtClean="0"/>
              <a:t>                                                HTA sist.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Hidroclorotiazida</a:t>
            </a:r>
            <a:r>
              <a:rPr lang="en-US" smtClean="0"/>
              <a:t> - 12,5 -25 mg/zi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Furosemid</a:t>
            </a:r>
            <a:r>
              <a:rPr lang="en-US" smtClean="0"/>
              <a:t>  - 40 mg/zi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TRATAMENT(3)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786322"/>
          </a:xfrm>
        </p:spPr>
        <p:txBody>
          <a:bodyPr/>
          <a:lstStyle/>
          <a:p>
            <a:r>
              <a:rPr lang="en-US" b="1" smtClean="0"/>
              <a:t>Beta-blocante </a:t>
            </a:r>
            <a:r>
              <a:rPr lang="en-US" b="1" smtClean="0">
                <a:sym typeface="Wingdings" pitchFamily="2" charset="2"/>
              </a:rPr>
              <a:t> indicatii</a:t>
            </a:r>
            <a:r>
              <a:rPr lang="en-US" smtClean="0">
                <a:sym typeface="Wingdings" pitchFamily="2" charset="2"/>
              </a:rPr>
              <a:t>: angina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dupa IMA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tahiaritmii 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Metoprolol</a:t>
            </a:r>
            <a:r>
              <a:rPr lang="en-US" smtClean="0">
                <a:sym typeface="Wingdings" pitchFamily="2" charset="2"/>
              </a:rPr>
              <a:t> – 50-400 mg/zi</a:t>
            </a:r>
          </a:p>
          <a:p>
            <a:pPr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b="1" smtClean="0">
                <a:sym typeface="Wingdings" pitchFamily="2" charset="2"/>
              </a:rPr>
              <a:t>IECA  indicatii: </a:t>
            </a:r>
            <a:r>
              <a:rPr lang="en-US" smtClean="0">
                <a:sym typeface="Wingdings" pitchFamily="2" charset="2"/>
              </a:rPr>
              <a:t>IC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disf VS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dupa IMA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nefropatie diabetica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Captopril</a:t>
            </a:r>
            <a:r>
              <a:rPr lang="en-US" smtClean="0">
                <a:sym typeface="Wingdings" pitchFamily="2" charset="2"/>
              </a:rPr>
              <a:t> - 12,5-150 x 2/zi</a:t>
            </a:r>
          </a:p>
          <a:p>
            <a:pPr>
              <a:buNone/>
            </a:pPr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TRATAMENT(4)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Antagonisti de calciu </a:t>
            </a:r>
            <a:r>
              <a:rPr lang="en-US" b="1" smtClean="0">
                <a:sym typeface="Wingdings" pitchFamily="2" charset="2"/>
              </a:rPr>
              <a:t>indicatii</a:t>
            </a:r>
            <a:r>
              <a:rPr lang="en-US" smtClean="0">
                <a:sym typeface="Wingdings" pitchFamily="2" charset="2"/>
              </a:rPr>
              <a:t>: angina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              varstnici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              HTA sist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Amlodipina</a:t>
            </a:r>
            <a:r>
              <a:rPr lang="en-US" smtClean="0">
                <a:sym typeface="Wingdings" pitchFamily="2" charset="2"/>
              </a:rPr>
              <a:t> – 2,5-10 mg/zi</a:t>
            </a:r>
          </a:p>
          <a:p>
            <a:pPr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b="1" smtClean="0">
                <a:sym typeface="Wingdings" pitchFamily="2" charset="2"/>
              </a:rPr>
              <a:t>Alfa-blocanteindicatii: </a:t>
            </a:r>
            <a:r>
              <a:rPr lang="en-US" smtClean="0">
                <a:sym typeface="Wingdings" pitchFamily="2" charset="2"/>
              </a:rPr>
              <a:t>hipertrofie prostata</a:t>
            </a:r>
          </a:p>
          <a:p>
            <a:pPr>
              <a:buNone/>
            </a:pPr>
            <a:r>
              <a:rPr lang="en-US" b="1" smtClean="0">
                <a:sym typeface="Wingdings" pitchFamily="2" charset="2"/>
              </a:rPr>
              <a:t>  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Doxazosin  </a:t>
            </a:r>
            <a:r>
              <a:rPr lang="en-US" smtClean="0">
                <a:sym typeface="Wingdings" pitchFamily="2" charset="2"/>
              </a:rPr>
              <a:t>- 1-16 mg/zi</a:t>
            </a:r>
            <a:endParaRPr lang="ro-RO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TRATAMENT(5)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Antagonisti RR AT II </a:t>
            </a:r>
            <a:r>
              <a:rPr lang="en-US" b="1" smtClean="0">
                <a:sym typeface="Wingdings" pitchFamily="2" charset="2"/>
              </a:rPr>
              <a:t>indicatii</a:t>
            </a:r>
            <a:r>
              <a:rPr lang="en-US" smtClean="0">
                <a:sym typeface="Wingdings" pitchFamily="2" charset="2"/>
              </a:rPr>
              <a:t>: tuse la  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               IECA                                     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Losartan</a:t>
            </a:r>
            <a:r>
              <a:rPr lang="en-US" smtClean="0">
                <a:sym typeface="Wingdings" pitchFamily="2" charset="2"/>
              </a:rPr>
              <a:t> - 25-100 mg/zi</a:t>
            </a:r>
          </a:p>
          <a:p>
            <a:pPr>
              <a:buNone/>
            </a:pPr>
            <a:endParaRPr lang="en-US" smtClean="0">
              <a:sym typeface="Wingdings" pitchFamily="2" charset="2"/>
            </a:endParaRPr>
          </a:p>
          <a:p>
            <a:r>
              <a:rPr lang="en-US" b="1" smtClean="0">
                <a:sym typeface="Wingdings" pitchFamily="2" charset="2"/>
              </a:rPr>
              <a:t>Inhibitori adrenergici centrali indicatii: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                                                                HTA de sarcina</a:t>
            </a:r>
          </a:p>
          <a:p>
            <a:pPr>
              <a:buNone/>
            </a:pPr>
            <a:endParaRPr lang="en-US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Metildopa</a:t>
            </a:r>
            <a:r>
              <a:rPr lang="en-US" smtClean="0">
                <a:sym typeface="Wingdings" pitchFamily="2" charset="2"/>
              </a:rPr>
              <a:t> – 500-750 mg/zi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DEFINITIE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persistenta</a:t>
            </a:r>
            <a:r>
              <a:rPr lang="en-US" dirty="0" smtClean="0"/>
              <a:t>  la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tratament</a:t>
            </a:r>
            <a:r>
              <a:rPr lang="en-US" dirty="0" smtClean="0"/>
              <a:t>    a  TAs</a:t>
            </a:r>
            <a:r>
              <a:rPr lang="en-US" dirty="0" smtClean="0"/>
              <a:t>&gt;=</a:t>
            </a:r>
            <a:r>
              <a:rPr lang="en-US" dirty="0" smtClean="0"/>
              <a:t>140 mmHg  </a:t>
            </a:r>
            <a:r>
              <a:rPr lang="en-US" dirty="0" err="1" smtClean="0"/>
              <a:t>si</a:t>
            </a:r>
            <a:r>
              <a:rPr lang="en-US" dirty="0" smtClean="0"/>
              <a:t>/</a:t>
            </a:r>
            <a:r>
              <a:rPr lang="en-US" dirty="0" err="1" smtClean="0"/>
              <a:t>sau</a:t>
            </a: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T</a:t>
            </a:r>
            <a:r>
              <a:rPr lang="ro-RO" dirty="0" smtClean="0"/>
              <a:t>A</a:t>
            </a:r>
            <a:r>
              <a:rPr lang="en-US" dirty="0" smtClean="0"/>
              <a:t>d&gt;=</a:t>
            </a:r>
            <a:r>
              <a:rPr lang="en-US" dirty="0" smtClean="0"/>
              <a:t>90 mmHg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•"/>
            </a:pPr>
            <a:r>
              <a:rPr lang="en-US" dirty="0" smtClean="0"/>
              <a:t>Minimum 3 </a:t>
            </a:r>
            <a:r>
              <a:rPr lang="en-US" dirty="0" err="1" smtClean="0"/>
              <a:t>seturi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crescute</a:t>
            </a:r>
            <a:r>
              <a:rPr lang="en-US" dirty="0" smtClean="0"/>
              <a:t> la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ro-RO" dirty="0" smtClean="0"/>
              <a:t>un interval de </a:t>
            </a:r>
            <a:r>
              <a:rPr lang="en-US" dirty="0" smtClean="0"/>
              <a:t>o </a:t>
            </a:r>
            <a:r>
              <a:rPr lang="en-US" dirty="0" err="1" smtClean="0"/>
              <a:t>saptamana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crescuta</a:t>
            </a:r>
            <a:r>
              <a:rPr lang="en-US" dirty="0" smtClean="0"/>
              <a:t> la prima </a:t>
            </a:r>
            <a:r>
              <a:rPr lang="en-US" dirty="0" err="1" smtClean="0"/>
              <a:t>vizita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CLASIFICARE(1)</a:t>
            </a:r>
            <a:endParaRPr lang="ro-RO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smtClean="0"/>
              <a:t>CATEGORIA        SISTOLICA             DIASTOLICA</a:t>
            </a:r>
          </a:p>
          <a:p>
            <a:pPr>
              <a:buNone/>
            </a:pPr>
            <a:r>
              <a:rPr lang="en-US" smtClean="0"/>
              <a:t>                                    mm Hg                         mm Hg </a:t>
            </a:r>
            <a:endParaRPr lang="en-GB" smtClean="0"/>
          </a:p>
          <a:p>
            <a:pPr>
              <a:buNone/>
            </a:pPr>
            <a:endParaRPr lang="en-US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TA optima                  &lt;120                                 &lt;80 </a:t>
            </a:r>
          </a:p>
          <a:p>
            <a:pPr>
              <a:spcBef>
                <a:spcPct val="50000"/>
              </a:spcBef>
              <a:buNone/>
            </a:pPr>
            <a:r>
              <a:rPr lang="en-US" smtClean="0">
                <a:solidFill>
                  <a:srgbClr val="C00000"/>
                </a:solidFill>
              </a:rPr>
              <a:t>Normotensiune         &lt;130                                 &lt;85</a:t>
            </a:r>
          </a:p>
          <a:p>
            <a:pPr>
              <a:spcBef>
                <a:spcPct val="50000"/>
              </a:spcBef>
              <a:buNone/>
            </a:pPr>
            <a:r>
              <a:rPr lang="en-US" smtClean="0">
                <a:solidFill>
                  <a:srgbClr val="C00000"/>
                </a:solidFill>
              </a:rPr>
              <a:t>Pre-hipertensiune     130-139                          85-89</a:t>
            </a:r>
          </a:p>
          <a:p>
            <a:pPr>
              <a:spcBef>
                <a:spcPct val="50000"/>
              </a:spcBef>
              <a:buNone/>
            </a:pPr>
            <a:r>
              <a:rPr lang="en-US" smtClean="0">
                <a:solidFill>
                  <a:srgbClr val="C00000"/>
                </a:solidFill>
              </a:rPr>
              <a:t>HTA gr. I                     140-159                          90-99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GB" smtClean="0"/>
          </a:p>
          <a:p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CLASIFICARE(2)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/>
              <a:t>CATEGORIA           SISTOLICA               DIASTOLICA</a:t>
            </a:r>
            <a:endParaRPr lang="en-GB" u="sng" dirty="0" smtClean="0"/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                 </a:t>
            </a:r>
            <a:r>
              <a:rPr lang="en-US" dirty="0" smtClean="0"/>
              <a:t> mm Hg                         mm Hg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HTA gr. 2                  160-179                       100-109</a:t>
            </a:r>
          </a:p>
          <a:p>
            <a:pPr>
              <a:spcBef>
                <a:spcPct val="50000"/>
              </a:spcBef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HTA gr. 3                  </a:t>
            </a:r>
            <a:r>
              <a:rPr lang="en-US" dirty="0" smtClean="0">
                <a:solidFill>
                  <a:srgbClr val="C00000"/>
                </a:solidFill>
              </a:rPr>
              <a:t>&gt;=</a:t>
            </a:r>
            <a:r>
              <a:rPr lang="en-US" dirty="0" smtClean="0">
                <a:solidFill>
                  <a:srgbClr val="C00000"/>
                </a:solidFill>
              </a:rPr>
              <a:t>180                        </a:t>
            </a:r>
            <a:r>
              <a:rPr lang="en-US" dirty="0" smtClean="0">
                <a:solidFill>
                  <a:srgbClr val="C00000"/>
                </a:solidFill>
              </a:rPr>
              <a:t>&gt;=</a:t>
            </a:r>
            <a:r>
              <a:rPr lang="en-US" dirty="0" smtClean="0">
                <a:solidFill>
                  <a:srgbClr val="C00000"/>
                </a:solidFill>
              </a:rPr>
              <a:t>110</a:t>
            </a:r>
          </a:p>
          <a:p>
            <a:pPr>
              <a:spcBef>
                <a:spcPct val="50000"/>
              </a:spcBef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HTA </a:t>
            </a:r>
            <a:r>
              <a:rPr lang="en-US" dirty="0" err="1" smtClean="0">
                <a:solidFill>
                  <a:srgbClr val="C00000"/>
                </a:solidFill>
              </a:rPr>
              <a:t>sistolica</a:t>
            </a:r>
            <a:r>
              <a:rPr lang="en-US" dirty="0" smtClean="0">
                <a:solidFill>
                  <a:srgbClr val="C00000"/>
                </a:solidFill>
              </a:rPr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&gt;=</a:t>
            </a:r>
            <a:r>
              <a:rPr lang="en-US" dirty="0" smtClean="0">
                <a:solidFill>
                  <a:srgbClr val="C00000"/>
                </a:solidFill>
              </a:rPr>
              <a:t>140                           &lt;90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 err="1" smtClean="0">
                <a:solidFill>
                  <a:srgbClr val="C00000"/>
                </a:solidFill>
              </a:rPr>
              <a:t>izolata</a:t>
            </a:r>
            <a:endParaRPr lang="en-GB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o-RO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CLASIFICARE(3)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b="1" dirty="0" smtClean="0"/>
              <a:t>HTA </a:t>
            </a:r>
            <a:r>
              <a:rPr lang="en-US" b="1" dirty="0" err="1" smtClean="0"/>
              <a:t>sistolica</a:t>
            </a:r>
            <a:r>
              <a:rPr lang="en-US" b="1" dirty="0" smtClean="0"/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</a:t>
            </a:r>
          </a:p>
          <a:p>
            <a:pPr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presiune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pulsului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crescuta</a:t>
            </a:r>
            <a:endParaRPr lang="en-US" sz="1400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 sz="1400" dirty="0" smtClean="0"/>
          </a:p>
          <a:p>
            <a:pPr>
              <a:spcBef>
                <a:spcPct val="50000"/>
              </a:spcBef>
              <a:buNone/>
            </a:pPr>
            <a:endParaRPr lang="en-US" b="1" dirty="0" smtClean="0"/>
          </a:p>
          <a:p>
            <a:pPr>
              <a:spcBef>
                <a:spcPct val="50000"/>
              </a:spcBef>
              <a:buNone/>
            </a:pPr>
            <a:r>
              <a:rPr lang="en-US" b="1" dirty="0" smtClean="0"/>
              <a:t>HTA </a:t>
            </a:r>
            <a:r>
              <a:rPr lang="en-US" b="1" dirty="0" err="1" smtClean="0"/>
              <a:t>sistolica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diastolica</a:t>
            </a:r>
            <a:r>
              <a:rPr lang="en-US" b="1" dirty="0" smtClean="0"/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/>
              <a:t>                                         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RVP </a:t>
            </a:r>
            <a:r>
              <a:rPr lang="en-US" dirty="0" err="1" smtClean="0">
                <a:solidFill>
                  <a:srgbClr val="FF0000"/>
                </a:solidFill>
              </a:rPr>
              <a:t>crescuta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o-RO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1660900" y="2696762"/>
            <a:ext cx="571506" cy="16073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ent-Up Arrow 7"/>
          <p:cNvSpPr/>
          <p:nvPr/>
        </p:nvSpPr>
        <p:spPr>
          <a:xfrm rot="5400000">
            <a:off x="3732602" y="5197092"/>
            <a:ext cx="571506" cy="16073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smtClean="0">
                <a:solidFill>
                  <a:schemeClr val="tx1"/>
                </a:solidFill>
              </a:rPr>
              <a:t>HTA sistolica </a:t>
            </a:r>
            <a:r>
              <a:rPr lang="en-US" b="1" smtClean="0"/>
              <a:t/>
            </a:r>
            <a:br>
              <a:rPr lang="en-US" b="1" smtClean="0"/>
            </a:b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smtClean="0">
                <a:solidFill>
                  <a:srgbClr val="FF0000"/>
                </a:solidFill>
              </a:rPr>
              <a:t>Cauze: </a:t>
            </a:r>
          </a:p>
          <a:p>
            <a:pPr>
              <a:spcBef>
                <a:spcPct val="50000"/>
              </a:spcBef>
            </a:pPr>
            <a:r>
              <a:rPr lang="en-US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Complianta scazuta </a:t>
            </a:r>
            <a:r>
              <a:rPr lang="en-US" smtClean="0"/>
              <a:t>a Ao - arterioscleroza</a:t>
            </a:r>
          </a:p>
          <a:p>
            <a:pPr>
              <a:spcBef>
                <a:spcPct val="50000"/>
              </a:spcBef>
            </a:pPr>
            <a:r>
              <a:rPr lang="en-US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 crescut: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mtClean="0"/>
              <a:t>    insuficienta aortica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mtClean="0"/>
              <a:t>    tireotoxicoza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mtClean="0"/>
              <a:t>    canal arterial persistent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mtClean="0"/>
              <a:t>    fistula arteriovenoasa</a:t>
            </a:r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smtClean="0"/>
              <a:t>HTA sistolica si diastolica </a:t>
            </a:r>
            <a:r>
              <a:rPr lang="en-US" b="1" smtClean="0"/>
              <a:t/>
            </a:r>
            <a:br>
              <a:rPr lang="en-US" b="1" smtClean="0"/>
            </a:b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Renala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Neurologica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err="1" smtClean="0"/>
              <a:t>Endocrina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smtClean="0"/>
              <a:t>            HTA</a:t>
            </a:r>
            <a:endParaRPr lang="ro-RO" sz="6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                                                     SECUNDARA</a:t>
            </a:r>
          </a:p>
          <a:p>
            <a:pPr>
              <a:buNone/>
            </a:pPr>
            <a:r>
              <a:rPr lang="en-US" sz="4400" smtClean="0"/>
              <a:t>ESENTIALA</a:t>
            </a:r>
          </a:p>
          <a:p>
            <a:pPr>
              <a:buNone/>
            </a:pPr>
            <a:endParaRPr lang="en-US" sz="3200" smtClean="0"/>
          </a:p>
          <a:p>
            <a:pPr>
              <a:buNone/>
            </a:pPr>
            <a:endParaRPr lang="en-US" sz="3200" smtClean="0"/>
          </a:p>
          <a:p>
            <a:pPr>
              <a:buNone/>
            </a:pPr>
            <a:r>
              <a:rPr lang="en-US" sz="4400" smtClean="0">
                <a:solidFill>
                  <a:srgbClr val="FF0000"/>
                </a:solidFill>
              </a:rPr>
              <a:t>PRIMARA  </a:t>
            </a:r>
            <a:r>
              <a:rPr lang="en-US" sz="3200" smtClean="0"/>
              <a:t>           IDIOPATICA</a:t>
            </a:r>
            <a:endParaRPr lang="ro-RO" sz="3200"/>
          </a:p>
        </p:txBody>
      </p:sp>
      <p:sp>
        <p:nvSpPr>
          <p:cNvPr id="4" name="Down Arrow 3"/>
          <p:cNvSpPr/>
          <p:nvPr/>
        </p:nvSpPr>
        <p:spPr>
          <a:xfrm rot="1519998">
            <a:off x="2176031" y="2296761"/>
            <a:ext cx="484632" cy="1932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own Arrow 5"/>
          <p:cNvSpPr/>
          <p:nvPr/>
        </p:nvSpPr>
        <p:spPr>
          <a:xfrm rot="20114241">
            <a:off x="5695431" y="2324166"/>
            <a:ext cx="484632" cy="137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own Arrow 6"/>
          <p:cNvSpPr/>
          <p:nvPr/>
        </p:nvSpPr>
        <p:spPr>
          <a:xfrm>
            <a:off x="1643042" y="5000636"/>
            <a:ext cx="357190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ight Arrow 7"/>
          <p:cNvSpPr/>
          <p:nvPr/>
        </p:nvSpPr>
        <p:spPr>
          <a:xfrm rot="2666523">
            <a:off x="3337876" y="5140510"/>
            <a:ext cx="1186798" cy="428628"/>
          </a:xfrm>
          <a:prstGeom prst="rightArrow">
            <a:avLst>
              <a:gd name="adj1" fmla="val 50000"/>
              <a:gd name="adj2" fmla="val 43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PATOGENIE</a:t>
            </a:r>
            <a:endParaRPr lang="ro-RO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GB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TA= DC x RVP                </a:t>
            </a:r>
            <a:r>
              <a:rPr lang="en-GB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HTA = ↑ DC si/sau ↑RVP</a:t>
            </a:r>
          </a:p>
          <a:p>
            <a:pPr>
              <a:buNone/>
            </a:pPr>
            <a:r>
              <a:rPr lang="en-US" smtClean="0"/>
              <a:t>  </a:t>
            </a:r>
          </a:p>
          <a:p>
            <a:pPr>
              <a:buNone/>
            </a:pPr>
            <a:r>
              <a:rPr lang="en-US" b="1" smtClean="0"/>
              <a:t>Factori: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hemodinamici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neurogeni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anomalii ale transportului transmembranar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SNS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SRAA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hiperinsulinism</a:t>
            </a:r>
          </a:p>
          <a:p>
            <a:pPr>
              <a:buFont typeface="Arial" pitchFamily="34" charset="0"/>
              <a:buChar char="•"/>
            </a:pPr>
            <a:endParaRPr lang="en-US" smtClean="0"/>
          </a:p>
          <a:p>
            <a:pPr>
              <a:buFont typeface="Arial" pitchFamily="34" charset="0"/>
              <a:buChar char="•"/>
            </a:pPr>
            <a:endParaRPr lang="en-US" smtClean="0"/>
          </a:p>
          <a:p>
            <a:pPr>
              <a:buNone/>
            </a:pPr>
            <a:endParaRPr lang="ro-RO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469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HIPERTENSIUNEA                ARTERIALA</vt:lpstr>
      <vt:lpstr>DEFINITIE</vt:lpstr>
      <vt:lpstr>CLASIFICARE(1)</vt:lpstr>
      <vt:lpstr>CLASIFICARE(2)</vt:lpstr>
      <vt:lpstr>CLASIFICARE(3)</vt:lpstr>
      <vt:lpstr>HTA sistolica  </vt:lpstr>
      <vt:lpstr>HTA sistolica si diastolica  </vt:lpstr>
      <vt:lpstr>            HTA</vt:lpstr>
      <vt:lpstr>PATOGENIE</vt:lpstr>
      <vt:lpstr>COMPLICATII(1)</vt:lpstr>
      <vt:lpstr>COMPLICATII(2)</vt:lpstr>
      <vt:lpstr>TRATAMENT(1)</vt:lpstr>
      <vt:lpstr>TRATAMENT(2)</vt:lpstr>
      <vt:lpstr>TRATAMENT(3)</vt:lpstr>
      <vt:lpstr>TRATAMENT(4)</vt:lpstr>
      <vt:lpstr>TRATAMENT(5)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HIPERTENSIUNEA                ARTERIALA</dc:title>
  <dc:creator>Oana</dc:creator>
  <cp:lastModifiedBy>Tca</cp:lastModifiedBy>
  <cp:revision>38</cp:revision>
  <dcterms:created xsi:type="dcterms:W3CDTF">2015-07-21T14:15:11Z</dcterms:created>
  <dcterms:modified xsi:type="dcterms:W3CDTF">2020-01-04T20:34:11Z</dcterms:modified>
</cp:coreProperties>
</file>