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60" r:id="rId6"/>
  </p:sldMasterIdLst>
  <p:notesMasterIdLst>
    <p:notesMasterId r:id="rId37"/>
  </p:notesMasterIdLst>
  <p:handoutMasterIdLst>
    <p:handoutMasterId r:id="rId38"/>
  </p:handoutMasterIdLst>
  <p:sldIdLst>
    <p:sldId id="256" r:id="rId7"/>
    <p:sldId id="281" r:id="rId8"/>
    <p:sldId id="258" r:id="rId9"/>
    <p:sldId id="265" r:id="rId10"/>
    <p:sldId id="268" r:id="rId11"/>
    <p:sldId id="266" r:id="rId12"/>
    <p:sldId id="300" r:id="rId13"/>
    <p:sldId id="270" r:id="rId14"/>
    <p:sldId id="269" r:id="rId15"/>
    <p:sldId id="271" r:id="rId16"/>
    <p:sldId id="267" r:id="rId17"/>
    <p:sldId id="282" r:id="rId18"/>
    <p:sldId id="260" r:id="rId19"/>
    <p:sldId id="259" r:id="rId20"/>
    <p:sldId id="273" r:id="rId21"/>
    <p:sldId id="277" r:id="rId22"/>
    <p:sldId id="299" r:id="rId23"/>
    <p:sldId id="301" r:id="rId24"/>
    <p:sldId id="262" r:id="rId25"/>
    <p:sldId id="284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302" r:id="rId34"/>
    <p:sldId id="264" r:id="rId35"/>
    <p:sldId id="257" r:id="rId36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Ericsson Capital TT" panose="02000503000000020004" pitchFamily="2" charset="0"/>
      <p:regular r:id="rId47"/>
    </p:embeddedFont>
  </p:embeddedFont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182" autoAdjust="0"/>
  </p:normalViewPr>
  <p:slideViewPr>
    <p:cSldViewPr>
      <p:cViewPr varScale="1">
        <p:scale>
          <a:sx n="90" d="100"/>
          <a:sy n="90" d="100"/>
        </p:scale>
        <p:origin x="221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font" Target="fonts/font6.fntdata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2016-02-12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60CB5-CBED-4528-B139-69BE9BAF25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8946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2016-02-12 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B5057-33B6-4381-950D-211CB6711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3683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2016-02-12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72BDEAF-E7DA-41DF-9C4A-7C6F5EEC374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3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2016-02-12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AB5057-33B6-4381-950D-211CB67115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82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2016-02-12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AB5057-33B6-4381-950D-211CB67115B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19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2016-02-12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AB5057-33B6-4381-950D-211CB67115B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72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2016-02-12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AB5057-33B6-4381-950D-211CB67115B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0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2016-02-12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AB5057-33B6-4381-950D-211CB67115B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58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2016-02-12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AB5057-33B6-4381-950D-211CB67115B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71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2016-02-12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AB5057-33B6-4381-950D-211CB67115B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99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2016-02-12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AB5057-33B6-4381-950D-211CB67115B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15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2016-02-12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AB5057-33B6-4381-950D-211CB67115B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61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2016-02-12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AB5057-33B6-4381-950D-211CB67115B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9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2016-02-12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AB5057-33B6-4381-950D-211CB67115B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71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2016-02-12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AB5057-33B6-4381-950D-211CB67115B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67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2016-02-12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AB5057-33B6-4381-950D-211CB67115B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9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2016-02-12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AB5057-33B6-4381-950D-211CB67115B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52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write a program that stores {Key, Value} pairs in a list.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solution is in the same repo as the small exercises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github.com/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SavasAydin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erlang_exercises.git</a:t>
            </a:r>
            <a:endParaRPr lang="en-US" dirty="0"/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use 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rebar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build this application.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https://github.com/rebar/rebar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an Erlang build tool that makes it easy to compile and test Erlang applications, port drivers and releases.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2016-02-12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AB5057-33B6-4381-950D-211CB67115B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07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2016-02-12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AB5057-33B6-4381-950D-211CB67115B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55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2016-02-12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BB1B5DB-7CCA-4FE5-AF94-D1AC13EA49E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82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2016-02-12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AB5057-33B6-4381-950D-211CB67115B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14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2016-02-12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AB5057-33B6-4381-950D-211CB67115B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00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2016-02-12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AB5057-33B6-4381-950D-211CB67115B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81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2016-02-12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AB5057-33B6-4381-950D-211CB67115B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6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2016-02-12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AB5057-33B6-4381-950D-211CB67115B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901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2016-02-12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AB5057-33B6-4381-950D-211CB67115B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22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2016-02-12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AB5057-33B6-4381-950D-211CB67115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828876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9FB7D3"/>
                </a:solidFill>
              </a:rPr>
              <a:t>CAPITALS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000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5137200"/>
            <a:ext cx="8355014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Arial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808709"/>
            <a:ext cx="8351839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1602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438151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Do not add objects or text in the footer area</a:t>
            </a: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316001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 dirty="0">
                <a:solidFill>
                  <a:srgbClr val="87888A"/>
                </a:solidFill>
              </a:rPr>
              <a:t>Ericsson Internal  |  2016-02-12  |  Page </a:t>
            </a:r>
            <a:fld id="{5485D557-1813-4401-A825-7DAF183198A2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000"/>
            <a:ext cx="8351839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239713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rlang.org/doc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797152"/>
            <a:ext cx="8355014" cy="1386001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lvl="0">
              <a:lnSpc>
                <a:spcPct val="120000"/>
              </a:lnSpc>
              <a:spcAft>
                <a:spcPts val="100"/>
              </a:spcAft>
            </a:pPr>
            <a:r>
              <a:rPr lang="en-US" sz="7200" dirty="0">
                <a:solidFill>
                  <a:srgbClr val="00B050"/>
                </a:solidFill>
                <a:latin typeface="Arial"/>
              </a:rPr>
              <a:t>Data types</a:t>
            </a:r>
            <a:endParaRPr lang="sv-SE" sz="7200" dirty="0">
              <a:solidFill>
                <a:srgbClr val="00B050"/>
              </a:solidFill>
              <a:latin typeface="Arial"/>
            </a:endParaRPr>
          </a:p>
          <a:p>
            <a:pPr lvl="0">
              <a:lnSpc>
                <a:spcPct val="120000"/>
              </a:lnSpc>
              <a:spcAft>
                <a:spcPts val="100"/>
              </a:spcAft>
            </a:pPr>
            <a:r>
              <a:rPr lang="en-US" sz="7200" dirty="0">
                <a:solidFill>
                  <a:srgbClr val="00B0F0"/>
                </a:solidFill>
                <a:latin typeface="Arial"/>
              </a:rPr>
              <a:t>Pattern matching</a:t>
            </a:r>
            <a:endParaRPr lang="sv-SE" sz="7200" dirty="0">
              <a:solidFill>
                <a:srgbClr val="00B0F0"/>
              </a:solidFill>
              <a:latin typeface="Arial"/>
            </a:endParaRPr>
          </a:p>
          <a:p>
            <a:pPr lvl="0">
              <a:lnSpc>
                <a:spcPct val="120000"/>
              </a:lnSpc>
              <a:spcAft>
                <a:spcPts val="100"/>
              </a:spcAft>
            </a:pPr>
            <a:r>
              <a:rPr lang="en-US" sz="7200" dirty="0">
                <a:solidFill>
                  <a:srgbClr val="7030A0"/>
                </a:solidFill>
                <a:latin typeface="Arial"/>
              </a:rPr>
              <a:t>Functions</a:t>
            </a:r>
            <a:endParaRPr lang="sv-SE" sz="7200" dirty="0">
              <a:solidFill>
                <a:srgbClr val="7030A0"/>
              </a:solidFill>
              <a:latin typeface="Arial"/>
            </a:endParaRPr>
          </a:p>
          <a:p>
            <a:pPr lvl="0">
              <a:lnSpc>
                <a:spcPct val="120000"/>
              </a:lnSpc>
              <a:spcAft>
                <a:spcPts val="100"/>
              </a:spcAft>
            </a:pPr>
            <a:r>
              <a:rPr lang="en-US" sz="7200" dirty="0">
                <a:solidFill>
                  <a:srgbClr val="C00000"/>
                </a:solidFill>
                <a:latin typeface="Arial"/>
              </a:rPr>
              <a:t>Expressions</a:t>
            </a:r>
            <a:endParaRPr lang="sv-SE" sz="7200" dirty="0">
              <a:solidFill>
                <a:srgbClr val="C00000"/>
              </a:solidFill>
              <a:latin typeface="Arial"/>
            </a:endParaRPr>
          </a:p>
          <a:p>
            <a:pPr lvl="0">
              <a:lnSpc>
                <a:spcPct val="120000"/>
              </a:lnSpc>
              <a:spcAft>
                <a:spcPts val="100"/>
              </a:spcAft>
            </a:pPr>
            <a:r>
              <a:rPr lang="en-US" sz="7200" dirty="0">
                <a:solidFill>
                  <a:srgbClr val="FFC000"/>
                </a:solidFill>
                <a:latin typeface="Arial"/>
              </a:rPr>
              <a:t>Records</a:t>
            </a:r>
            <a:endParaRPr lang="sv-SE" sz="7200" dirty="0">
              <a:solidFill>
                <a:srgbClr val="FFC000"/>
              </a:solidFill>
              <a:latin typeface="Arial"/>
            </a:endParaRPr>
          </a:p>
          <a:p>
            <a:pPr lvl="0">
              <a:lnSpc>
                <a:spcPct val="120000"/>
              </a:lnSpc>
              <a:spcAft>
                <a:spcPts val="100"/>
              </a:spcAft>
            </a:pPr>
            <a:r>
              <a:rPr lang="en-US" sz="7200" dirty="0">
                <a:solidFill>
                  <a:srgbClr val="002060"/>
                </a:solidFill>
                <a:latin typeface="Arial"/>
              </a:rPr>
              <a:t>Exercises</a:t>
            </a:r>
            <a:endParaRPr lang="sv-SE" sz="7200" dirty="0">
              <a:solidFill>
                <a:srgbClr val="002060"/>
              </a:solidFill>
              <a:latin typeface="Arial"/>
            </a:endParaRPr>
          </a:p>
          <a:p>
            <a:endParaRPr lang="en-US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BASIC ERLANG </a:t>
            </a:r>
            <a:r>
              <a:rPr lang="en-US" dirty="0">
                <a:solidFill>
                  <a:srgbClr val="00B050"/>
                </a:solidFill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709499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Boolean data type in Erlang. </a:t>
            </a:r>
          </a:p>
          <a:p>
            <a:endParaRPr lang="en-US" dirty="0"/>
          </a:p>
          <a:p>
            <a:r>
              <a:rPr lang="en-US" dirty="0"/>
              <a:t>We use the atoms </a:t>
            </a:r>
            <a:r>
              <a:rPr lang="en-US" i="1" dirty="0"/>
              <a:t>true</a:t>
            </a:r>
            <a:r>
              <a:rPr lang="en-US" dirty="0"/>
              <a:t> and </a:t>
            </a:r>
            <a:r>
              <a:rPr lang="en-US" i="1" dirty="0"/>
              <a:t>false</a:t>
            </a:r>
            <a:r>
              <a:rPr lang="en-US" dirty="0"/>
              <a:t> as Boolean instead.</a:t>
            </a:r>
          </a:p>
          <a:p>
            <a:pPr marL="0" indent="0">
              <a:buNone/>
            </a:pPr>
            <a:endParaRPr lang="en-US" dirty="0"/>
          </a:p>
          <a:p>
            <a:pPr marL="357187" lvl="1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1&gt; 2 =&lt; 3.</a:t>
            </a:r>
          </a:p>
          <a:p>
            <a:pPr marL="357187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357187" lvl="1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 a == b.</a:t>
            </a:r>
          </a:p>
          <a:p>
            <a:pPr marL="357187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- boolean</a:t>
            </a:r>
          </a:p>
        </p:txBody>
      </p:sp>
    </p:spTree>
    <p:extLst>
      <p:ext uri="{BB962C8B-B14F-4D97-AF65-F5344CB8AC3E}">
        <p14:creationId xmlns:p14="http://schemas.microsoft.com/office/powerpoint/2010/main" val="79994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not cover other data types in this session.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Reference</a:t>
            </a:r>
          </a:p>
          <a:p>
            <a:pPr lvl="1"/>
            <a:r>
              <a:rPr lang="en-US" dirty="0"/>
              <a:t>Fun</a:t>
            </a:r>
          </a:p>
          <a:p>
            <a:pPr lvl="1"/>
            <a:r>
              <a:rPr lang="en-US" dirty="0"/>
              <a:t>Bit Strings and Binaries </a:t>
            </a:r>
          </a:p>
          <a:p>
            <a:pPr lvl="1"/>
            <a:r>
              <a:rPr lang="en-US" dirty="0"/>
              <a:t>Port Identifier</a:t>
            </a:r>
          </a:p>
          <a:p>
            <a:pPr lvl="1"/>
            <a:r>
              <a:rPr lang="en-US" dirty="0"/>
              <a:t>Pid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- Others</a:t>
            </a:r>
          </a:p>
        </p:txBody>
      </p:sp>
    </p:spTree>
    <p:extLst>
      <p:ext uri="{BB962C8B-B14F-4D97-AF65-F5344CB8AC3E}">
        <p14:creationId xmlns:p14="http://schemas.microsoft.com/office/powerpoint/2010/main" val="219588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Erlang supports a number of BIFs for type conventions.</a:t>
            </a:r>
          </a:p>
          <a:p>
            <a:pPr marL="3556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56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– </a:t>
            </a:r>
            <a:br>
              <a:rPr lang="en-US" dirty="0"/>
            </a:br>
            <a:r>
              <a:rPr lang="en-US" dirty="0"/>
              <a:t>type conventions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708920"/>
            <a:ext cx="7632848" cy="266429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55600" lvl="1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1&gt; atom_to_list(erlang).</a:t>
            </a:r>
          </a:p>
          <a:p>
            <a:pPr marL="3556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"erlang“</a:t>
            </a:r>
          </a:p>
          <a:p>
            <a:pPr marL="3556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5600" lvl="1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 list_to_atom("erlang").</a:t>
            </a:r>
          </a:p>
          <a:p>
            <a:pPr marL="3556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erlang</a:t>
            </a:r>
          </a:p>
          <a:p>
            <a:pPr marL="3556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5600" lvl="1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3&gt; integer_to_list(1).</a:t>
            </a:r>
          </a:p>
          <a:p>
            <a:pPr marL="3556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</a:p>
          <a:p>
            <a:pPr marL="3556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5600" lvl="1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4&gt; list_to_integer("1").</a:t>
            </a:r>
          </a:p>
          <a:p>
            <a:pPr marL="3556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3556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5600" lvl="1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5&gt; tuple_to_list({1,2,3}).</a:t>
            </a:r>
          </a:p>
          <a:p>
            <a:pPr marL="3556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[1,2,3]</a:t>
            </a:r>
          </a:p>
          <a:p>
            <a:pPr marL="3556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5600" lvl="1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6&gt; list_to_tuple([1,2,3]).</a:t>
            </a:r>
          </a:p>
          <a:p>
            <a:pPr marL="3556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{1,2,3}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279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is an Erlang expression that can be bound to a value.</a:t>
            </a:r>
          </a:p>
          <a:p>
            <a:endParaRPr lang="en-US" dirty="0"/>
          </a:p>
          <a:p>
            <a:r>
              <a:rPr lang="en-US" dirty="0"/>
              <a:t>They start  with either an uppercase letter or underscore.</a:t>
            </a:r>
          </a:p>
          <a:p>
            <a:pPr marL="714375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</a:p>
          <a:p>
            <a:pPr marL="714375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  <a:p>
            <a:pPr marL="714375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Number_of_boards</a:t>
            </a:r>
          </a:p>
          <a:p>
            <a:endParaRPr lang="en-US" dirty="0"/>
          </a:p>
          <a:p>
            <a:r>
              <a:rPr lang="en-US" dirty="0"/>
              <a:t>You may not change the value of a variable once it is bound to a value.</a:t>
            </a:r>
          </a:p>
          <a:p>
            <a:pPr marL="3556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621323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left-hand side pattern matches against a right-hand side.</a:t>
            </a:r>
          </a:p>
          <a:p>
            <a:pPr lvl="1"/>
            <a:r>
              <a:rPr lang="en-US" dirty="0"/>
              <a:t>If the pattern is an unbound variable and pattern match succeeds, the variable will be bound to the value.</a:t>
            </a:r>
          </a:p>
          <a:p>
            <a:pPr marL="357187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1&gt;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ea typeface="+mn-ea"/>
                <a:cs typeface="+mn-cs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357187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1</a:t>
            </a:r>
          </a:p>
          <a:p>
            <a:pPr lvl="1"/>
            <a:r>
              <a:rPr lang="en-US" dirty="0"/>
              <a:t>If the pattern is already bound to a value, the expression will evaluate the same value.</a:t>
            </a:r>
          </a:p>
          <a:p>
            <a:pPr marL="357187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2&gt; {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 = {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}.</a:t>
            </a:r>
          </a:p>
          <a:p>
            <a:pPr marL="357187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{1,3}</a:t>
            </a:r>
            <a:endParaRPr lang="en-US" sz="1800" dirty="0"/>
          </a:p>
          <a:p>
            <a:pPr lvl="1"/>
            <a:r>
              <a:rPr lang="en-US" dirty="0"/>
              <a:t>It is an error if pattern match fails.</a:t>
            </a:r>
          </a:p>
          <a:p>
            <a:pPr marL="357187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3&gt; {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 = {</a:t>
            </a: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}.</a:t>
            </a:r>
          </a:p>
          <a:p>
            <a:pPr marL="357187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** exception error: no match of right hand side value {2,3}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215687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84784"/>
            <a:ext cx="8351839" cy="3852000"/>
          </a:xfrm>
        </p:spPr>
        <p:txBody>
          <a:bodyPr/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Evaluation</a:t>
            </a:r>
          </a:p>
          <a:p>
            <a:pPr marL="357187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m:f/N – f must be exported</a:t>
            </a:r>
          </a:p>
          <a:p>
            <a:pPr marL="357187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7187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59" y="1916832"/>
            <a:ext cx="35147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59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dirty="0"/>
              <a:t>How the Recursion evaluates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(</a:t>
            </a:r>
            <a:r>
              <a:rPr lang="sv-SE" dirty="0"/>
              <a:t>continued)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488" b="5171"/>
          <a:stretch/>
        </p:blipFill>
        <p:spPr>
          <a:xfrm>
            <a:off x="899592" y="3867028"/>
            <a:ext cx="6553200" cy="2442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14352"/>
          <a:stretch/>
        </p:blipFill>
        <p:spPr>
          <a:xfrm>
            <a:off x="1013842" y="2208132"/>
            <a:ext cx="3486150" cy="107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51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700808"/>
            <a:ext cx="8351839" cy="4320480"/>
          </a:xfrm>
        </p:spPr>
        <p:txBody>
          <a:bodyPr/>
          <a:lstStyle/>
          <a:p>
            <a:r>
              <a:rPr lang="en-US" dirty="0"/>
              <a:t>Tail Recursion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500" dirty="0"/>
          </a:p>
          <a:p>
            <a:r>
              <a:rPr lang="en-US" dirty="0"/>
              <a:t>How the Recursion evaluates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(</a:t>
            </a:r>
            <a:r>
              <a:rPr lang="sv-SE" dirty="0"/>
              <a:t>continued)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602" b="7565"/>
          <a:stretch/>
        </p:blipFill>
        <p:spPr>
          <a:xfrm>
            <a:off x="899592" y="2132855"/>
            <a:ext cx="5257800" cy="18722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8002"/>
          <a:stretch/>
        </p:blipFill>
        <p:spPr>
          <a:xfrm>
            <a:off x="967705" y="4653136"/>
            <a:ext cx="6124575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85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1200" dirty="0"/>
              <a:t>BIFs</a:t>
            </a:r>
          </a:p>
          <a:p>
            <a:pPr lvl="1"/>
            <a:r>
              <a:rPr lang="en-US" kern="1200" dirty="0"/>
              <a:t>Implemented in C into the Erlang VM</a:t>
            </a:r>
          </a:p>
          <a:p>
            <a:pPr lvl="1"/>
            <a:r>
              <a:rPr lang="en-US" kern="1200" dirty="0"/>
              <a:t>BIFs belonging to erlang are auto-imported.</a:t>
            </a:r>
          </a:p>
          <a:p>
            <a:pPr lvl="1"/>
            <a:r>
              <a:rPr lang="en-US" kern="1200" dirty="0"/>
              <a:t>Difficult to do in Erlang</a:t>
            </a:r>
          </a:p>
          <a:p>
            <a:pPr lvl="1"/>
            <a:r>
              <a:rPr lang="en-US" kern="1200" dirty="0"/>
              <a:t>Most of them can be used as guard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(</a:t>
            </a:r>
            <a:r>
              <a:rPr lang="sv-SE" dirty="0"/>
              <a:t>continued)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061971"/>
            <a:ext cx="7632848" cy="20313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1&gt; atom_to_list('Erlang').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"Erlang"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 is_atom("Erlang"). 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3&gt; tuple_size({a,b,c,d}).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4&gt; length([a,b,c,d]).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7609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cover a number of Erlang expressions – </a:t>
            </a:r>
            <a:r>
              <a:rPr lang="en-US" i="1" dirty="0"/>
              <a:t>not all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Terms, Variables, Patterns and Function calls 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Case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Term Comparisons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Arithmetic Expressions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Boolean Expressions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Fun Operations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Guard Expressions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List Operations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List Comprehensions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369236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All is covered by Erlang documentation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http://erlang.org/doc/index.html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A free Learn You Some Erlang for Great Good version</a:t>
            </a:r>
          </a:p>
          <a:p>
            <a:pPr marL="0" indent="0">
              <a:buNone/>
            </a:pPr>
            <a:r>
              <a:rPr lang="en-US" dirty="0"/>
              <a:t>	http://learnyousomeerlang.com/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767964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expressions uses pattern matching.</a:t>
            </a:r>
          </a:p>
          <a:p>
            <a:r>
              <a:rPr lang="en-US" dirty="0"/>
              <a:t>The expression between </a:t>
            </a:r>
            <a:r>
              <a:rPr lang="en-US" i="1" dirty="0"/>
              <a:t>case </a:t>
            </a:r>
            <a:r>
              <a:rPr lang="en-US" dirty="0"/>
              <a:t> and </a:t>
            </a:r>
            <a:r>
              <a:rPr lang="en-US" i="1" dirty="0"/>
              <a:t>of </a:t>
            </a:r>
            <a:r>
              <a:rPr lang="en-US" dirty="0"/>
              <a:t>will be evaluated, and the patterns are matched in order. Once a match is successful, the case clause will be evaluated.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- case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80940"/>
            <a:ext cx="4464496" cy="22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241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– </a:t>
            </a:r>
            <a:br>
              <a:rPr lang="en-US" dirty="0"/>
            </a:br>
            <a:r>
              <a:rPr lang="en-US" dirty="0"/>
              <a:t>Term Comparisons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3863017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04048" y="1844824"/>
            <a:ext cx="38884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number &lt; atom &lt; tuple &lt;list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1&gt; 1 &lt; a.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 a &lt; {1,2}.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3&gt; {a,2} &lt; {1,2,3}.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4&gt; {1,2} &lt; {a,2}.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5&gt; {a,2} &lt; [1,2].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6&gt; [1,2] &lt; [a].   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155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7030A0"/>
                </a:solidFill>
              </a:rPr>
              <a:t>op</a:t>
            </a:r>
            <a:r>
              <a:rPr lang="en-US" dirty="0"/>
              <a:t> Expression</a:t>
            </a:r>
          </a:p>
          <a:p>
            <a:pPr marL="357187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1&gt; </a:t>
            </a:r>
            <a:r>
              <a:rPr lang="en-US" sz="1800" b="1" kern="12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1.</a:t>
            </a:r>
          </a:p>
          <a:p>
            <a:pPr marL="357187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r>
              <a:rPr lang="en-US" dirty="0"/>
              <a:t>Expression_1 </a:t>
            </a:r>
            <a:r>
              <a:rPr lang="en-US" b="1" i="1" dirty="0">
                <a:solidFill>
                  <a:srgbClr val="7030A0"/>
                </a:solidFill>
              </a:rPr>
              <a:t>op</a:t>
            </a:r>
            <a:r>
              <a:rPr lang="en-US" dirty="0"/>
              <a:t> Expression_2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Expressions – </a:t>
            </a:r>
            <a:br>
              <a:rPr lang="en-US" dirty="0"/>
            </a:br>
            <a:r>
              <a:rPr lang="en-US" dirty="0"/>
              <a:t>Arithmetic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3573016"/>
            <a:ext cx="6912768" cy="175432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57187" lvl="1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2&gt; 5 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2.</a:t>
            </a:r>
          </a:p>
          <a:p>
            <a:pPr marL="357187" lvl="1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 marL="357187" lvl="1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3&gt; 5 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2.</a:t>
            </a:r>
          </a:p>
          <a:p>
            <a:pPr marL="357187" lvl="1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357187" lvl="1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4&gt; 5 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2.</a:t>
            </a:r>
          </a:p>
          <a:p>
            <a:pPr marL="357187" lvl="1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marL="357187" lvl="1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5&gt; 5 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2.</a:t>
            </a:r>
          </a:p>
          <a:p>
            <a:pPr marL="357187" lvl="1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2.5</a:t>
            </a:r>
          </a:p>
          <a:p>
            <a:pPr marL="357187" lvl="1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6&gt; 5 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2.</a:t>
            </a:r>
          </a:p>
          <a:p>
            <a:pPr marL="357187" lvl="1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357187" lvl="1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7&gt; 5 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2.</a:t>
            </a:r>
          </a:p>
          <a:p>
            <a:pPr marL="357187" lvl="1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4622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op</a:t>
            </a:r>
            <a:r>
              <a:rPr lang="en-US" dirty="0"/>
              <a:t> Expression</a:t>
            </a:r>
          </a:p>
          <a:p>
            <a:pPr marL="357187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1&gt;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true.</a:t>
            </a:r>
          </a:p>
          <a:p>
            <a:pPr marL="357187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Expression_1 </a:t>
            </a:r>
            <a:r>
              <a:rPr lang="en-US" i="1" dirty="0"/>
              <a:t>op</a:t>
            </a:r>
            <a:r>
              <a:rPr lang="en-US" dirty="0"/>
              <a:t> Expression_2</a:t>
            </a:r>
          </a:p>
          <a:p>
            <a:pPr marL="357187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2&gt; true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false.</a:t>
            </a:r>
          </a:p>
          <a:p>
            <a:pPr marL="357187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357187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3&gt; true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false.</a:t>
            </a:r>
          </a:p>
          <a:p>
            <a:pPr marL="357187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357187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4&gt; true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false.</a:t>
            </a:r>
          </a:p>
          <a:p>
            <a:pPr marL="357187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– </a:t>
            </a:r>
            <a:br>
              <a:rPr lang="en-US" dirty="0"/>
            </a:br>
            <a:r>
              <a:rPr lang="en-US" dirty="0"/>
              <a:t>Boolean Expressions</a:t>
            </a:r>
          </a:p>
        </p:txBody>
      </p:sp>
    </p:spTree>
    <p:extLst>
      <p:ext uri="{BB962C8B-B14F-4D97-AF65-F5344CB8AC3E}">
        <p14:creationId xmlns:p14="http://schemas.microsoft.com/office/powerpoint/2010/main" val="551713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 expression begins with the keyword </a:t>
            </a:r>
            <a:r>
              <a:rPr lang="en-US" i="1" dirty="0"/>
              <a:t>fun</a:t>
            </a:r>
            <a:r>
              <a:rPr lang="en-US" dirty="0"/>
              <a:t> and ends with the keyword </a:t>
            </a:r>
            <a:r>
              <a:rPr lang="en-US" i="1" dirty="0"/>
              <a:t>end</a:t>
            </a:r>
            <a:r>
              <a:rPr lang="en-US" dirty="0"/>
              <a:t>.</a:t>
            </a:r>
          </a:p>
          <a:p>
            <a:pPr marL="715962" lvl="2" indent="0">
              <a:buNone/>
            </a:pPr>
            <a:r>
              <a:rPr lang="da-DK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1&gt; fun(X) -&gt; X + 1 end.</a:t>
            </a:r>
          </a:p>
          <a:p>
            <a:pPr marL="715962" lvl="2" indent="0">
              <a:buNone/>
            </a:pPr>
            <a:r>
              <a:rPr lang="da-DK" sz="1800" dirty="0">
                <a:latin typeface="Consolas" panose="020B0609020204030204" pitchFamily="49" charset="0"/>
                <a:cs typeface="Consolas" panose="020B0609020204030204" pitchFamily="49" charset="0"/>
              </a:rPr>
              <a:t>#Fun&lt;erl_eval.6.80484245&gt;</a:t>
            </a:r>
          </a:p>
          <a:p>
            <a:r>
              <a:rPr lang="en-US" dirty="0"/>
              <a:t>It is possible to assign a fun expression to a variable.</a:t>
            </a:r>
          </a:p>
          <a:p>
            <a:pPr marL="714375" lvl="2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 Increment = fun(X) -&gt; X + 1 end. </a:t>
            </a:r>
          </a:p>
          <a:p>
            <a:pPr marL="714375" lvl="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#Fun&lt;erl_eval.6.80484245&gt;</a:t>
            </a:r>
          </a:p>
          <a:p>
            <a:r>
              <a:rPr lang="en-US" dirty="0"/>
              <a:t>Pass it as an argument to another function.</a:t>
            </a:r>
          </a:p>
          <a:p>
            <a:pPr marL="715962" lvl="2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3&gt; Fun = fun(F, X) -&gt; F(X) end.</a:t>
            </a:r>
          </a:p>
          <a:p>
            <a:pPr marL="715962" lvl="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#Fun&lt;erl_eval.6.80484245&gt;</a:t>
            </a:r>
          </a:p>
          <a:p>
            <a:pPr marL="715962" lvl="2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4&gt; Fun(Increment, 100).</a:t>
            </a:r>
          </a:p>
          <a:p>
            <a:pPr marL="715962" lvl="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– </a:t>
            </a:r>
            <a:br>
              <a:rPr lang="en-US" dirty="0"/>
            </a:br>
            <a:r>
              <a:rPr lang="en-US" dirty="0"/>
              <a:t>Fun Operations</a:t>
            </a:r>
          </a:p>
        </p:txBody>
      </p:sp>
    </p:spTree>
    <p:extLst>
      <p:ext uri="{BB962C8B-B14F-4D97-AF65-F5344CB8AC3E}">
        <p14:creationId xmlns:p14="http://schemas.microsoft.com/office/powerpoint/2010/main" val="1613155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test for a condition.</a:t>
            </a:r>
          </a:p>
          <a:p>
            <a:r>
              <a:rPr lang="en-US" dirty="0"/>
              <a:t>You may not use user-defined functions as a guard expression.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You may have sequence of guard expressions.</a:t>
            </a:r>
          </a:p>
          <a:p>
            <a:pPr lvl="1"/>
            <a:r>
              <a:rPr lang="en-US" dirty="0"/>
              <a:t>Semicolon “;” is used as </a:t>
            </a:r>
            <a:r>
              <a:rPr lang="en-US" i="1" dirty="0"/>
              <a:t>orelse</a:t>
            </a:r>
            <a:r>
              <a:rPr lang="en-US" dirty="0"/>
              <a:t> when separating guard expressions.</a:t>
            </a:r>
          </a:p>
          <a:p>
            <a:pPr lvl="1"/>
            <a:r>
              <a:rPr lang="en-US" dirty="0"/>
              <a:t>Comma “,” is used as </a:t>
            </a:r>
            <a:r>
              <a:rPr lang="en-US" i="1" dirty="0"/>
              <a:t>andalso</a:t>
            </a:r>
            <a:r>
              <a:rPr lang="en-US" dirty="0"/>
              <a:t> when separating guard expressions.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– </a:t>
            </a:r>
            <a:br>
              <a:rPr lang="en-US" dirty="0"/>
            </a:br>
            <a:r>
              <a:rPr lang="en-US" dirty="0"/>
              <a:t>Guard Expressions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293096"/>
            <a:ext cx="33718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62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List1 </a:t>
            </a:r>
            <a:r>
              <a:rPr lang="en-US" dirty="0">
                <a:solidFill>
                  <a:srgbClr val="FF0000"/>
                </a:solidFill>
              </a:rPr>
              <a:t>++</a:t>
            </a:r>
            <a:r>
              <a:rPr lang="en-US" dirty="0"/>
              <a:t> List2</a:t>
            </a:r>
          </a:p>
          <a:p>
            <a:pPr lvl="1"/>
            <a:r>
              <a:rPr lang="en-US" dirty="0"/>
              <a:t>Concatenate List2 to List1.</a:t>
            </a:r>
          </a:p>
          <a:p>
            <a:pPr marL="714375" lvl="2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1&gt; [1,2] ++ [a,b,1,2].</a:t>
            </a:r>
          </a:p>
          <a:p>
            <a:pPr marL="714375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[1,2,a,b,1,2]</a:t>
            </a:r>
          </a:p>
          <a:p>
            <a:endParaRPr lang="en-US" dirty="0"/>
          </a:p>
          <a:p>
            <a:r>
              <a:rPr lang="en-US" dirty="0"/>
              <a:t>List1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/>
              <a:t> List2</a:t>
            </a:r>
          </a:p>
          <a:p>
            <a:pPr lvl="1"/>
            <a:r>
              <a:rPr lang="en-US" dirty="0"/>
              <a:t>Subtract first occurrence of each element in List2 from List1. </a:t>
            </a:r>
          </a:p>
          <a:p>
            <a:pPr marL="714375" lvl="2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 [1,2,a,b,a,1] -- [1,a].</a:t>
            </a:r>
          </a:p>
          <a:p>
            <a:pPr marL="714375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[2,b,a,1]</a:t>
            </a:r>
          </a:p>
          <a:p>
            <a:pPr marL="3556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– </a:t>
            </a:r>
            <a:br>
              <a:rPr lang="en-US" dirty="0"/>
            </a:br>
            <a:r>
              <a:rPr lang="en-US" dirty="0"/>
              <a:t>List Operations</a:t>
            </a:r>
          </a:p>
        </p:txBody>
      </p:sp>
    </p:spTree>
    <p:extLst>
      <p:ext uri="{BB962C8B-B14F-4D97-AF65-F5344CB8AC3E}">
        <p14:creationId xmlns:p14="http://schemas.microsoft.com/office/powerpoint/2010/main" val="528840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881256"/>
            <a:ext cx="8351839" cy="3852000"/>
          </a:xfrm>
        </p:spPr>
        <p:txBody>
          <a:bodyPr/>
          <a:lstStyle/>
          <a:p>
            <a:r>
              <a:rPr lang="en-US" dirty="0"/>
              <a:t>List comprehensions are to build or modify lists.</a:t>
            </a:r>
          </a:p>
          <a:p>
            <a:r>
              <a:rPr lang="en-US" dirty="0"/>
              <a:t>Syntax is the following:</a:t>
            </a:r>
          </a:p>
          <a:p>
            <a:pPr marL="357187" lvl="1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[Expression || Generator, (GuardsOrGenerator)]</a:t>
            </a:r>
            <a:endParaRPr lang="en-US" dirty="0"/>
          </a:p>
          <a:p>
            <a:pPr lvl="1"/>
            <a:r>
              <a:rPr lang="en-US" dirty="0"/>
              <a:t>Expression is any Erlang expression and it is required.</a:t>
            </a:r>
          </a:p>
          <a:p>
            <a:pPr lvl="1"/>
            <a:r>
              <a:rPr lang="en-US" dirty="0"/>
              <a:t>Generator  is sequence of values and it is required ( Pattern &lt;- List )</a:t>
            </a:r>
          </a:p>
          <a:p>
            <a:pPr lvl="1"/>
            <a:r>
              <a:rPr lang="en-US" dirty="0"/>
              <a:t>Guard is a test for whether the pattern will be used in the expression or not. Guards and additional generators are optional.</a:t>
            </a:r>
          </a:p>
          <a:p>
            <a:pPr marL="715962" lvl="2" indent="0">
              <a:buNone/>
            </a:pPr>
            <a:endParaRPr lang="sv-SE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15962" lvl="2" indent="0">
              <a:buNone/>
            </a:pPr>
            <a:endParaRPr lang="sv-SE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15962" lvl="2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[2,4,6,8,10]</a:t>
            </a:r>
          </a:p>
          <a:p>
            <a:pPr marL="715962" lvl="2" indent="0">
              <a:buNone/>
            </a:pP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15962" lvl="2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[1,2,3]</a:t>
            </a:r>
          </a:p>
          <a:p>
            <a:pPr marL="0" indent="0">
              <a:buNone/>
            </a:pPr>
            <a:r>
              <a:rPr lang="sv-SE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– </a:t>
            </a:r>
            <a:br>
              <a:rPr lang="en-US" dirty="0"/>
            </a:br>
            <a:r>
              <a:rPr lang="en-US" dirty="0"/>
              <a:t>List Comprehensions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653136"/>
            <a:ext cx="34671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5517232"/>
            <a:ext cx="53340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90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new()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Creates a new storage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add(Key, Value, List)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Inserts {Key, Value} pair into List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deletes(Key, List)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Removes all entries associated with Key from List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find(Key, List)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Finds all entries associated with Key from List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is_defined(Key, List)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Returns true if List contains at least one entry associated with Key, otherwise false.</a:t>
            </a:r>
          </a:p>
          <a:p>
            <a:pPr lvl="2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exercise</a:t>
            </a:r>
          </a:p>
        </p:txBody>
      </p:sp>
    </p:spTree>
    <p:extLst>
      <p:ext uri="{BB962C8B-B14F-4D97-AF65-F5344CB8AC3E}">
        <p14:creationId xmlns:p14="http://schemas.microsoft.com/office/powerpoint/2010/main" val="3489207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exercises can be cloned with the following command: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git clone https://github.com/SavasAydin/erlang_exercises.git </a:t>
            </a:r>
          </a:p>
          <a:p>
            <a:endParaRPr lang="en-US" sz="1000" dirty="0"/>
          </a:p>
          <a:p>
            <a:r>
              <a:rPr lang="en-US" dirty="0"/>
              <a:t>Below is an example of how to run them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3239988"/>
            <a:ext cx="72961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5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</a:t>
            </a:r>
          </a:p>
          <a:p>
            <a:pPr lvl="1"/>
            <a:r>
              <a:rPr lang="en-US" dirty="0"/>
              <a:t>A valid Erlang expression</a:t>
            </a:r>
          </a:p>
          <a:p>
            <a:endParaRPr lang="en-US" dirty="0"/>
          </a:p>
          <a:p>
            <a:r>
              <a:rPr lang="en-US" dirty="0"/>
              <a:t>Number</a:t>
            </a:r>
          </a:p>
          <a:p>
            <a:pPr lvl="1"/>
            <a:r>
              <a:rPr lang="en-US" dirty="0"/>
              <a:t>Erlang supports </a:t>
            </a:r>
            <a:r>
              <a:rPr lang="en-US" i="1" dirty="0"/>
              <a:t>integer</a:t>
            </a:r>
            <a:r>
              <a:rPr lang="en-US" dirty="0"/>
              <a:t>, </a:t>
            </a:r>
            <a:r>
              <a:rPr lang="en-US" i="1" dirty="0"/>
              <a:t>float</a:t>
            </a:r>
            <a:r>
              <a:rPr lang="en-US" dirty="0"/>
              <a:t>, </a:t>
            </a:r>
            <a:r>
              <a:rPr lang="en-US" i="1" dirty="0"/>
              <a:t>$char</a:t>
            </a:r>
            <a:r>
              <a:rPr lang="en-US" dirty="0"/>
              <a:t>, and </a:t>
            </a:r>
            <a:r>
              <a:rPr lang="en-US" i="1" dirty="0"/>
              <a:t>base#value</a:t>
            </a:r>
            <a:r>
              <a:rPr lang="en-US" dirty="0"/>
              <a:t> numbers.</a:t>
            </a:r>
          </a:p>
          <a:p>
            <a:pPr marL="355600" lvl="1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755576" y="4149080"/>
            <a:ext cx="7414124" cy="163121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55600" lvl="1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1&gt; 4.</a:t>
            </a:r>
          </a:p>
          <a:p>
            <a:pPr marL="3556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355600" lvl="1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3&gt; $a.</a:t>
            </a:r>
          </a:p>
          <a:p>
            <a:pPr marL="3556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97</a:t>
            </a:r>
          </a:p>
          <a:p>
            <a:pPr marL="355600" lvl="1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5600" lvl="1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4&gt; 2#101.</a:t>
            </a:r>
          </a:p>
          <a:p>
            <a:pPr marL="3556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355600" lvl="1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5&gt;integer_to_list(5,2).</a:t>
            </a:r>
          </a:p>
          <a:p>
            <a:pPr marL="35560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"101"</a:t>
            </a:r>
          </a:p>
        </p:txBody>
      </p:sp>
    </p:spTree>
    <p:extLst>
      <p:ext uri="{BB962C8B-B14F-4D97-AF65-F5344CB8AC3E}">
        <p14:creationId xmlns:p14="http://schemas.microsoft.com/office/powerpoint/2010/main" val="4291052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ChapterSlide_Normal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5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556792"/>
            <a:ext cx="8351839" cy="3852000"/>
          </a:xfrm>
        </p:spPr>
        <p:txBody>
          <a:bodyPr/>
          <a:lstStyle/>
          <a:p>
            <a:r>
              <a:rPr lang="en-US" dirty="0"/>
              <a:t>Literal and constant.</a:t>
            </a:r>
          </a:p>
          <a:p>
            <a:r>
              <a:rPr lang="en-US" dirty="0"/>
              <a:t>It starts with a lowercase letter.</a:t>
            </a:r>
          </a:p>
          <a:p>
            <a:pPr marL="357187" lvl="1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1&gt; atom.</a:t>
            </a:r>
          </a:p>
          <a:p>
            <a:pPr marL="357187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atom</a:t>
            </a:r>
          </a:p>
          <a:p>
            <a:r>
              <a:rPr lang="en-US" dirty="0"/>
              <a:t>It can contain alphanumeric characters , underscore </a:t>
            </a:r>
            <a:r>
              <a:rPr lang="en-US" i="1" dirty="0"/>
              <a:t>“_”</a:t>
            </a:r>
            <a:r>
              <a:rPr lang="en-US" dirty="0"/>
              <a:t> or at sign </a:t>
            </a:r>
            <a:r>
              <a:rPr lang="en-US" i="1" dirty="0"/>
              <a:t>“@”</a:t>
            </a:r>
            <a:r>
              <a:rPr lang="en-US" dirty="0"/>
              <a:t>.</a:t>
            </a:r>
          </a:p>
          <a:p>
            <a:pPr marL="357187" lvl="1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 savas_1@ericsson.</a:t>
            </a:r>
          </a:p>
          <a:p>
            <a:pPr marL="357187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savas_1@ericsson</a:t>
            </a:r>
          </a:p>
          <a:p>
            <a:r>
              <a:rPr lang="en-US" dirty="0"/>
              <a:t>Single quotes are used to enclose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7187" lvl="1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3&gt; 'This is also an atom'.</a:t>
            </a:r>
          </a:p>
          <a:p>
            <a:pPr marL="357187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'This is also an atom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- Atom</a:t>
            </a:r>
          </a:p>
        </p:txBody>
      </p:sp>
    </p:spTree>
    <p:extLst>
      <p:ext uri="{BB962C8B-B14F-4D97-AF65-F5344CB8AC3E}">
        <p14:creationId xmlns:p14="http://schemas.microsoft.com/office/powerpoint/2010/main" val="2211714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tuple can contain a fix number of  any data type.</a:t>
            </a:r>
          </a:p>
          <a:p>
            <a:pPr marL="357187" lvl="1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1&gt; T = {1, a, [2,b], {3,c}}.</a:t>
            </a:r>
          </a:p>
          <a:p>
            <a:pPr marL="357187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{1,a,[2,b],{3,c}}</a:t>
            </a:r>
          </a:p>
          <a:p>
            <a:endParaRPr lang="en-US" dirty="0"/>
          </a:p>
          <a:p>
            <a:r>
              <a:rPr lang="en-US" dirty="0"/>
              <a:t>A number of BIFs are used to manipulate</a:t>
            </a:r>
          </a:p>
          <a:p>
            <a:pPr marL="357187" lvl="1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 element(2,T).</a:t>
            </a:r>
          </a:p>
          <a:p>
            <a:pPr marL="357187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pPr marL="357187" lvl="1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3&gt; size(T).</a:t>
            </a:r>
          </a:p>
          <a:p>
            <a:pPr marL="357187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357187" lvl="1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4&gt; setelement(3, T, 111).</a:t>
            </a:r>
          </a:p>
          <a:p>
            <a:pPr marL="357187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{1,a,111,{3,c}}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– Tuple</a:t>
            </a:r>
          </a:p>
        </p:txBody>
      </p:sp>
    </p:spTree>
    <p:extLst>
      <p:ext uri="{BB962C8B-B14F-4D97-AF65-F5344CB8AC3E}">
        <p14:creationId xmlns:p14="http://schemas.microsoft.com/office/powerpoint/2010/main" val="32408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881256"/>
            <a:ext cx="8351839" cy="3852000"/>
          </a:xfrm>
        </p:spPr>
        <p:txBody>
          <a:bodyPr/>
          <a:lstStyle/>
          <a:p>
            <a:r>
              <a:rPr lang="en-US" sz="2000" dirty="0"/>
              <a:t>A list can contain anything.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7187" lvl="1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1&gt; L = [1, a, {2,b}, [1, a, {2,b}]].</a:t>
            </a:r>
          </a:p>
          <a:p>
            <a:pPr marL="357187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[1,a,{2,b},[1,a,{2,b}]]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7187" lvl="1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/>
              <a:t>A list is either an empty list [] or consists of a </a:t>
            </a:r>
            <a:r>
              <a:rPr lang="en-US" sz="2000" i="1" dirty="0"/>
              <a:t>head</a:t>
            </a:r>
            <a:r>
              <a:rPr lang="en-US" sz="2000" dirty="0"/>
              <a:t> and a </a:t>
            </a:r>
            <a:r>
              <a:rPr lang="en-US" sz="2000" i="1" dirty="0"/>
              <a:t>tail</a:t>
            </a:r>
            <a:r>
              <a:rPr lang="en-US" sz="2000" dirty="0"/>
              <a:t>.  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7187" lvl="1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 [Head|Tail] = L. </a:t>
            </a:r>
          </a:p>
          <a:p>
            <a:pPr marL="357187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[1,a,{2,b},[1,a,{2,b}]]</a:t>
            </a:r>
          </a:p>
          <a:p>
            <a:pPr marL="357187" lvl="1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3&gt; Head.</a:t>
            </a:r>
          </a:p>
          <a:p>
            <a:pPr marL="357187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357187" lvl="1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4&gt; Tail.</a:t>
            </a:r>
          </a:p>
          <a:p>
            <a:pPr marL="357187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[a,{2,b},[1,a,{2,b}]]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– List</a:t>
            </a:r>
          </a:p>
        </p:txBody>
      </p:sp>
    </p:spTree>
    <p:extLst>
      <p:ext uri="{BB962C8B-B14F-4D97-AF65-F5344CB8AC3E}">
        <p14:creationId xmlns:p14="http://schemas.microsoft.com/office/powerpoint/2010/main" val="124409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r>
              <a:rPr lang="en-US" dirty="0"/>
              <a:t>Building list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(continued)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2420888"/>
            <a:ext cx="7992888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1&gt; L = [e1, e2, e3].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[e1,e2,e3]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 [H|T] = L.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[e1,e2,e3]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3&gt; [H,H,H|T].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[e1,e1,e1,e2,e3]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4&gt; [H|[H|[H|T]]].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[e1,e1,e1,e2,e3]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5&gt; [H,H|T] == [H|[H|T]].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6&gt; [1] == [1|[]].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7395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is a list of integers </a:t>
            </a:r>
          </a:p>
          <a:p>
            <a:r>
              <a:rPr lang="en-US" dirty="0"/>
              <a:t>Double quotes (") are used to enclose</a:t>
            </a:r>
          </a:p>
          <a:p>
            <a:endParaRPr lang="en-US" dirty="0"/>
          </a:p>
          <a:p>
            <a:pPr marL="355600" lvl="1" indent="0">
              <a:buNone/>
            </a:pPr>
            <a:r>
              <a:rPr lang="de-D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1&gt; "erlang".</a:t>
            </a:r>
          </a:p>
          <a:p>
            <a:pPr marL="355600" lvl="1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"erlang"</a:t>
            </a:r>
          </a:p>
          <a:p>
            <a:pPr marL="355600" lvl="1" indent="0">
              <a:buNone/>
            </a:pP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 [$e,$r, $l, $a, $n, $g].</a:t>
            </a:r>
          </a:p>
          <a:p>
            <a:pPr marL="355600" lvl="1" indent="0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"erlang"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5600" lvl="1" indent="0">
              <a:buNone/>
            </a:pPr>
            <a:r>
              <a:rPr lang="de-D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3&gt; $e.</a:t>
            </a:r>
          </a:p>
          <a:p>
            <a:pPr marL="355600" lvl="1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</a:p>
          <a:p>
            <a:pPr marL="355600" lvl="1" indent="0">
              <a:buNone/>
            </a:pPr>
            <a:r>
              <a:rPr lang="de-D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4&gt; [101|"rlang"].</a:t>
            </a:r>
          </a:p>
          <a:p>
            <a:pPr marL="355600" lvl="1" indent="0">
              <a:buNone/>
            </a:pP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"erlang"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- string</a:t>
            </a:r>
          </a:p>
        </p:txBody>
      </p:sp>
    </p:spTree>
    <p:extLst>
      <p:ext uri="{BB962C8B-B14F-4D97-AF65-F5344CB8AC3E}">
        <p14:creationId xmlns:p14="http://schemas.microsoft.com/office/powerpoint/2010/main" val="1183535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record is a structure to store a fixed number of elements. </a:t>
            </a:r>
          </a:p>
          <a:p>
            <a:r>
              <a:rPr lang="en-US" dirty="0"/>
              <a:t>It has a name, followed by field names.</a:t>
            </a:r>
          </a:p>
          <a:p>
            <a:r>
              <a:rPr lang="en-US" dirty="0"/>
              <a:t>A field value can be set to a default value.</a:t>
            </a:r>
          </a:p>
          <a:p>
            <a:pPr lvl="1"/>
            <a:r>
              <a:rPr lang="en-US" dirty="0"/>
              <a:t>It is set to </a:t>
            </a:r>
            <a:r>
              <a:rPr lang="en-US" i="1" dirty="0"/>
              <a:t>undefined </a:t>
            </a:r>
            <a:r>
              <a:rPr lang="en-US" dirty="0"/>
              <a:t>otherwise.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- record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573016"/>
            <a:ext cx="55054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4757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bstractOrSummary. xmlns="b399a654-f055-42d6-96bf-37d53682a0a4" xsi:nil="true"/>
    <EriCOLLCategoryTaxHTField0 xmlns="b399a654-f055-42d6-96bf-37d53682a0a4">
      <Terms xmlns="http://schemas.microsoft.com/office/infopath/2007/PartnerControls">
        <TermInfo xmlns="http://schemas.microsoft.com/office/infopath/2007/PartnerControls">
          <TermName xmlns="http://schemas.microsoft.com/office/infopath/2007/PartnerControls">Development</TermName>
          <TermId xmlns="http://schemas.microsoft.com/office/infopath/2007/PartnerControls">053fcc88-ab49-4f69-87df-fc64cb0bf305</TermId>
        </TermInfo>
      </Terms>
    </EriCOLLCategoryTaxHTField0>
    <EriCOLLOrganizationUnitTaxHTField0 xmlns="b399a654-f055-42d6-96bf-37d53682a0a4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BUCI DUNC DU Network Functions ＆ Cloud (Old)</TermName>
          <TermId xmlns="http://schemas.microsoft.com/office/infopath/2007/PartnerControls">4416a054-bbc8-488b-8ed7-2bb3968ea43d</TermId>
        </TermInfo>
      </Terms>
    </EriCOLLOrganizationUnitTaxHTField0>
    <EriCOLLProcessTaxHTField0 xmlns="b399a654-f055-42d6-96bf-37d53682a0a4">
      <Terms xmlns="http://schemas.microsoft.com/office/infopath/2007/PartnerControls"/>
    </EriCOLLProcessTaxHTField0>
    <EriCOLLProjectsTaxHTField0 xmlns="b399a654-f055-42d6-96bf-37d53682a0a4">
      <Terms xmlns="http://schemas.microsoft.com/office/infopath/2007/PartnerControls"/>
    </EriCOLLProjectsTaxHTField0>
    <Prepared. xmlns="b399a654-f055-42d6-96bf-37d53682a0a4">esavayd</Prepared.>
    <EriCOLLDate. xmlns="b399a654-f055-42d6-96bf-37d53682a0a4">2017-03-21</EriCOLLDate.>
    <TaxCatchAll xmlns="08b2df90-05d3-4030-90d4-c9feeb4a1cd9">
      <Value>13</Value>
      <Value>12</Value>
      <Value>11</Value>
      <Value>10</Value>
      <Value>9</Value>
      <Value>8</Value>
      <Value>2</Value>
      <Value>1</Value>
    </TaxCatchAll>
    <Comment xmlns="f995d0c2-792f-494e-932f-1d58b7973b0a" xsi:nil="true"/>
    <TaxKeywordTaxHTField xmlns="08b2df90-05d3-4030-90d4-c9feeb4a1cd9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software craftsmanship</TermName>
          <TermId xmlns="http://schemas.microsoft.com/office/infopath/2007/PartnerControls">9445089a-2d82-421a-9c33-f974700ac831</TermId>
        </TermInfo>
        <TermInfo xmlns="http://schemas.microsoft.com/office/infopath/2007/PartnerControls">
          <TermName xmlns="http://schemas.microsoft.com/office/infopath/2007/PartnerControls">erlang</TermName>
          <TermId xmlns="http://schemas.microsoft.com/office/infopath/2007/PartnerControls">717ff63e-37da-405a-a887-a2763b3e30d4</TermId>
        </TermInfo>
        <TermInfo xmlns="http://schemas.microsoft.com/office/infopath/2007/PartnerControls">
          <TermName xmlns="http://schemas.microsoft.com/office/infopath/2007/PartnerControls">programming</TermName>
          <TermId xmlns="http://schemas.microsoft.com/office/infopath/2007/PartnerControls">fc5cd654-a5b7-4aaa-95d1-f2651204178a</TermId>
        </TermInfo>
        <TermInfo xmlns="http://schemas.microsoft.com/office/infopath/2007/PartnerControls">
          <TermName xmlns="http://schemas.microsoft.com/office/infopath/2007/PartnerControls">sequential programming</TermName>
          <TermId xmlns="http://schemas.microsoft.com/office/infopath/2007/PartnerControls">c2e7cc33-72fb-4b12-83f8-c2de6bcecc83</TermId>
        </TermInfo>
        <TermInfo xmlns="http://schemas.microsoft.com/office/infopath/2007/PartnerControls">
          <TermName xmlns="http://schemas.microsoft.com/office/infopath/2007/PartnerControls">functional programming</TermName>
          <TermId xmlns="http://schemas.microsoft.com/office/infopath/2007/PartnerControls">71b18c4c-624c-4835-91ae-161e4441a06b</TermId>
        </TermInfo>
      </Terms>
    </TaxKeywordTaxHTField>
    <EriCOLLCompetenceTaxHTField0 xmlns="b399a654-f055-42d6-96bf-37d53682a0a4">
      <Terms xmlns="http://schemas.microsoft.com/office/infopath/2007/PartnerControls"/>
    </EriCOLLCompetenceTaxHTField0>
    <EriCOLLCountryTaxHTField0 xmlns="b399a654-f055-42d6-96bf-37d53682a0a4">
      <Terms xmlns="http://schemas.microsoft.com/office/infopath/2007/PartnerControls">
        <TermInfo xmlns="http://schemas.microsoft.com/office/infopath/2007/PartnerControls">
          <TermName xmlns="http://schemas.microsoft.com/office/infopath/2007/PartnerControls">Sweden</TermName>
          <TermId xmlns="http://schemas.microsoft.com/office/infopath/2007/PartnerControls">6de7f957-0297-4fe3-9256-ee156c1fce0b</TermId>
        </TermInfo>
      </Terms>
    </EriCOLLCountryTaxHTField0>
    <EriCOLLProductsTaxHTField0 xmlns="b399a654-f055-42d6-96bf-37d53682a0a4">
      <Terms xmlns="http://schemas.microsoft.com/office/infopath/2007/PartnerControls"/>
    </EriCOLLProductsTaxHTField0>
    <EriCOLLCustomerTaxHTField0 xmlns="08b2df90-05d3-4030-90d4-c9feeb4a1cd9">
      <Terms xmlns="http://schemas.microsoft.com/office/infopath/2007/PartnerControls"/>
    </EriCOLLCustomerTaxHTField0>
    <_dlc_DocId xmlns="08b2df90-05d3-4030-90d4-c9feeb4a1cd9">J6DZPVZ65TPU-4-46</_dlc_DocId>
    <_dlc_DocIdUrl xmlns="08b2df90-05d3-4030-90d4-c9feeb4a1cd9">
      <Url>https://ericoll.internal.ericsson.com/sites/SBG_-_internal_training_material/_layouts/DocIdRedir.aspx?ID=J6DZPVZ65TPU-4-46</Url>
      <Description>J6DZPVZ65TPU-4-46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EriCOLL Docs" ma:contentTypeID="0x010100BB337192E63E44A7A744CE7393F41F4E00283A11A17607FA4D917E28016AF61908" ma:contentTypeVersion="11" ma:contentTypeDescription="EriCOLL Document Content Type" ma:contentTypeScope="" ma:versionID="e756754c8b72df3b93c10cc2b0d33cff">
  <xsd:schema xmlns:xsd="http://www.w3.org/2001/XMLSchema" xmlns:xs="http://www.w3.org/2001/XMLSchema" xmlns:p="http://schemas.microsoft.com/office/2006/metadata/properties" xmlns:ns2="08b2df90-05d3-4030-90d4-c9feeb4a1cd9" xmlns:ns3="b399a654-f055-42d6-96bf-37d53682a0a4" xmlns:ns4="f995d0c2-792f-494e-932f-1d58b7973b0a" targetNamespace="http://schemas.microsoft.com/office/2006/metadata/properties" ma:root="true" ma:fieldsID="8c66793e642ad2b06e04dffc3e885692" ns2:_="" ns3:_="" ns4:_="">
    <xsd:import namespace="08b2df90-05d3-4030-90d4-c9feeb4a1cd9"/>
    <xsd:import namespace="b399a654-f055-42d6-96bf-37d53682a0a4"/>
    <xsd:import namespace="f995d0c2-792f-494e-932f-1d58b7973b0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Prepared." minOccurs="0"/>
                <xsd:element ref="ns3:EriCOLLDate." minOccurs="0"/>
                <xsd:element ref="ns3:AbstractOrSummary." minOccurs="0"/>
                <xsd:element ref="ns2:TaxKeywordTaxHTField" minOccurs="0"/>
                <xsd:element ref="ns2:TaxCatchAll" minOccurs="0"/>
                <xsd:element ref="ns2:TaxCatchAllLabel" minOccurs="0"/>
                <xsd:element ref="ns3:EriCOLLCategoryTaxHTField0" minOccurs="0"/>
                <xsd:element ref="ns3:EriCOLLOrganizationUnitTaxHTField0" minOccurs="0"/>
                <xsd:element ref="ns3:EriCOLLCompetenceTaxHTField0" minOccurs="0"/>
                <xsd:element ref="ns3:EriCOLLCountryTaxHTField0" minOccurs="0"/>
                <xsd:element ref="ns2:EriCOLLCustomerTaxHTField0" minOccurs="0"/>
                <xsd:element ref="ns3:EriCOLLProcessTaxHTField0" minOccurs="0"/>
                <xsd:element ref="ns3:EriCOLLProductsTaxHTField0" minOccurs="0"/>
                <xsd:element ref="ns3:EriCOLLProjectsTaxHTField0" minOccurs="0"/>
                <xsd:element ref="ns4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2df90-05d3-4030-90d4-c9feeb4a1cd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KeywordTaxHTField" ma:index="14" nillable="true" ma:taxonomy="true" ma:internalName="TaxKeywordTaxHTField" ma:taxonomyFieldName="TaxKeyword" ma:displayName="Enterprise Keywords" ma:fieldId="{23f27201-bee3-471e-b2e7-b64fd8b7ca38}" ma:taxonomyMulti="true" ma:sspId="0e710d51-58b4-4530-836b-fce5679fe049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5" nillable="true" ma:displayName="Taxonomy Catch All Column" ma:hidden="true" ma:list="{4d1f75ac-807d-4849-a33c-dbd42eeda3fe}" ma:internalName="TaxCatchAll" ma:showField="CatchAllData" ma:web="b399a654-f055-42d6-96bf-37d53682a0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6" nillable="true" ma:displayName="Taxonomy Catch All Column1" ma:hidden="true" ma:list="{4d1f75ac-807d-4849-a33c-dbd42eeda3fe}" ma:internalName="TaxCatchAllLabel" ma:readOnly="true" ma:showField="CatchAllDataLabel" ma:web="b399a654-f055-42d6-96bf-37d53682a0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riCOLLCustomerTaxHTField0" ma:index="26" nillable="true" ma:taxonomy="true" ma:internalName="EriCOLLCustomerTaxHTField0" ma:taxonomyFieldName="EriCOLLCustomer" ma:displayName="Customer." ma:readOnly="false" ma:fieldId="{8480f48b-f8b7-4c77-be55-63d41a1fdb0d}" ma:taxonomyMulti="true" ma:sspId="0e710d51-58b4-4530-836b-fce5679fe049" ma:termSetId="4e0bb0d4-0179-488a-a161-abd655dda2e7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99a654-f055-42d6-96bf-37d53682a0a4" elementFormDefault="qualified">
    <xsd:import namespace="http://schemas.microsoft.com/office/2006/documentManagement/types"/>
    <xsd:import namespace="http://schemas.microsoft.com/office/infopath/2007/PartnerControls"/>
    <xsd:element name="Prepared." ma:index="11" nillable="true" ma:displayName="Prepared." ma:internalName="Prepared_x002e_" ma:readOnly="false">
      <xsd:simpleType>
        <xsd:restriction base="dms:Text">
          <xsd:maxLength value="255"/>
        </xsd:restriction>
      </xsd:simpleType>
    </xsd:element>
    <xsd:element name="EriCOLLDate." ma:index="12" nillable="true" ma:displayName="Date." ma:internalName="EriCOLLDate_x002e_" ma:readOnly="false">
      <xsd:simpleType>
        <xsd:restriction base="dms:Text">
          <xsd:maxLength value="255"/>
        </xsd:restriction>
      </xsd:simpleType>
    </xsd:element>
    <xsd:element name="AbstractOrSummary." ma:index="13" nillable="true" ma:displayName="Abstract/Summary." ma:internalName="AbstractOrSummary_x002e_" ma:readOnly="false">
      <xsd:simpleType>
        <xsd:restriction base="dms:Note"/>
      </xsd:simpleType>
    </xsd:element>
    <xsd:element name="EriCOLLCategoryTaxHTField0" ma:index="18" nillable="true" ma:taxonomy="true" ma:internalName="EriCOLLCategoryTaxHTField0" ma:taxonomyFieldName="EriCOLLCategory" ma:displayName="Category." ma:readOnly="false" ma:default="1;#Development|053fcc88-ab49-4f69-87df-fc64cb0bf305" ma:fieldId="{e72cc46e-70aa-41d8-b11d-9bbfd769c5eb}" ma:taxonomyMulti="true" ma:sspId="0e710d51-58b4-4530-836b-fce5679fe049" ma:termSetId="f35c1d4c-78ac-4f40-bb38-8d71ec401e6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riCOLLOrganizationUnitTaxHTField0" ma:index="20" nillable="true" ma:taxonomy="true" ma:internalName="EriCOLLOrganizationUnitTaxHTField0" ma:taxonomyFieldName="EriCOLLOrganizationUnit" ma:displayName="Organization Unit." ma:readOnly="false" ma:default="2;#BNET DU Core ＆ IMS|4416a054-bbc8-488b-8ed7-2bb3968ea43d" ma:fieldId="{7588c015-b936-47f7-bb64-663949dc467e}" ma:taxonomyMulti="true" ma:sspId="0e710d51-58b4-4530-836b-fce5679fe049" ma:termSetId="67f5b04f-38bf-47c9-889f-003f3bcd139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riCOLLCompetenceTaxHTField0" ma:index="22" nillable="true" ma:taxonomy="true" ma:internalName="EriCOLLCompetenceTaxHTField0" ma:taxonomyFieldName="EriCOLLCompetence" ma:displayName="Competence." ma:readOnly="false" ma:fieldId="{ff7cf505-5048-4f7f-991c-4d426a4ce272}" ma:taxonomyMulti="true" ma:sspId="0e710d51-58b4-4530-836b-fce5679fe049" ma:termSetId="3b0c01a2-44af-4012-bd1f-a99c2b798ef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riCOLLCountryTaxHTField0" ma:index="24" nillable="true" ma:taxonomy="true" ma:internalName="EriCOLLCountryTaxHTField0" ma:taxonomyFieldName="EriCOLLCountry" ma:displayName="Country." ma:readOnly="false" ma:fieldId="{a6c34b01-f2c2-4f05-b9ad-d4935bafeeb2}" ma:taxonomyMulti="true" ma:sspId="0e710d51-58b4-4530-836b-fce5679fe049" ma:termSetId="d4bcc4ed-3121-4db4-a523-83f3d101879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riCOLLProcessTaxHTField0" ma:index="28" nillable="true" ma:taxonomy="true" ma:internalName="EriCOLLProcessTaxHTField0" ma:taxonomyFieldName="EriCOLLProcess" ma:displayName="Process." ma:readOnly="false" ma:fieldId="{69b1f811-b392-4734-aa69-0125c68961bd}" ma:taxonomyMulti="true" ma:sspId="0e710d51-58b4-4530-836b-fce5679fe049" ma:termSetId="3d5773de-e402-4858-b471-2c5969a51f0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riCOLLProductsTaxHTField0" ma:index="30" nillable="true" ma:taxonomy="true" ma:internalName="EriCOLLProductsTaxHTField0" ma:taxonomyFieldName="EriCOLLProducts" ma:displayName="Products." ma:readOnly="false" ma:fieldId="{e7fe205b-2114-43c4-bcb7-1bbbbd16d461}" ma:taxonomyMulti="true" ma:sspId="0e710d51-58b4-4530-836b-fce5679fe049" ma:termSetId="943c8fbd-8b50-4b6a-b4b8-9342be84b8f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riCOLLProjectsTaxHTField0" ma:index="32" nillable="true" ma:taxonomy="true" ma:internalName="EriCOLLProjectsTaxHTField0" ma:taxonomyFieldName="EriCOLLProjects" ma:displayName="Projects." ma:readOnly="false" ma:fieldId="{6d690e96-80d8-4550-9bd4-922d740a55ff}" ma:taxonomyMulti="true" ma:sspId="0e710d51-58b4-4530-836b-fce5679fe049" ma:termSetId="66ed0c52-5b15-42c7-a9e7-77fbdfe62b34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95d0c2-792f-494e-932f-1d58b7973b0a" elementFormDefault="qualified">
    <xsd:import namespace="http://schemas.microsoft.com/office/2006/documentManagement/types"/>
    <xsd:import namespace="http://schemas.microsoft.com/office/infopath/2007/PartnerControls"/>
    <xsd:element name="Comment" ma:index="34" nillable="true" ma:displayName="Comment" ma:internalName="Comment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haredContentType xmlns="Microsoft.SharePoint.Taxonomy.ContentTypeSync" SourceId="0e710d51-58b4-4530-836b-fce5679fe049" ContentTypeId="0x010100BB337192E63E44A7A744CE7393F41F4E" PreviousValue="false"/>
</file>

<file path=customXml/itemProps1.xml><?xml version="1.0" encoding="utf-8"?>
<ds:datastoreItem xmlns:ds="http://schemas.openxmlformats.org/officeDocument/2006/customXml" ds:itemID="{647B3BD0-1428-425E-837E-1D73E24E24A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D5738CF1-4219-448A-99CD-A42A4F8E5A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1F7AAC-47D6-4A9F-A8CB-4D65A1834534}">
  <ds:schemaRefs>
    <ds:schemaRef ds:uri="http://schemas.microsoft.com/office/2006/documentManagement/types"/>
    <ds:schemaRef ds:uri="http://schemas.microsoft.com/office/2006/metadata/properties"/>
    <ds:schemaRef ds:uri="f995d0c2-792f-494e-932f-1d58b7973b0a"/>
    <ds:schemaRef ds:uri="http://schemas.microsoft.com/office/infopath/2007/PartnerControls"/>
    <ds:schemaRef ds:uri="http://purl.org/dc/elements/1.1/"/>
    <ds:schemaRef ds:uri="http://purl.org/dc/dcmitype/"/>
    <ds:schemaRef ds:uri="08b2df90-05d3-4030-90d4-c9feeb4a1cd9"/>
    <ds:schemaRef ds:uri="http://www.w3.org/XML/1998/namespace"/>
    <ds:schemaRef ds:uri="http://schemas.openxmlformats.org/package/2006/metadata/core-properties"/>
    <ds:schemaRef ds:uri="b399a654-f055-42d6-96bf-37d53682a0a4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222C618C-29DC-4703-821F-CB8D4E8C56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b2df90-05d3-4030-90d4-c9feeb4a1cd9"/>
    <ds:schemaRef ds:uri="b399a654-f055-42d6-96bf-37d53682a0a4"/>
    <ds:schemaRef ds:uri="f995d0c2-792f-494e-932f-1d58b7973b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3129A2B0-A453-4286-96FF-91432E3C88CE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PresentationTemplate2011</Template>
  <TotalTime>0</TotalTime>
  <Words>1294</Words>
  <Application>Microsoft Office PowerPoint</Application>
  <PresentationFormat>On-screen Show (4:3)</PresentationFormat>
  <Paragraphs>423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Consolas</vt:lpstr>
      <vt:lpstr>Calibri</vt:lpstr>
      <vt:lpstr>Arial</vt:lpstr>
      <vt:lpstr>Ericsson Capital TT</vt:lpstr>
      <vt:lpstr>PresentationTemplate2011</vt:lpstr>
      <vt:lpstr>BASIC ERLANG part 1</vt:lpstr>
      <vt:lpstr>Documentation</vt:lpstr>
      <vt:lpstr>Data types</vt:lpstr>
      <vt:lpstr>Data types - Atom</vt:lpstr>
      <vt:lpstr>Data types – Tuple</vt:lpstr>
      <vt:lpstr>Data Types – List</vt:lpstr>
      <vt:lpstr>LIST (continued)</vt:lpstr>
      <vt:lpstr>Data types - string</vt:lpstr>
      <vt:lpstr>Data types - record</vt:lpstr>
      <vt:lpstr>Data types - boolean</vt:lpstr>
      <vt:lpstr>Data Types - Others</vt:lpstr>
      <vt:lpstr>Data types –  type conventions</vt:lpstr>
      <vt:lpstr>Variables</vt:lpstr>
      <vt:lpstr>Pattern Matching</vt:lpstr>
      <vt:lpstr>Function</vt:lpstr>
      <vt:lpstr>Function (continued)</vt:lpstr>
      <vt:lpstr>Function (continued)</vt:lpstr>
      <vt:lpstr>Function (continued)</vt:lpstr>
      <vt:lpstr>Expressions</vt:lpstr>
      <vt:lpstr>Expressions - case</vt:lpstr>
      <vt:lpstr>Expressions –  Term Comparisons</vt:lpstr>
      <vt:lpstr>Expressions –  Arithmetic Expressions</vt:lpstr>
      <vt:lpstr>Expressions –  Boolean Expressions</vt:lpstr>
      <vt:lpstr>Expressions –  Fun Operations</vt:lpstr>
      <vt:lpstr>Expressions –  Guard Expressions</vt:lpstr>
      <vt:lpstr>Expressions –  List Operations</vt:lpstr>
      <vt:lpstr>Expressions –  List Comprehensions</vt:lpstr>
      <vt:lpstr>Data Storage exercise</vt:lpstr>
      <vt:lpstr>Exercises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Erlang Course Series - part 1</dc:title>
  <dc:creator/>
  <cp:keywords>software craftsmanship; programming; erlang; sequential programming; functional programming</cp:keywords>
  <dc:description/>
  <cp:lastModifiedBy/>
  <cp:revision>1</cp:revision>
  <dcterms:created xsi:type="dcterms:W3CDTF">2017-03-21T09:40:03Z</dcterms:created>
  <dcterms:modified xsi:type="dcterms:W3CDTF">2017-03-30T12:23:48Z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0x010100BB337192E63E44A7A744CE7393F41F4E00283A11A17607FA4D917E28016AF61908</vt:lpwstr>
  </property>
  <property fmtid="{D5CDD505-2E9C-101B-9397-08002B2CF9AE}" pid="3" name="_dlc_DocIdItemGuid">
    <vt:lpwstr>b3a06582-5a78-4bce-ba66-e962184b8f72</vt:lpwstr>
  </property>
  <property fmtid="{D5CDD505-2E9C-101B-9397-08002B2CF9AE}" pid="4" name="EriCOLLCategory">
    <vt:lpwstr>1;#Development|053fcc88-ab49-4f69-87df-fc64cb0bf305</vt:lpwstr>
  </property>
  <property fmtid="{D5CDD505-2E9C-101B-9397-08002B2CF9AE}" pid="5" name="EriCOLLProjects">
    <vt:lpwstr/>
  </property>
  <property fmtid="{D5CDD505-2E9C-101B-9397-08002B2CF9AE}" pid="6" name="TaxKeyword">
    <vt:lpwstr>8;#software craftsmanship|9445089a-2d82-421a-9c33-f974700ac831;#9;#erlang|717ff63e-37da-405a-a887-a2763b3e30d4;#10;#programming|fc5cd654-a5b7-4aaa-95d1-f2651204178a;#11;#sequential programming|c2e7cc33-72fb-4b12-83f8-c2de6bcecc83;#12;#functional programmi</vt:lpwstr>
  </property>
  <property fmtid="{D5CDD505-2E9C-101B-9397-08002B2CF9AE}" pid="7" name="EriCOLLCountry">
    <vt:lpwstr>13;#Sweden|6de7f957-0297-4fe3-9256-ee156c1fce0b</vt:lpwstr>
  </property>
  <property fmtid="{D5CDD505-2E9C-101B-9397-08002B2CF9AE}" pid="8" name="EriCOLLCompetence">
    <vt:lpwstr/>
  </property>
  <property fmtid="{D5CDD505-2E9C-101B-9397-08002B2CF9AE}" pid="9" name="EriCOLLProcess">
    <vt:lpwstr/>
  </property>
  <property fmtid="{D5CDD505-2E9C-101B-9397-08002B2CF9AE}" pid="10" name="EriCOLLOrganizationUnit">
    <vt:lpwstr>2;#BUCI DUNC DU Network Functions ＆ Cloud (Old)|4416a054-bbc8-488b-8ed7-2bb3968ea43d</vt:lpwstr>
  </property>
  <property fmtid="{D5CDD505-2E9C-101B-9397-08002B2CF9AE}" pid="11" name="EriCOLLProducts">
    <vt:lpwstr/>
  </property>
  <property fmtid="{D5CDD505-2E9C-101B-9397-08002B2CF9AE}" pid="12" name="EriCOLLCustomer">
    <vt:lpwstr/>
  </property>
</Properties>
</file>