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256" r:id="rId2"/>
    <p:sldId id="335" r:id="rId3"/>
    <p:sldId id="336" r:id="rId4"/>
    <p:sldId id="337" r:id="rId5"/>
    <p:sldId id="338" r:id="rId6"/>
    <p:sldId id="339" r:id="rId7"/>
    <p:sldId id="360" r:id="rId8"/>
    <p:sldId id="340" r:id="rId9"/>
    <p:sldId id="341" r:id="rId10"/>
    <p:sldId id="342" r:id="rId11"/>
    <p:sldId id="361" r:id="rId12"/>
    <p:sldId id="362" r:id="rId13"/>
    <p:sldId id="346" r:id="rId14"/>
    <p:sldId id="348" r:id="rId15"/>
    <p:sldId id="349" r:id="rId16"/>
    <p:sldId id="363" r:id="rId17"/>
    <p:sldId id="358" r:id="rId18"/>
    <p:sldId id="365" r:id="rId19"/>
    <p:sldId id="355" r:id="rId20"/>
    <p:sldId id="356" r:id="rId21"/>
    <p:sldId id="357" r:id="rId22"/>
    <p:sldId id="364" r:id="rId23"/>
    <p:sldId id="366" r:id="rId24"/>
  </p:sldIdLst>
  <p:sldSz cx="9144000" cy="6858000" type="screen4x3"/>
  <p:notesSz cx="6858000" cy="9144000"/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120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E7EF1F-4443-4034-8D78-FD3FA27604D4}" type="datetimeFigureOut">
              <a:rPr lang="en-US" smtClean="0"/>
              <a:pPr/>
              <a:t>2/24/2016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C8A50-F8F5-4373-AD49-C40DE058D4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353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C8A50-F8F5-4373-AD49-C40DE058D4E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827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C8A50-F8F5-4373-AD49-C40DE058D4EC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8056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C8A50-F8F5-4373-AD49-C40DE058D4EC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7469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C8A50-F8F5-4373-AD49-C40DE058D4EC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3702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C8A50-F8F5-4373-AD49-C40DE058D4EC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9033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C8A50-F8F5-4373-AD49-C40DE058D4EC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1072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C8A50-F8F5-4373-AD49-C40DE058D4EC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684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C8A50-F8F5-4373-AD49-C40DE058D4E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681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C8A50-F8F5-4373-AD49-C40DE058D4E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526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C8A50-F8F5-4373-AD49-C40DE058D4E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00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C8A50-F8F5-4373-AD49-C40DE058D4E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045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C8A50-F8F5-4373-AD49-C40DE058D4E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875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C8A50-F8F5-4373-AD49-C40DE058D4E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066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C8A50-F8F5-4373-AD49-C40DE058D4E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0758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C8A50-F8F5-4373-AD49-C40DE058D4E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61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617D-D1B8-42E5-9EBD-6D544BD9A881}" type="datetimeFigureOut">
              <a:rPr lang="en-US" smtClean="0"/>
              <a:pPr/>
              <a:t>2/24/2016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F637-4C5A-4B58-93B8-4B62B62D55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617D-D1B8-42E5-9EBD-6D544BD9A881}" type="datetimeFigureOut">
              <a:rPr lang="en-US" smtClean="0"/>
              <a:pPr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F637-4C5A-4B58-93B8-4B62B62D55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617D-D1B8-42E5-9EBD-6D544BD9A881}" type="datetimeFigureOut">
              <a:rPr lang="en-US" smtClean="0"/>
              <a:pPr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F637-4C5A-4B58-93B8-4B62B62D55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617D-D1B8-42E5-9EBD-6D544BD9A881}" type="datetimeFigureOut">
              <a:rPr lang="en-US" smtClean="0"/>
              <a:pPr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F637-4C5A-4B58-93B8-4B62B62D55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617D-D1B8-42E5-9EBD-6D544BD9A881}" type="datetimeFigureOut">
              <a:rPr lang="en-US" smtClean="0"/>
              <a:pPr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F637-4C5A-4B58-93B8-4B62B62D55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617D-D1B8-42E5-9EBD-6D544BD9A881}" type="datetimeFigureOut">
              <a:rPr lang="en-US" smtClean="0"/>
              <a:pPr/>
              <a:t>2/24/2016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F637-4C5A-4B58-93B8-4B62B62D55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617D-D1B8-42E5-9EBD-6D544BD9A881}" type="datetimeFigureOut">
              <a:rPr lang="en-US" smtClean="0"/>
              <a:pPr/>
              <a:t>2/24/2016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F637-4C5A-4B58-93B8-4B62B62D55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617D-D1B8-42E5-9EBD-6D544BD9A881}" type="datetimeFigureOut">
              <a:rPr lang="en-US" smtClean="0"/>
              <a:pPr/>
              <a:t>2/24/2016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F637-4C5A-4B58-93B8-4B62B62D55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617D-D1B8-42E5-9EBD-6D544BD9A881}" type="datetimeFigureOut">
              <a:rPr lang="en-US" smtClean="0"/>
              <a:pPr/>
              <a:t>2/24/2016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F637-4C5A-4B58-93B8-4B62B62D55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617D-D1B8-42E5-9EBD-6D544BD9A881}" type="datetimeFigureOut">
              <a:rPr lang="en-US" smtClean="0"/>
              <a:pPr/>
              <a:t>2/24/2016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F637-4C5A-4B58-93B8-4B62B62D55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617D-D1B8-42E5-9EBD-6D544BD9A881}" type="datetimeFigureOut">
              <a:rPr lang="en-US" smtClean="0"/>
              <a:pPr/>
              <a:t>2/24/2016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994F637-4C5A-4B58-93B8-4B62B62D55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b="0" i="0" u="none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4BA617D-D1B8-42E5-9EBD-6D544BD9A881}" type="datetimeFigureOut">
              <a:rPr lang="en-US" smtClean="0"/>
              <a:pPr/>
              <a:t>2/24/2016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994F637-4C5A-4B58-93B8-4B62B62D55D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i="0" u="none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851648" cy="2362200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MATLAB®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429000"/>
            <a:ext cx="7854696" cy="1752600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Introduction to</a:t>
            </a:r>
          </a:p>
          <a:p>
            <a:pPr algn="ctr"/>
            <a:r>
              <a:rPr lang="en-US" sz="4800" dirty="0" smtClean="0"/>
              <a:t>Numeric Differentiation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838200"/>
            <a:ext cx="8599117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3-Point Estimate for First Derivative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983005" y="2341032"/>
                <a:ext cx="5154873" cy="988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i="1">
                              <a:solidFill>
                                <a:srgbClr val="727CA3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3000">
                              <a:solidFill>
                                <a:srgbClr val="727CA3">
                                  <a:lumMod val="50000"/>
                                </a:srgbClr>
                              </a:solidFill>
                              <a:latin typeface="Cambria Math"/>
                            </a:rPr>
                            <m:t>f</m:t>
                          </m:r>
                        </m:e>
                        <m:sup>
                          <m:r>
                            <a:rPr lang="en-US" sz="3000">
                              <a:solidFill>
                                <a:srgbClr val="727CA3">
                                  <a:lumMod val="50000"/>
                                </a:srgbClr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3000" i="1">
                              <a:solidFill>
                                <a:srgbClr val="727CA3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000">
                              <a:solidFill>
                                <a:srgbClr val="727CA3">
                                  <a:lumMod val="50000"/>
                                </a:srgbClr>
                              </a:solidFill>
                              <a:latin typeface="Cambria Math"/>
                            </a:rPr>
                            <m:t>t</m:t>
                          </m:r>
                        </m:e>
                      </m:d>
                      <m:r>
                        <a:rPr lang="en-US" sz="3000" i="1">
                          <a:solidFill>
                            <a:srgbClr val="727CA3">
                              <a:lumMod val="50000"/>
                            </a:srgbClr>
                          </a:solidFill>
                          <a:latin typeface="Cambria Math"/>
                        </a:rPr>
                        <m:t>≈</m:t>
                      </m:r>
                      <m:f>
                        <m:fPr>
                          <m:ctrlPr>
                            <a:rPr lang="en-US" sz="3000" i="1">
                              <a:solidFill>
                                <a:srgbClr val="727CA3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i="1">
                              <a:solidFill>
                                <a:srgbClr val="727CA3">
                                  <a:lumMod val="50000"/>
                                </a:srgbClr>
                              </a:solidFill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3000" i="1">
                                  <a:solidFill>
                                    <a:srgbClr val="727CA3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i="1">
                                  <a:solidFill>
                                    <a:srgbClr val="727CA3">
                                      <a:lumMod val="50000"/>
                                    </a:srgbClr>
                                  </a:solidFill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sz="3000" i="1">
                                  <a:solidFill>
                                    <a:srgbClr val="727CA3">
                                      <a:lumMod val="50000"/>
                                    </a:srgbClr>
                                  </a:solidFill>
                                  <a:latin typeface="Cambria Math"/>
                                </a:rPr>
                                <m:t>+∆</m:t>
                              </m:r>
                              <m:r>
                                <a:rPr lang="en-US" sz="3000" i="1">
                                  <a:solidFill>
                                    <a:srgbClr val="727CA3">
                                      <a:lumMod val="50000"/>
                                    </a:srgbClr>
                                  </a:solidFill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3000" i="1">
                              <a:solidFill>
                                <a:srgbClr val="727CA3">
                                  <a:lumMod val="50000"/>
                                </a:srgbClr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3000" i="1">
                              <a:solidFill>
                                <a:srgbClr val="727CA3">
                                  <a:lumMod val="50000"/>
                                </a:srgbClr>
                              </a:solidFill>
                              <a:latin typeface="Cambria Math"/>
                              <a:ea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3000" i="1">
                                  <a:solidFill>
                                    <a:srgbClr val="727CA3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3000" i="1">
                                  <a:solidFill>
                                    <a:srgbClr val="727CA3">
                                      <a:lumMod val="50000"/>
                                    </a:srgbClr>
                                  </a:solidFill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  <m:r>
                                <a:rPr lang="en-US" sz="3000" i="1">
                                  <a:solidFill>
                                    <a:srgbClr val="727CA3">
                                      <a:lumMod val="50000"/>
                                    </a:srgbClr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l-GR" sz="3000" i="1">
                                  <a:solidFill>
                                    <a:srgbClr val="727CA3">
                                      <a:lumMod val="50000"/>
                                    </a:srgbClr>
                                  </a:solidFill>
                                  <a:latin typeface="Cambria Math"/>
                                  <a:ea typeface="Cambria Math"/>
                                </a:rPr>
                                <m:t>Δ</m:t>
                              </m:r>
                              <m:r>
                                <a:rPr lang="en-US" sz="3000" i="1">
                                  <a:solidFill>
                                    <a:srgbClr val="727CA3">
                                      <a:lumMod val="50000"/>
                                    </a:srgbClr>
                                  </a:solidFill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sz="3000" i="1">
                              <a:solidFill>
                                <a:srgbClr val="727CA3">
                                  <a:lumMod val="50000"/>
                                </a:srgbClr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sz="3000" i="1">
                              <a:solidFill>
                                <a:srgbClr val="727CA3">
                                  <a:lumMod val="50000"/>
                                </a:srgbClr>
                              </a:solidFill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en-US" sz="3000" i="1">
                              <a:solidFill>
                                <a:srgbClr val="727CA3">
                                  <a:lumMod val="50000"/>
                                </a:srgbClr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</m:den>
                      </m:f>
                      <m:r>
                        <a:rPr lang="en-US" sz="3000" i="1">
                          <a:solidFill>
                            <a:srgbClr val="727CA3">
                              <a:lumMod val="50000"/>
                            </a:srgbClr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3000" dirty="0">
                  <a:solidFill>
                    <a:srgbClr val="727CA3">
                      <a:lumMod val="50000"/>
                    </a:srgbClr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005" y="2341032"/>
                <a:ext cx="5154873" cy="98834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96658" y="3559626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srgbClr val="727CA3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The 3-point estimate is more accurate than the 2-point estimate for a given </a:t>
            </a:r>
            <a:r>
              <a:rPr lang="el-GR" sz="2400" dirty="0">
                <a:solidFill>
                  <a:srgbClr val="727CA3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Δ</a:t>
            </a:r>
            <a:r>
              <a:rPr lang="en-US" sz="2400" dirty="0">
                <a:solidFill>
                  <a:srgbClr val="727CA3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2400" dirty="0" smtClean="0">
                <a:solidFill>
                  <a:srgbClr val="727CA3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2400" dirty="0">
              <a:solidFill>
                <a:srgbClr val="727CA3">
                  <a:lumMod val="50000"/>
                </a:srgb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39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3375"/>
            <a:ext cx="8229600" cy="1143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Example 4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183" y="1707832"/>
            <a:ext cx="8493617" cy="111252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Using the velocity data in the table, apply the 3 PT estimate to estimate the acceleration of the object at t = 2 seconds.</a:t>
            </a:r>
          </a:p>
          <a:p>
            <a:pPr>
              <a:buNone/>
            </a:pP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0" y="1352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0" y="1352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53788" y="3051810"/>
          <a:ext cx="3933372" cy="314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6686"/>
                <a:gridCol w="196668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  (s)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Velocity</a:t>
                      </a:r>
                      <a:r>
                        <a:rPr lang="en-US" baseline="0" dirty="0" smtClean="0"/>
                        <a:t> (cm/s)</a:t>
                      </a:r>
                      <a:endParaRPr lang="en-US" dirty="0"/>
                    </a:p>
                  </a:txBody>
                  <a:tcPr/>
                </a:tc>
              </a:tr>
              <a:tr h="17707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1.6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2.7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4.5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2.0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7.4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2.5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12.2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3.0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116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735"/>
            <a:ext cx="8229600" cy="1143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Example 5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744" y="1617909"/>
            <a:ext cx="8500056" cy="111252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the position measurements shown in the graph, apply the 3 PT estimate to estimate the velocity of the object at </a:t>
            </a:r>
          </a:p>
          <a:p>
            <a:pPr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t = 2 seconds.</a:t>
            </a:r>
          </a:p>
          <a:p>
            <a:pPr>
              <a:buNone/>
            </a:pP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0" y="1352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0" y="1352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09" y="2957419"/>
            <a:ext cx="6074144" cy="352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22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Second Derivative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0" y="1352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0" y="1352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886204" y="1981200"/>
                <a:ext cx="2886559" cy="9285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solidFill>
                                <a:srgbClr val="727CA3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727CA3">
                                  <a:lumMod val="50000"/>
                                </a:srgbClr>
                              </a:solidFill>
                              <a:latin typeface="Cambria Math"/>
                            </a:rPr>
                            <m:t>f</m:t>
                          </m:r>
                        </m:e>
                        <m:sup>
                          <m:r>
                            <a:rPr lang="en-US" sz="2800">
                              <a:solidFill>
                                <a:srgbClr val="727CA3">
                                  <a:lumMod val="50000"/>
                                </a:srgbClr>
                              </a:solidFill>
                              <a:latin typeface="Cambria Math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sz="2800" i="1">
                              <a:solidFill>
                                <a:srgbClr val="727CA3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727CA3">
                                  <a:lumMod val="50000"/>
                                </a:srgbClr>
                              </a:solidFill>
                              <a:latin typeface="Cambria Math"/>
                            </a:rPr>
                            <m:t>t</m:t>
                          </m:r>
                        </m:e>
                      </m:d>
                      <m:r>
                        <a:rPr lang="en-US" sz="2800">
                          <a:solidFill>
                            <a:srgbClr val="727CA3">
                              <a:lumMod val="50000"/>
                            </a:srgbClr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727CA3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727CA3">
                                  <a:lumMod val="50000"/>
                                </a:srgbClr>
                              </a:solidFill>
                              <a:latin typeface="Cambria Math"/>
                            </a:rPr>
                            <m:t>𝑑</m:t>
                          </m:r>
                          <m:r>
                            <a:rPr lang="en-US" sz="2800" i="1">
                              <a:solidFill>
                                <a:srgbClr val="727CA3">
                                  <a:lumMod val="50000"/>
                                </a:srgbClr>
                              </a:solidFill>
                              <a:latin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727CA3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727CA3">
                                      <a:lumMod val="50000"/>
                                    </a:srgbClr>
                                  </a:solidFill>
                                  <a:latin typeface="Cambria Math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727CA3">
                                      <a:lumMod val="50000"/>
                                    </a:srgbClr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727CA3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727CA3">
                                      <a:lumMod val="50000"/>
                                    </a:srgbClr>
                                  </a:solidFill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800" i="1">
                              <a:solidFill>
                                <a:srgbClr val="727CA3">
                                  <a:lumMod val="50000"/>
                                </a:srgbClr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727CA3">
                                  <a:lumMod val="50000"/>
                                </a:srgbClr>
                              </a:solidFill>
                              <a:latin typeface="Cambria Math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6204" y="1981200"/>
                <a:ext cx="2886559" cy="92852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90500" y="3352800"/>
                <a:ext cx="8763000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727CA3">
                        <a:lumMod val="50000"/>
                      </a:srgbClr>
                    </a:solidFill>
                    <a:latin typeface="Arial" pitchFamily="34" charset="0"/>
                    <a:cs typeface="Arial" pitchFamily="34" charset="0"/>
                  </a:rPr>
                  <a:t>What does the 2</a:t>
                </a:r>
                <a:r>
                  <a:rPr lang="en-US" sz="2400" baseline="30000" dirty="0">
                    <a:solidFill>
                      <a:srgbClr val="727CA3">
                        <a:lumMod val="50000"/>
                      </a:srgbClr>
                    </a:solidFill>
                    <a:latin typeface="Arial" pitchFamily="34" charset="0"/>
                    <a:cs typeface="Arial" pitchFamily="34" charset="0"/>
                  </a:rPr>
                  <a:t>nd</a:t>
                </a:r>
                <a:r>
                  <a:rPr lang="en-US" sz="2400" dirty="0">
                    <a:solidFill>
                      <a:srgbClr val="727CA3">
                        <a:lumMod val="50000"/>
                      </a:srgbClr>
                    </a:solidFill>
                    <a:latin typeface="Arial" pitchFamily="34" charset="0"/>
                    <a:cs typeface="Arial" pitchFamily="34" charset="0"/>
                  </a:rPr>
                  <a:t> derivative tell us about f(t)?</a:t>
                </a:r>
              </a:p>
              <a:p>
                <a:endParaRPr lang="en-US" sz="2400" dirty="0">
                  <a:solidFill>
                    <a:srgbClr val="727CA3">
                      <a:lumMod val="50000"/>
                    </a:srgbClr>
                  </a:solidFill>
                  <a:latin typeface="Arial" pitchFamily="34" charset="0"/>
                  <a:cs typeface="Arial" pitchFamily="34" charset="0"/>
                </a:endParaRPr>
              </a:p>
              <a:p>
                <a:r>
                  <a:rPr lang="en-US" sz="2400" dirty="0">
                    <a:solidFill>
                      <a:srgbClr val="727CA3">
                        <a:lumMod val="50000"/>
                      </a:srgbClr>
                    </a:solidFill>
                    <a:latin typeface="Arial" pitchFamily="34" charset="0"/>
                    <a:cs typeface="Arial" pitchFamily="34" charset="0"/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727CA3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27CA3">
                                <a:lumMod val="50000"/>
                              </a:srgbClr>
                            </a:solidFill>
                            <a:latin typeface="Cambria Math"/>
                            <a:cs typeface="Arial" pitchFamily="34" charset="0"/>
                          </a:rPr>
                          <m:t>f</m:t>
                        </m:r>
                      </m:e>
                      <m:sup>
                        <m:r>
                          <a:rPr lang="en-US" sz="2400">
                            <a:solidFill>
                              <a:srgbClr val="727CA3">
                                <a:lumMod val="50000"/>
                              </a:srgbClr>
                            </a:solidFill>
                            <a:latin typeface="Cambria Math"/>
                            <a:cs typeface="Arial" pitchFamily="34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solidFill>
                              <a:srgbClr val="727CA3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727CA3">
                                    <a:lumMod val="50000"/>
                                  </a:srgb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727CA3">
                                    <a:lumMod val="50000"/>
                                  </a:srgbClr>
                                </a:solidFill>
                                <a:latin typeface="Cambria Math"/>
                                <a:cs typeface="Arial" pitchFamily="34" charset="0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727CA3">
                                    <a:lumMod val="50000"/>
                                  </a:srgbClr>
                                </a:solidFill>
                                <a:latin typeface="Cambria Math"/>
                                <a:cs typeface="Arial" pitchFamily="34" charset="0"/>
                              </a:rPr>
                              <m:t>o</m:t>
                            </m:r>
                          </m:sub>
                        </m:sSub>
                      </m:e>
                    </m:d>
                    <m:r>
                      <a:rPr lang="en-US" sz="2400">
                        <a:solidFill>
                          <a:srgbClr val="727CA3">
                            <a:lumMod val="50000"/>
                          </a:srgbClr>
                        </a:solidFill>
                        <a:latin typeface="Cambria Math"/>
                        <a:cs typeface="Arial" pitchFamily="34" charset="0"/>
                      </a:rPr>
                      <m:t>=0  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727CA3">
                            <a:lumMod val="50000"/>
                          </a:srgbClr>
                        </a:solidFill>
                        <a:latin typeface="Cambria Math"/>
                        <a:cs typeface="Arial" pitchFamily="34" charset="0"/>
                      </a:rPr>
                      <m:t>and</m:t>
                    </m:r>
                    <m:r>
                      <a:rPr lang="en-US" sz="2400">
                        <a:solidFill>
                          <a:srgbClr val="727CA3">
                            <a:lumMod val="50000"/>
                          </a:srgbClr>
                        </a:solidFill>
                        <a:latin typeface="Cambria Math"/>
                        <a:cs typeface="Arial" pitchFamily="34" charset="0"/>
                      </a:rPr>
                      <m:t> 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727CA3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27CA3">
                                <a:lumMod val="50000"/>
                              </a:srgbClr>
                            </a:solidFill>
                            <a:latin typeface="Cambria Math"/>
                            <a:cs typeface="Arial" pitchFamily="34" charset="0"/>
                          </a:rPr>
                          <m:t>f</m:t>
                        </m:r>
                      </m:e>
                      <m:sup>
                        <m:r>
                          <a:rPr lang="en-US" sz="2400">
                            <a:solidFill>
                              <a:srgbClr val="727CA3">
                                <a:lumMod val="50000"/>
                              </a:srgbClr>
                            </a:solidFill>
                            <a:latin typeface="Cambria Math"/>
                            <a:cs typeface="Arial" pitchFamily="34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solidFill>
                              <a:srgbClr val="727CA3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727CA3">
                                    <a:lumMod val="50000"/>
                                  </a:srgb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727CA3">
                                    <a:lumMod val="50000"/>
                                  </a:srgbClr>
                                </a:solidFill>
                                <a:latin typeface="Cambria Math"/>
                                <a:cs typeface="Arial" pitchFamily="34" charset="0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727CA3">
                                    <a:lumMod val="50000"/>
                                  </a:srgbClr>
                                </a:solidFill>
                                <a:latin typeface="Cambria Math"/>
                                <a:cs typeface="Arial" pitchFamily="34" charset="0"/>
                              </a:rPr>
                              <m:t>o</m:t>
                            </m:r>
                          </m:sub>
                        </m:sSub>
                      </m:e>
                    </m:d>
                    <m:r>
                      <a:rPr lang="en-US" sz="2400">
                        <a:solidFill>
                          <a:srgbClr val="727CA3">
                            <a:lumMod val="50000"/>
                          </a:srgbClr>
                        </a:solidFill>
                        <a:latin typeface="Cambria Math"/>
                        <a:cs typeface="Arial" pitchFamily="34" charset="0"/>
                      </a:rPr>
                      <m:t>&gt;0</m:t>
                    </m:r>
                    <m:r>
                      <a:rPr lang="en-US" sz="2400" i="1">
                        <a:solidFill>
                          <a:srgbClr val="727CA3">
                            <a:lumMod val="50000"/>
                          </a:srgbClr>
                        </a:solidFill>
                        <a:latin typeface="Cambria Math"/>
                        <a:cs typeface="Arial" pitchFamily="34" charset="0"/>
                      </a:rPr>
                      <m:t>,</m:t>
                    </m:r>
                  </m:oMath>
                </a14:m>
                <a:r>
                  <a:rPr lang="en-US" sz="2400" dirty="0">
                    <a:solidFill>
                      <a:srgbClr val="727CA3">
                        <a:lumMod val="50000"/>
                      </a:srgbClr>
                    </a:solidFill>
                    <a:latin typeface="Arial" pitchFamily="34" charset="0"/>
                    <a:cs typeface="Arial" pitchFamily="34" charset="0"/>
                  </a:rPr>
                  <a:t>  then f(t) has a local minimum at t</a:t>
                </a:r>
                <a:r>
                  <a:rPr lang="en-US" sz="2400" baseline="-25000" dirty="0">
                    <a:solidFill>
                      <a:srgbClr val="727CA3">
                        <a:lumMod val="50000"/>
                      </a:srgbClr>
                    </a:solidFill>
                    <a:latin typeface="Arial" pitchFamily="34" charset="0"/>
                    <a:cs typeface="Arial" pitchFamily="34" charset="0"/>
                  </a:rPr>
                  <a:t>o</a:t>
                </a:r>
                <a:r>
                  <a:rPr lang="en-US" sz="2400" dirty="0">
                    <a:solidFill>
                      <a:srgbClr val="727CA3">
                        <a:lumMod val="50000"/>
                      </a:srgbClr>
                    </a:solidFill>
                    <a:latin typeface="Arial" pitchFamily="34" charset="0"/>
                    <a:cs typeface="Arial" pitchFamily="34" charset="0"/>
                  </a:rPr>
                  <a:t>.</a:t>
                </a:r>
              </a:p>
              <a:p>
                <a:endParaRPr lang="en-US" sz="2400" dirty="0">
                  <a:solidFill>
                    <a:srgbClr val="727CA3">
                      <a:lumMod val="50000"/>
                    </a:srgbClr>
                  </a:solidFill>
                  <a:latin typeface="Arial" pitchFamily="34" charset="0"/>
                  <a:cs typeface="Arial" pitchFamily="34" charset="0"/>
                </a:endParaRPr>
              </a:p>
              <a:p>
                <a:r>
                  <a:rPr lang="en-US" sz="2400" dirty="0">
                    <a:solidFill>
                      <a:srgbClr val="727CA3">
                        <a:lumMod val="50000"/>
                      </a:srgbClr>
                    </a:solidFill>
                    <a:latin typeface="Arial" pitchFamily="34" charset="0"/>
                    <a:cs typeface="Arial" pitchFamily="34" charset="0"/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727CA3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27CA3">
                                <a:lumMod val="50000"/>
                              </a:srgbClr>
                            </a:solidFill>
                            <a:latin typeface="Cambria Math"/>
                            <a:cs typeface="Arial" pitchFamily="34" charset="0"/>
                          </a:rPr>
                          <m:t>f</m:t>
                        </m:r>
                      </m:e>
                      <m:sup>
                        <m:r>
                          <a:rPr lang="en-US" sz="2400">
                            <a:solidFill>
                              <a:srgbClr val="727CA3">
                                <a:lumMod val="50000"/>
                              </a:srgbClr>
                            </a:solidFill>
                            <a:latin typeface="Cambria Math"/>
                            <a:cs typeface="Arial" pitchFamily="34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solidFill>
                              <a:srgbClr val="727CA3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727CA3">
                                    <a:lumMod val="50000"/>
                                  </a:srgb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727CA3">
                                    <a:lumMod val="50000"/>
                                  </a:srgbClr>
                                </a:solidFill>
                                <a:latin typeface="Cambria Math"/>
                                <a:cs typeface="Arial" pitchFamily="34" charset="0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727CA3">
                                    <a:lumMod val="50000"/>
                                  </a:srgbClr>
                                </a:solidFill>
                                <a:latin typeface="Cambria Math"/>
                                <a:cs typeface="Arial" pitchFamily="34" charset="0"/>
                              </a:rPr>
                              <m:t>o</m:t>
                            </m:r>
                          </m:sub>
                        </m:sSub>
                      </m:e>
                    </m:d>
                    <m:r>
                      <a:rPr lang="en-US" sz="2400">
                        <a:solidFill>
                          <a:srgbClr val="727CA3">
                            <a:lumMod val="50000"/>
                          </a:srgbClr>
                        </a:solidFill>
                        <a:latin typeface="Cambria Math"/>
                        <a:cs typeface="Arial" pitchFamily="34" charset="0"/>
                      </a:rPr>
                      <m:t>=0  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727CA3">
                            <a:lumMod val="50000"/>
                          </a:srgbClr>
                        </a:solidFill>
                        <a:latin typeface="Cambria Math"/>
                        <a:cs typeface="Arial" pitchFamily="34" charset="0"/>
                      </a:rPr>
                      <m:t>and</m:t>
                    </m:r>
                    <m:r>
                      <a:rPr lang="en-US" sz="2400">
                        <a:solidFill>
                          <a:srgbClr val="727CA3">
                            <a:lumMod val="50000"/>
                          </a:srgbClr>
                        </a:solidFill>
                        <a:latin typeface="Cambria Math"/>
                        <a:cs typeface="Arial" pitchFamily="34" charset="0"/>
                      </a:rPr>
                      <m:t> 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727CA3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27CA3">
                                <a:lumMod val="50000"/>
                              </a:srgbClr>
                            </a:solidFill>
                            <a:latin typeface="Cambria Math"/>
                            <a:cs typeface="Arial" pitchFamily="34" charset="0"/>
                          </a:rPr>
                          <m:t>f</m:t>
                        </m:r>
                      </m:e>
                      <m:sup>
                        <m:r>
                          <a:rPr lang="en-US" sz="2400">
                            <a:solidFill>
                              <a:srgbClr val="727CA3">
                                <a:lumMod val="50000"/>
                              </a:srgbClr>
                            </a:solidFill>
                            <a:latin typeface="Cambria Math"/>
                            <a:cs typeface="Arial" pitchFamily="34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solidFill>
                              <a:srgbClr val="727CA3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727CA3">
                                    <a:lumMod val="50000"/>
                                  </a:srgb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727CA3">
                                    <a:lumMod val="50000"/>
                                  </a:srgbClr>
                                </a:solidFill>
                                <a:latin typeface="Cambria Math"/>
                                <a:cs typeface="Arial" pitchFamily="34" charset="0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727CA3">
                                    <a:lumMod val="50000"/>
                                  </a:srgbClr>
                                </a:solidFill>
                                <a:latin typeface="Cambria Math"/>
                                <a:cs typeface="Arial" pitchFamily="34" charset="0"/>
                              </a:rPr>
                              <m:t>o</m:t>
                            </m:r>
                          </m:sub>
                        </m:sSub>
                      </m:e>
                    </m:d>
                    <m:r>
                      <a:rPr lang="en-US" sz="2400">
                        <a:solidFill>
                          <a:srgbClr val="727CA3">
                            <a:lumMod val="50000"/>
                          </a:srgbClr>
                        </a:solidFill>
                        <a:latin typeface="Cambria Math"/>
                        <a:cs typeface="Arial" pitchFamily="34" charset="0"/>
                      </a:rPr>
                      <m:t>&lt;0</m:t>
                    </m:r>
                    <m:r>
                      <a:rPr lang="en-US" sz="2400" i="1">
                        <a:solidFill>
                          <a:srgbClr val="727CA3">
                            <a:lumMod val="50000"/>
                          </a:srgbClr>
                        </a:solidFill>
                        <a:latin typeface="Cambria Math"/>
                        <a:cs typeface="Arial" pitchFamily="34" charset="0"/>
                      </a:rPr>
                      <m:t>,</m:t>
                    </m:r>
                  </m:oMath>
                </a14:m>
                <a:r>
                  <a:rPr lang="en-US" sz="2400" dirty="0">
                    <a:solidFill>
                      <a:srgbClr val="727CA3">
                        <a:lumMod val="50000"/>
                      </a:srgbClr>
                    </a:solidFill>
                    <a:latin typeface="Arial" pitchFamily="34" charset="0"/>
                    <a:cs typeface="Arial" pitchFamily="34" charset="0"/>
                  </a:rPr>
                  <a:t>  then f(t) has a local maximum at t</a:t>
                </a:r>
                <a:r>
                  <a:rPr lang="en-US" sz="2400" baseline="-25000" dirty="0">
                    <a:solidFill>
                      <a:srgbClr val="727CA3">
                        <a:lumMod val="50000"/>
                      </a:srgbClr>
                    </a:solidFill>
                    <a:latin typeface="Arial" pitchFamily="34" charset="0"/>
                    <a:cs typeface="Arial" pitchFamily="34" charset="0"/>
                  </a:rPr>
                  <a:t>o</a:t>
                </a:r>
                <a:r>
                  <a:rPr lang="en-US" sz="2400" dirty="0">
                    <a:solidFill>
                      <a:srgbClr val="727CA3">
                        <a:lumMod val="50000"/>
                      </a:srgbClr>
                    </a:solidFill>
                    <a:latin typeface="Arial" pitchFamily="34" charset="0"/>
                    <a:cs typeface="Arial" pitchFamily="34" charset="0"/>
                  </a:rPr>
                  <a:t>.</a:t>
                </a:r>
              </a:p>
              <a:p>
                <a:endParaRPr lang="en-US" sz="2400" dirty="0">
                  <a:solidFill>
                    <a:srgbClr val="727CA3">
                      <a:lumMod val="50000"/>
                    </a:srgbClr>
                  </a:solidFill>
                  <a:latin typeface="Arial" pitchFamily="34" charset="0"/>
                  <a:cs typeface="Arial" pitchFamily="34" charset="0"/>
                </a:endParaRPr>
              </a:p>
              <a:p>
                <a:r>
                  <a:rPr lang="en-US" sz="2400" dirty="0">
                    <a:solidFill>
                      <a:srgbClr val="727CA3">
                        <a:lumMod val="50000"/>
                      </a:srgbClr>
                    </a:solidFill>
                    <a:latin typeface="Arial" pitchFamily="34" charset="0"/>
                    <a:cs typeface="Arial" pitchFamily="34" charset="0"/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727CA3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27CA3">
                                <a:lumMod val="50000"/>
                              </a:srgbClr>
                            </a:solidFill>
                            <a:latin typeface="Cambria Math"/>
                            <a:cs typeface="Arial" pitchFamily="34" charset="0"/>
                          </a:rPr>
                          <m:t>f</m:t>
                        </m:r>
                      </m:e>
                      <m:sup>
                        <m:r>
                          <a:rPr lang="en-US" sz="2400">
                            <a:solidFill>
                              <a:srgbClr val="727CA3">
                                <a:lumMod val="50000"/>
                              </a:srgbClr>
                            </a:solidFill>
                            <a:latin typeface="Cambria Math"/>
                            <a:cs typeface="Arial" pitchFamily="34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solidFill>
                              <a:srgbClr val="727CA3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727CA3">
                                    <a:lumMod val="50000"/>
                                  </a:srgb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727CA3">
                                    <a:lumMod val="50000"/>
                                  </a:srgbClr>
                                </a:solidFill>
                                <a:latin typeface="Cambria Math"/>
                                <a:cs typeface="Arial" pitchFamily="34" charset="0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727CA3">
                                    <a:lumMod val="50000"/>
                                  </a:srgbClr>
                                </a:solidFill>
                                <a:latin typeface="Cambria Math"/>
                                <a:cs typeface="Arial" pitchFamily="34" charset="0"/>
                              </a:rPr>
                              <m:t>o</m:t>
                            </m:r>
                          </m:sub>
                        </m:sSub>
                      </m:e>
                    </m:d>
                    <m:r>
                      <a:rPr lang="en-US" sz="2400">
                        <a:solidFill>
                          <a:srgbClr val="727CA3">
                            <a:lumMod val="50000"/>
                          </a:srgbClr>
                        </a:solidFill>
                        <a:latin typeface="Cambria Math"/>
                        <a:cs typeface="Arial" pitchFamily="34" charset="0"/>
                      </a:rPr>
                      <m:t>=0  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727CA3">
                            <a:lumMod val="50000"/>
                          </a:srgbClr>
                        </a:solidFill>
                        <a:latin typeface="Cambria Math"/>
                        <a:cs typeface="Arial" pitchFamily="34" charset="0"/>
                      </a:rPr>
                      <m:t>and</m:t>
                    </m:r>
                    <m:r>
                      <a:rPr lang="en-US" sz="2400">
                        <a:solidFill>
                          <a:srgbClr val="727CA3">
                            <a:lumMod val="50000"/>
                          </a:srgbClr>
                        </a:solidFill>
                        <a:latin typeface="Cambria Math"/>
                        <a:cs typeface="Arial" pitchFamily="34" charset="0"/>
                      </a:rPr>
                      <m:t> 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727CA3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27CA3">
                                <a:lumMod val="50000"/>
                              </a:srgbClr>
                            </a:solidFill>
                            <a:latin typeface="Cambria Math"/>
                            <a:cs typeface="Arial" pitchFamily="34" charset="0"/>
                          </a:rPr>
                          <m:t>f</m:t>
                        </m:r>
                      </m:e>
                      <m:sup>
                        <m:r>
                          <a:rPr lang="en-US" sz="2400">
                            <a:solidFill>
                              <a:srgbClr val="727CA3">
                                <a:lumMod val="50000"/>
                              </a:srgbClr>
                            </a:solidFill>
                            <a:latin typeface="Cambria Math"/>
                            <a:cs typeface="Arial" pitchFamily="34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solidFill>
                              <a:srgbClr val="727CA3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727CA3">
                                    <a:lumMod val="50000"/>
                                  </a:srgb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727CA3">
                                    <a:lumMod val="50000"/>
                                  </a:srgbClr>
                                </a:solidFill>
                                <a:latin typeface="Cambria Math"/>
                                <a:cs typeface="Arial" pitchFamily="34" charset="0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727CA3">
                                    <a:lumMod val="50000"/>
                                  </a:srgbClr>
                                </a:solidFill>
                                <a:latin typeface="Cambria Math"/>
                                <a:cs typeface="Arial" pitchFamily="34" charset="0"/>
                              </a:rPr>
                              <m:t>o</m:t>
                            </m:r>
                          </m:sub>
                        </m:sSub>
                      </m:e>
                    </m:d>
                    <m:r>
                      <a:rPr lang="en-US" sz="2400">
                        <a:solidFill>
                          <a:srgbClr val="727CA3">
                            <a:lumMod val="50000"/>
                          </a:srgbClr>
                        </a:solidFill>
                        <a:latin typeface="Cambria Math"/>
                        <a:cs typeface="Arial" pitchFamily="34" charset="0"/>
                      </a:rPr>
                      <m:t>=0</m:t>
                    </m:r>
                    <m:r>
                      <a:rPr lang="en-US" sz="2400" i="1">
                        <a:solidFill>
                          <a:srgbClr val="727CA3">
                            <a:lumMod val="50000"/>
                          </a:srgbClr>
                        </a:solidFill>
                        <a:latin typeface="Cambria Math"/>
                        <a:cs typeface="Arial" pitchFamily="34" charset="0"/>
                      </a:rPr>
                      <m:t>,</m:t>
                    </m:r>
                  </m:oMath>
                </a14:m>
                <a:r>
                  <a:rPr lang="en-US" sz="2400" dirty="0">
                    <a:solidFill>
                      <a:srgbClr val="727CA3">
                        <a:lumMod val="50000"/>
                      </a:srgbClr>
                    </a:solidFill>
                    <a:latin typeface="Arial" pitchFamily="34" charset="0"/>
                    <a:cs typeface="Arial" pitchFamily="34" charset="0"/>
                  </a:rPr>
                  <a:t>  then f(t) </a:t>
                </a:r>
                <a:r>
                  <a:rPr lang="en-US" sz="2400" b="1" i="1" dirty="0">
                    <a:solidFill>
                      <a:srgbClr val="727CA3">
                        <a:lumMod val="50000"/>
                      </a:srgbClr>
                    </a:solidFill>
                    <a:latin typeface="Arial" pitchFamily="34" charset="0"/>
                    <a:cs typeface="Arial" pitchFamily="34" charset="0"/>
                  </a:rPr>
                  <a:t>may have </a:t>
                </a:r>
                <a:r>
                  <a:rPr lang="en-US" sz="2400" dirty="0">
                    <a:solidFill>
                      <a:srgbClr val="727CA3">
                        <a:lumMod val="50000"/>
                      </a:srgbClr>
                    </a:solidFill>
                    <a:latin typeface="Arial" pitchFamily="34" charset="0"/>
                    <a:cs typeface="Arial" pitchFamily="34" charset="0"/>
                  </a:rPr>
                  <a:t>a point of </a:t>
                </a:r>
              </a:p>
              <a:p>
                <a:r>
                  <a:rPr lang="en-US" sz="2400" dirty="0">
                    <a:solidFill>
                      <a:srgbClr val="727CA3">
                        <a:lumMod val="50000"/>
                      </a:srgbClr>
                    </a:solidFill>
                    <a:latin typeface="Arial" pitchFamily="34" charset="0"/>
                    <a:cs typeface="Arial" pitchFamily="34" charset="0"/>
                  </a:rPr>
                  <a:t>                                              inflection at t</a:t>
                </a:r>
                <a:r>
                  <a:rPr lang="en-US" sz="2400" baseline="-25000" dirty="0">
                    <a:solidFill>
                      <a:srgbClr val="727CA3">
                        <a:lumMod val="50000"/>
                      </a:srgbClr>
                    </a:solidFill>
                    <a:latin typeface="Arial" pitchFamily="34" charset="0"/>
                    <a:cs typeface="Arial" pitchFamily="34" charset="0"/>
                  </a:rPr>
                  <a:t>o</a:t>
                </a:r>
                <a:r>
                  <a:rPr lang="en-US" sz="2400" dirty="0">
                    <a:solidFill>
                      <a:srgbClr val="727CA3">
                        <a:lumMod val="50000"/>
                      </a:srgbClr>
                    </a:solidFill>
                    <a:latin typeface="Arial" pitchFamily="34" charset="0"/>
                    <a:cs typeface="Arial" pitchFamily="34" charset="0"/>
                  </a:rPr>
                  <a:t>.</a:t>
                </a:r>
              </a:p>
              <a:p>
                <a:endParaRPr lang="en-US" sz="2400" dirty="0">
                  <a:solidFill>
                    <a:srgbClr val="727CA3">
                      <a:lumMod val="50000"/>
                    </a:srgb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352800"/>
                <a:ext cx="8763000" cy="3416320"/>
              </a:xfrm>
              <a:prstGeom prst="rect">
                <a:avLst/>
              </a:prstGeom>
              <a:blipFill rotWithShape="1">
                <a:blip r:embed="rId4"/>
                <a:stretch>
                  <a:fillRect l="-1043" t="-1250" r="-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424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Numerical Approximation of </a:t>
            </a:r>
            <a:b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2</a:t>
            </a:r>
            <a:r>
              <a:rPr lang="en-US" b="1" baseline="30000" dirty="0" smtClean="0">
                <a:solidFill>
                  <a:schemeClr val="accent3">
                    <a:lumMod val="50000"/>
                  </a:schemeClr>
                </a:solidFill>
              </a:rPr>
              <a:t>nd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 Derivative 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0" y="1352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0" y="1352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52400" y="2286000"/>
                <a:ext cx="8839200" cy="4437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600" i="1" smtClean="0">
                              <a:solidFill>
                                <a:srgbClr val="727CA3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600">
                              <a:solidFill>
                                <a:srgbClr val="727CA3">
                                  <a:lumMod val="50000"/>
                                </a:srgbClr>
                              </a:solidFill>
                              <a:latin typeface="Cambria Math"/>
                            </a:rPr>
                            <m:t>f</m:t>
                          </m:r>
                        </m:e>
                        <m:sup>
                          <m:r>
                            <a:rPr lang="en-US" sz="2600">
                              <a:solidFill>
                                <a:srgbClr val="727CA3">
                                  <a:lumMod val="50000"/>
                                </a:srgbClr>
                              </a:solidFill>
                              <a:latin typeface="Cambria Math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sz="2600" i="1">
                              <a:solidFill>
                                <a:srgbClr val="727CA3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600">
                              <a:solidFill>
                                <a:srgbClr val="727CA3">
                                  <a:lumMod val="50000"/>
                                </a:srgbClr>
                              </a:solidFill>
                              <a:latin typeface="Cambria Math"/>
                            </a:rPr>
                            <m:t>t</m:t>
                          </m:r>
                        </m:e>
                      </m:d>
                      <m:r>
                        <a:rPr lang="en-US" sz="2600">
                          <a:solidFill>
                            <a:srgbClr val="727CA3">
                              <a:lumMod val="50000"/>
                            </a:srgbClr>
                          </a:solidFill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600" i="1">
                              <a:solidFill>
                                <a:srgbClr val="727CA3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600" i="1">
                                  <a:solidFill>
                                    <a:srgbClr val="727CA3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600">
                                  <a:solidFill>
                                    <a:srgbClr val="727CA3">
                                      <a:lumMod val="50000"/>
                                    </a:srgbClr>
                                  </a:solidFill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600" i="1">
                                  <a:solidFill>
                                    <a:srgbClr val="727CA3">
                                      <a:lumMod val="50000"/>
                                    </a:srgbClr>
                                  </a:solidFill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en-US" sz="2600" i="1">
                                  <a:solidFill>
                                    <a:srgbClr val="727CA3">
                                      <a:lumMod val="50000"/>
                                    </a:srgbClr>
                                  </a:solidFill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  <m:r>
                                <a:rPr lang="en-US" sz="2600" i="1">
                                  <a:solidFill>
                                    <a:srgbClr val="727CA3">
                                      <a:lumMod val="50000"/>
                                    </a:srgbClr>
                                  </a:solidFill>
                                  <a:latin typeface="Cambria Math"/>
                                  <a:ea typeface="Cambria Math"/>
                                </a:rPr>
                                <m:t>→0 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600" i="1">
                                  <a:solidFill>
                                    <a:srgbClr val="727CA3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600" i="1">
                                      <a:solidFill>
                                        <a:srgbClr val="727CA3">
                                          <a:lumMod val="5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i="1">
                                      <a:solidFill>
                                        <a:srgbClr val="727CA3">
                                          <a:lumMod val="50000"/>
                                        </a:srgbClr>
                                      </a:solidFill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sz="2600" i="1">
                                      <a:solidFill>
                                        <a:srgbClr val="727CA3">
                                          <a:lumMod val="50000"/>
                                        </a:srgbClr>
                                      </a:solidFill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600" i="1">
                                      <a:solidFill>
                                        <a:srgbClr val="727CA3">
                                          <a:lumMod val="5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i="1">
                                      <a:solidFill>
                                        <a:srgbClr val="727CA3">
                                          <a:lumMod val="50000"/>
                                        </a:srgbClr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sz="2600" i="1">
                                      <a:solidFill>
                                        <a:srgbClr val="727CA3">
                                          <a:lumMod val="50000"/>
                                        </a:srgbClr>
                                      </a:solidFill>
                                      <a:latin typeface="Cambria Math"/>
                                    </a:rPr>
                                    <m:t>+∆</m:t>
                                  </m:r>
                                  <m:r>
                                    <a:rPr lang="en-US" sz="2600" i="1">
                                      <a:solidFill>
                                        <a:srgbClr val="727CA3">
                                          <a:lumMod val="50000"/>
                                        </a:srgb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2600" i="1">
                                  <a:solidFill>
                                    <a:srgbClr val="727CA3">
                                      <a:lumMod val="50000"/>
                                    </a:srgbClr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sz="2600" i="1">
                                  <a:solidFill>
                                    <a:srgbClr val="727CA3">
                                      <a:lumMod val="50000"/>
                                    </a:srgbClr>
                                  </a:solidFill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  <m:r>
                                <a:rPr lang="en-US" sz="2600" baseline="30000">
                                  <a:solidFill>
                                    <a:srgbClr val="727CA3">
                                      <a:lumMod val="50000"/>
                                    </a:srgbClr>
                                  </a:solidFill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  <m:r>
                                <a:rPr lang="en-US" sz="2600" i="1">
                                  <a:solidFill>
                                    <a:srgbClr val="727CA3">
                                      <a:lumMod val="50000"/>
                                    </a:srgbClr>
                                  </a:solidFill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sz="2600" i="1">
                                  <a:solidFill>
                                    <a:srgbClr val="727CA3">
                                      <a:lumMod val="50000"/>
                                    </a:srgbClr>
                                  </a:solidFill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  <m:r>
                                <a:rPr lang="en-US" sz="2600" i="1">
                                  <a:solidFill>
                                    <a:srgbClr val="727CA3">
                                      <a:lumMod val="50000"/>
                                    </a:srgbClr>
                                  </a:solidFill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600" i="1">
                                  <a:solidFill>
                                    <a:srgbClr val="727CA3">
                                      <a:lumMod val="50000"/>
                                    </a:srgbClr>
                                  </a:solidFill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en-US" sz="2600" i="1">
                                  <a:solidFill>
                                    <a:srgbClr val="727CA3">
                                      <a:lumMod val="50000"/>
                                    </a:srgbClr>
                                  </a:solidFill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den>
                          </m:f>
                        </m:e>
                      </m:func>
                      <m:r>
                        <a:rPr lang="en-US" sz="2600" b="0" i="0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→</m:t>
                      </m:r>
                      <m:sSup>
                        <m:sSupPr>
                          <m:ctrlPr>
                            <a:rPr lang="en-US" sz="2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60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f</m:t>
                          </m:r>
                        </m:e>
                        <m:sup>
                          <m:r>
                            <a:rPr lang="en-US" sz="260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sz="2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60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t</m:t>
                          </m:r>
                        </m:e>
                      </m:d>
                      <m:r>
                        <a:rPr lang="en-US" sz="260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≈</m:t>
                      </m:r>
                      <m:f>
                        <m:fPr>
                          <m:ctrlPr>
                            <a:rPr lang="en-US" sz="2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26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sz="26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+∆</m:t>
                              </m:r>
                              <m:r>
                                <a:rPr lang="en-US" sz="2600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6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26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𝑓</m:t>
                          </m:r>
                          <m:r>
                            <a:rPr lang="en-US" sz="2600" baseline="3000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′</m:t>
                          </m:r>
                          <m:r>
                            <a:rPr lang="en-US" sz="26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26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sz="26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26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en-US" sz="26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2600" dirty="0" smtClean="0">
                  <a:solidFill>
                    <a:srgbClr val="727CA3">
                      <a:lumMod val="50000"/>
                    </a:srgbClr>
                  </a:solidFill>
                </a:endParaRP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600" i="1">
                              <a:solidFill>
                                <a:srgbClr val="727CA3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600">
                              <a:solidFill>
                                <a:srgbClr val="727CA3">
                                  <a:lumMod val="50000"/>
                                </a:srgbClr>
                              </a:solidFill>
                              <a:latin typeface="Cambria Math"/>
                            </a:rPr>
                            <m:t>f</m:t>
                          </m:r>
                        </m:e>
                        <m:sup>
                          <m:r>
                            <a:rPr lang="en-US" sz="2600">
                              <a:solidFill>
                                <a:srgbClr val="727CA3">
                                  <a:lumMod val="50000"/>
                                </a:srgbClr>
                              </a:solidFill>
                              <a:latin typeface="Cambria Math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sz="2600" i="1">
                              <a:solidFill>
                                <a:srgbClr val="727CA3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600">
                              <a:solidFill>
                                <a:srgbClr val="727CA3">
                                  <a:lumMod val="50000"/>
                                </a:srgbClr>
                              </a:solidFill>
                              <a:latin typeface="Cambria Math"/>
                            </a:rPr>
                            <m:t>t</m:t>
                          </m:r>
                        </m:e>
                      </m:d>
                      <m:r>
                        <a:rPr lang="en-US" sz="2600" i="1">
                          <a:solidFill>
                            <a:srgbClr val="727CA3">
                              <a:lumMod val="50000"/>
                            </a:srgbClr>
                          </a:solidFill>
                          <a:latin typeface="Cambria Math"/>
                          <a:ea typeface="Cambria Math"/>
                        </a:rPr>
                        <m:t>≈</m:t>
                      </m:r>
                      <m:f>
                        <m:fPr>
                          <m:ctrlPr>
                            <a:rPr lang="en-US" sz="2600" i="1">
                              <a:solidFill>
                                <a:srgbClr val="727CA3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600" b="0" i="1" smtClean="0">
                                  <a:solidFill>
                                    <a:srgbClr val="727CA3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600" b="0" i="1" smtClean="0">
                                  <a:solidFill>
                                    <a:srgbClr val="727CA3">
                                      <a:lumMod val="50000"/>
                                    </a:srgbClr>
                                  </a:solidFill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600" b="0" i="1" smtClean="0">
                                      <a:solidFill>
                                        <a:srgbClr val="727CA3">
                                          <a:lumMod val="5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b="0" i="1" smtClean="0">
                                      <a:solidFill>
                                        <a:srgbClr val="727CA3">
                                          <a:lumMod val="50000"/>
                                        </a:srgbClr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sz="2600" b="0" i="1" smtClean="0">
                                      <a:solidFill>
                                        <a:srgbClr val="727CA3">
                                          <a:lumMod val="50000"/>
                                        </a:srgbClr>
                                      </a:solidFill>
                                      <a:latin typeface="Cambria Math"/>
                                    </a:rPr>
                                    <m:t>+∆</m:t>
                                  </m:r>
                                  <m:r>
                                    <a:rPr lang="en-US" sz="2600" b="0" i="1" smtClean="0">
                                      <a:solidFill>
                                        <a:srgbClr val="727CA3">
                                          <a:lumMod val="50000"/>
                                        </a:srgb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2600" b="0" i="1" smtClean="0">
                                  <a:solidFill>
                                    <a:srgbClr val="727CA3">
                                      <a:lumMod val="50000"/>
                                    </a:srgbClr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600" b="0" i="1" smtClean="0">
                                  <a:solidFill>
                                    <a:srgbClr val="727CA3">
                                      <a:lumMod val="50000"/>
                                    </a:srgbClr>
                                  </a:solidFill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600" b="0" i="1" smtClean="0">
                                      <a:solidFill>
                                        <a:srgbClr val="727CA3">
                                          <a:lumMod val="5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b="0" i="1" smtClean="0">
                                      <a:solidFill>
                                        <a:srgbClr val="727CA3">
                                          <a:lumMod val="50000"/>
                                        </a:srgbClr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sz="2600" b="0" i="1" smtClean="0">
                                      <a:solidFill>
                                        <a:srgbClr val="727CA3">
                                          <a:lumMod val="50000"/>
                                        </a:srgbClr>
                                      </a:solidFill>
                                      <a:latin typeface="Cambria Math"/>
                                    </a:rPr>
                                    <m:t>−∆</m:t>
                                  </m:r>
                                  <m:r>
                                    <a:rPr lang="en-US" sz="2600" b="0" i="1" smtClean="0">
                                      <a:solidFill>
                                        <a:srgbClr val="727CA3">
                                          <a:lumMod val="50000"/>
                                        </a:srgb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  <m:r>
                                    <a:rPr lang="en-US" sz="2600" b="0" i="1" smtClean="0">
                                      <a:solidFill>
                                        <a:srgbClr val="727CA3">
                                          <a:lumMod val="50000"/>
                                        </a:srgb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+∆</m:t>
                                  </m:r>
                                  <m:r>
                                    <a:rPr lang="en-US" sz="2600" b="0" i="1" smtClean="0">
                                      <a:solidFill>
                                        <a:srgbClr val="727CA3">
                                          <a:lumMod val="50000"/>
                                        </a:srgb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600" b="0" i="1" smtClean="0">
                                  <a:solidFill>
                                    <a:srgbClr val="727CA3">
                                      <a:lumMod val="50000"/>
                                    </a:srgbClr>
                                  </a:solidFill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en-US" sz="2600" b="0" i="1" smtClean="0">
                                  <a:solidFill>
                                    <a:srgbClr val="727CA3">
                                      <a:lumMod val="50000"/>
                                    </a:srgbClr>
                                  </a:solidFill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sz="2600" i="1">
                              <a:solidFill>
                                <a:srgbClr val="727CA3">
                                  <a:lumMod val="50000"/>
                                </a:srgbClr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600" i="1">
                                  <a:solidFill>
                                    <a:srgbClr val="727CA3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600" i="1">
                                  <a:solidFill>
                                    <a:srgbClr val="727CA3">
                                      <a:lumMod val="50000"/>
                                    </a:srgbClr>
                                  </a:solidFill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600" i="1">
                                      <a:solidFill>
                                        <a:srgbClr val="727CA3">
                                          <a:lumMod val="5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i="1">
                                      <a:solidFill>
                                        <a:srgbClr val="727CA3">
                                          <a:lumMod val="50000"/>
                                        </a:srgbClr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2600" i="1">
                                  <a:solidFill>
                                    <a:srgbClr val="727CA3">
                                      <a:lumMod val="50000"/>
                                    </a:srgbClr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600" i="1">
                                  <a:solidFill>
                                    <a:srgbClr val="727CA3">
                                      <a:lumMod val="50000"/>
                                    </a:srgbClr>
                                  </a:solidFill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600" i="1">
                                      <a:solidFill>
                                        <a:srgbClr val="727CA3">
                                          <a:lumMod val="5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i="1">
                                      <a:solidFill>
                                        <a:srgbClr val="727CA3">
                                          <a:lumMod val="50000"/>
                                        </a:srgbClr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sz="2600" i="1">
                                      <a:solidFill>
                                        <a:srgbClr val="727CA3">
                                          <a:lumMod val="50000"/>
                                        </a:srgbClr>
                                      </a:solidFill>
                                      <a:latin typeface="Cambria Math"/>
                                    </a:rPr>
                                    <m:t>−∆</m:t>
                                  </m:r>
                                  <m:r>
                                    <a:rPr lang="en-US" sz="2600" i="1">
                                      <a:solidFill>
                                        <a:srgbClr val="727CA3">
                                          <a:lumMod val="50000"/>
                                        </a:srgb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600" i="1">
                                  <a:solidFill>
                                    <a:srgbClr val="727CA3">
                                      <a:lumMod val="50000"/>
                                    </a:srgbClr>
                                  </a:solidFill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en-US" sz="2600" i="1">
                                  <a:solidFill>
                                    <a:srgbClr val="727CA3">
                                      <a:lumMod val="50000"/>
                                    </a:srgbClr>
                                  </a:solidFill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den>
                          </m:f>
                        </m:num>
                        <m:den>
                          <m:r>
                            <a:rPr lang="en-US" sz="2600" i="1">
                              <a:solidFill>
                                <a:srgbClr val="727CA3">
                                  <a:lumMod val="50000"/>
                                </a:srgbClr>
                              </a:solidFill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en-US" sz="2600" i="1">
                              <a:solidFill>
                                <a:srgbClr val="727CA3">
                                  <a:lumMod val="50000"/>
                                </a:srgbClr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2600" dirty="0" smtClean="0">
                  <a:solidFill>
                    <a:srgbClr val="727CA3">
                      <a:lumMod val="50000"/>
                    </a:srgbClr>
                  </a:solidFill>
                </a:endParaRP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600" i="1">
                              <a:solidFill>
                                <a:srgbClr val="727CA3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600">
                              <a:solidFill>
                                <a:srgbClr val="727CA3">
                                  <a:lumMod val="50000"/>
                                </a:srgbClr>
                              </a:solidFill>
                              <a:latin typeface="Cambria Math"/>
                            </a:rPr>
                            <m:t>f</m:t>
                          </m:r>
                        </m:e>
                        <m:sup>
                          <m:r>
                            <a:rPr lang="en-US" sz="2600">
                              <a:solidFill>
                                <a:srgbClr val="727CA3">
                                  <a:lumMod val="50000"/>
                                </a:srgbClr>
                              </a:solidFill>
                              <a:latin typeface="Cambria Math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sz="2600" i="1">
                              <a:solidFill>
                                <a:srgbClr val="727CA3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600">
                              <a:solidFill>
                                <a:srgbClr val="727CA3">
                                  <a:lumMod val="50000"/>
                                </a:srgbClr>
                              </a:solidFill>
                              <a:latin typeface="Cambria Math"/>
                            </a:rPr>
                            <m:t>t</m:t>
                          </m:r>
                        </m:e>
                      </m:d>
                      <m:r>
                        <a:rPr lang="en-US" sz="2600" i="1">
                          <a:solidFill>
                            <a:srgbClr val="727CA3">
                              <a:lumMod val="50000"/>
                            </a:srgbClr>
                          </a:solidFill>
                          <a:latin typeface="Cambria Math"/>
                          <a:ea typeface="Cambria Math"/>
                        </a:rPr>
                        <m:t>≈</m:t>
                      </m:r>
                      <m:f>
                        <m:fPr>
                          <m:ctrlPr>
                            <a:rPr lang="en-US" sz="2600" i="1">
                              <a:solidFill>
                                <a:srgbClr val="727CA3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600" i="1">
                                  <a:solidFill>
                                    <a:srgbClr val="727CA3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600" i="1">
                                  <a:solidFill>
                                    <a:srgbClr val="727CA3">
                                      <a:lumMod val="50000"/>
                                    </a:srgbClr>
                                  </a:solidFill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600" i="1">
                                      <a:solidFill>
                                        <a:srgbClr val="727CA3">
                                          <a:lumMod val="5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i="1">
                                      <a:solidFill>
                                        <a:srgbClr val="727CA3">
                                          <a:lumMod val="50000"/>
                                        </a:srgbClr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sz="2600" i="1">
                                      <a:solidFill>
                                        <a:srgbClr val="727CA3">
                                          <a:lumMod val="50000"/>
                                        </a:srgbClr>
                                      </a:solidFill>
                                      <a:latin typeface="Cambria Math"/>
                                    </a:rPr>
                                    <m:t>+∆</m:t>
                                  </m:r>
                                  <m:r>
                                    <a:rPr lang="en-US" sz="2600" i="1">
                                      <a:solidFill>
                                        <a:srgbClr val="727CA3">
                                          <a:lumMod val="50000"/>
                                        </a:srgb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2600" i="1">
                                  <a:solidFill>
                                    <a:srgbClr val="727CA3">
                                      <a:lumMod val="50000"/>
                                    </a:srgbClr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600" i="1">
                                  <a:solidFill>
                                    <a:srgbClr val="727CA3">
                                      <a:lumMod val="50000"/>
                                    </a:srgbClr>
                                  </a:solidFill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600" i="1">
                                      <a:solidFill>
                                        <a:srgbClr val="727CA3">
                                          <a:lumMod val="5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i="1">
                                      <a:solidFill>
                                        <a:srgbClr val="727CA3">
                                          <a:lumMod val="50000"/>
                                        </a:srgbClr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2600" b="0" i="1" smtClean="0">
                                  <a:solidFill>
                                    <a:srgbClr val="727CA3">
                                      <a:lumMod val="50000"/>
                                    </a:srgbClr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2600" b="0" i="1" smtClean="0">
                                      <a:solidFill>
                                        <a:srgbClr val="727CA3">
                                          <a:lumMod val="5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i="1">
                                      <a:solidFill>
                                        <a:srgbClr val="727CA3">
                                          <a:lumMod val="50000"/>
                                        </a:srgbClr>
                                      </a:solidFill>
                                      <a:latin typeface="Cambria Math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600" i="1">
                                          <a:solidFill>
                                            <a:srgbClr val="727CA3">
                                              <a:lumMod val="50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600" i="1">
                                          <a:solidFill>
                                            <a:srgbClr val="727CA3">
                                              <a:lumMod val="50000"/>
                                            </a:srgbClr>
                                          </a:solidFill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sz="2600" i="1">
                                      <a:solidFill>
                                        <a:srgbClr val="727CA3">
                                          <a:lumMod val="50000"/>
                                        </a:srgbClr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600" i="1">
                                      <a:solidFill>
                                        <a:srgbClr val="727CA3">
                                          <a:lumMod val="50000"/>
                                        </a:srgbClr>
                                      </a:solidFill>
                                      <a:latin typeface="Cambria Math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600" i="1">
                                          <a:solidFill>
                                            <a:srgbClr val="727CA3">
                                              <a:lumMod val="50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600" i="1">
                                          <a:solidFill>
                                            <a:srgbClr val="727CA3">
                                              <a:lumMod val="50000"/>
                                            </a:srgbClr>
                                          </a:solidFill>
                                          <a:latin typeface="Cambria Math"/>
                                        </a:rPr>
                                        <m:t>𝑡</m:t>
                                      </m:r>
                                      <m:r>
                                        <a:rPr lang="en-US" sz="2600" i="1">
                                          <a:solidFill>
                                            <a:srgbClr val="727CA3">
                                              <a:lumMod val="50000"/>
                                            </a:srgbClr>
                                          </a:solidFill>
                                          <a:latin typeface="Cambria Math"/>
                                        </a:rPr>
                                        <m:t>−∆</m:t>
                                      </m:r>
                                      <m:r>
                                        <a:rPr lang="en-US" sz="2600" i="1">
                                          <a:solidFill>
                                            <a:srgbClr val="727CA3">
                                              <a:lumMod val="50000"/>
                                            </a:srgbClr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a:rPr lang="en-US" sz="2600" i="1">
                                  <a:solidFill>
                                    <a:srgbClr val="727CA3">
                                      <a:lumMod val="50000"/>
                                    </a:srgbClr>
                                  </a:solidFill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en-US" sz="2600" i="1">
                                  <a:solidFill>
                                    <a:srgbClr val="727CA3">
                                      <a:lumMod val="50000"/>
                                    </a:srgbClr>
                                  </a:solidFill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den>
                          </m:f>
                        </m:num>
                        <m:den>
                          <m:r>
                            <a:rPr lang="en-US" sz="2600" i="1">
                              <a:solidFill>
                                <a:srgbClr val="727CA3">
                                  <a:lumMod val="50000"/>
                                </a:srgbClr>
                              </a:solidFill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en-US" sz="2600" i="1">
                              <a:solidFill>
                                <a:srgbClr val="727CA3">
                                  <a:lumMod val="50000"/>
                                </a:srgbClr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2600" dirty="0" smtClean="0">
                  <a:solidFill>
                    <a:srgbClr val="727CA3">
                      <a:lumMod val="50000"/>
                    </a:srgbClr>
                  </a:solidFill>
                </a:endParaRP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600" i="1">
                              <a:solidFill>
                                <a:srgbClr val="727CA3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600">
                              <a:solidFill>
                                <a:srgbClr val="727CA3">
                                  <a:lumMod val="50000"/>
                                </a:srgbClr>
                              </a:solidFill>
                              <a:latin typeface="Cambria Math"/>
                            </a:rPr>
                            <m:t>f</m:t>
                          </m:r>
                        </m:e>
                        <m:sup>
                          <m:r>
                            <a:rPr lang="en-US" sz="2600">
                              <a:solidFill>
                                <a:srgbClr val="727CA3">
                                  <a:lumMod val="50000"/>
                                </a:srgbClr>
                              </a:solidFill>
                              <a:latin typeface="Cambria Math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sz="2600" i="1">
                              <a:solidFill>
                                <a:srgbClr val="727CA3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600">
                              <a:solidFill>
                                <a:srgbClr val="727CA3">
                                  <a:lumMod val="50000"/>
                                </a:srgbClr>
                              </a:solidFill>
                              <a:latin typeface="Cambria Math"/>
                            </a:rPr>
                            <m:t>t</m:t>
                          </m:r>
                        </m:e>
                      </m:d>
                      <m:r>
                        <a:rPr lang="en-US" sz="2600" i="1">
                          <a:solidFill>
                            <a:srgbClr val="727CA3">
                              <a:lumMod val="50000"/>
                            </a:srgbClr>
                          </a:solidFill>
                          <a:latin typeface="Cambria Math"/>
                          <a:ea typeface="Cambria Math"/>
                        </a:rPr>
                        <m:t>≈</m:t>
                      </m:r>
                      <m:f>
                        <m:fPr>
                          <m:ctrlPr>
                            <a:rPr lang="en-US" sz="2600" i="1">
                              <a:solidFill>
                                <a:srgbClr val="727CA3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600" i="1">
                              <a:solidFill>
                                <a:srgbClr val="727CA3">
                                  <a:lumMod val="50000"/>
                                </a:srgbClr>
                              </a:solidFill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600" i="1">
                                  <a:solidFill>
                                    <a:srgbClr val="727CA3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solidFill>
                                    <a:srgbClr val="727CA3">
                                      <a:lumMod val="50000"/>
                                    </a:srgbClr>
                                  </a:solidFill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sz="2600" i="1">
                                  <a:solidFill>
                                    <a:srgbClr val="727CA3">
                                      <a:lumMod val="50000"/>
                                    </a:srgbClr>
                                  </a:solidFill>
                                  <a:latin typeface="Cambria Math"/>
                                </a:rPr>
                                <m:t>+∆</m:t>
                              </m:r>
                              <m:r>
                                <a:rPr lang="en-US" sz="2600" i="1">
                                  <a:solidFill>
                                    <a:srgbClr val="727CA3">
                                      <a:lumMod val="50000"/>
                                    </a:srgbClr>
                                  </a:solidFill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600" i="1">
                              <a:solidFill>
                                <a:srgbClr val="727CA3">
                                  <a:lumMod val="50000"/>
                                </a:srgbClr>
                              </a:solidFill>
                              <a:latin typeface="Cambria Math"/>
                            </a:rPr>
                            <m:t>−2</m:t>
                          </m:r>
                          <m:r>
                            <a:rPr lang="en-US" sz="2600" i="1">
                              <a:solidFill>
                                <a:srgbClr val="727CA3">
                                  <a:lumMod val="50000"/>
                                </a:srgbClr>
                              </a:solidFill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600" i="1">
                                  <a:solidFill>
                                    <a:srgbClr val="727CA3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solidFill>
                                    <a:srgbClr val="727CA3">
                                      <a:lumMod val="50000"/>
                                    </a:srgbClr>
                                  </a:solidFill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600" i="1">
                              <a:solidFill>
                                <a:srgbClr val="727CA3">
                                  <a:lumMod val="50000"/>
                                </a:srgbClr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2600" i="1">
                              <a:solidFill>
                                <a:srgbClr val="727CA3">
                                  <a:lumMod val="50000"/>
                                </a:srgbClr>
                              </a:solidFill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600" i="1">
                                  <a:solidFill>
                                    <a:srgbClr val="727CA3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solidFill>
                                    <a:srgbClr val="727CA3">
                                      <a:lumMod val="50000"/>
                                    </a:srgbClr>
                                  </a:solidFill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sz="2600" i="1">
                                  <a:solidFill>
                                    <a:srgbClr val="727CA3">
                                      <a:lumMod val="50000"/>
                                    </a:srgbClr>
                                  </a:solidFill>
                                  <a:latin typeface="Cambria Math"/>
                                </a:rPr>
                                <m:t>−∆</m:t>
                              </m:r>
                              <m:r>
                                <a:rPr lang="en-US" sz="2600" i="1">
                                  <a:solidFill>
                                    <a:srgbClr val="727CA3">
                                      <a:lumMod val="50000"/>
                                    </a:srgbClr>
                                  </a:solidFill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sz="2600" i="1">
                              <a:solidFill>
                                <a:srgbClr val="727CA3">
                                  <a:lumMod val="50000"/>
                                </a:srgbClr>
                              </a:solidFill>
                              <a:latin typeface="Cambria Math"/>
                              <a:ea typeface="Cambria Math"/>
                            </a:rPr>
                            <m:t>∆</m:t>
                          </m:r>
                          <m:sSup>
                            <m:sSupPr>
                              <m:ctrlPr>
                                <a:rPr lang="en-US" sz="2600" i="1">
                                  <a:solidFill>
                                    <a:srgbClr val="727CA3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solidFill>
                                    <a:srgbClr val="727CA3">
                                      <a:lumMod val="50000"/>
                                    </a:srgbClr>
                                  </a:solidFill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600" i="1">
                                  <a:solidFill>
                                    <a:srgbClr val="727CA3">
                                      <a:lumMod val="50000"/>
                                    </a:srgbClr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600" dirty="0">
                  <a:solidFill>
                    <a:srgbClr val="727CA3">
                      <a:lumMod val="50000"/>
                    </a:srgbClr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2286000"/>
                <a:ext cx="8839200" cy="443788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620442" y="2286000"/>
                <a:ext cx="4294958" cy="8688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>
                          <a:solidFill>
                            <a:srgbClr val="727CA3">
                              <a:lumMod val="50000"/>
                            </a:srgbClr>
                          </a:solidFill>
                          <a:latin typeface="Cambria Math"/>
                          <a:ea typeface="Cambria Math"/>
                        </a:rPr>
                        <m:t>→</m:t>
                      </m:r>
                      <m:sSup>
                        <m:sSupPr>
                          <m:ctrlPr>
                            <a:rPr lang="en-US" sz="2600" i="1">
                              <a:solidFill>
                                <a:srgbClr val="727CA3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600">
                              <a:solidFill>
                                <a:srgbClr val="727CA3">
                                  <a:lumMod val="50000"/>
                                </a:srgbClr>
                              </a:solidFill>
                              <a:latin typeface="Cambria Math"/>
                            </a:rPr>
                            <m:t>f</m:t>
                          </m:r>
                        </m:e>
                        <m:sup>
                          <m:r>
                            <a:rPr lang="en-US" sz="2600">
                              <a:solidFill>
                                <a:srgbClr val="727CA3">
                                  <a:lumMod val="50000"/>
                                </a:srgbClr>
                              </a:solidFill>
                              <a:latin typeface="Cambria Math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sz="2600" i="1">
                              <a:solidFill>
                                <a:srgbClr val="727CA3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600">
                              <a:solidFill>
                                <a:srgbClr val="727CA3">
                                  <a:lumMod val="50000"/>
                                </a:srgbClr>
                              </a:solidFill>
                              <a:latin typeface="Cambria Math"/>
                            </a:rPr>
                            <m:t>t</m:t>
                          </m:r>
                        </m:e>
                      </m:d>
                      <m:r>
                        <a:rPr lang="en-US" sz="2600" i="1">
                          <a:solidFill>
                            <a:srgbClr val="727CA3">
                              <a:lumMod val="50000"/>
                            </a:srgbClr>
                          </a:solidFill>
                          <a:latin typeface="Cambria Math"/>
                          <a:ea typeface="Cambria Math"/>
                        </a:rPr>
                        <m:t>≈</m:t>
                      </m:r>
                      <m:f>
                        <m:fPr>
                          <m:ctrlPr>
                            <a:rPr lang="en-US" sz="2600" i="1">
                              <a:solidFill>
                                <a:srgbClr val="727CA3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600" i="1">
                                  <a:solidFill>
                                    <a:srgbClr val="727CA3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solidFill>
                                    <a:srgbClr val="727CA3">
                                      <a:lumMod val="50000"/>
                                    </a:srgbClr>
                                  </a:solidFill>
                                  <a:latin typeface="Cambria Math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2600" i="1">
                                  <a:solidFill>
                                    <a:srgbClr val="727CA3">
                                      <a:lumMod val="50000"/>
                                    </a:srgbClr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600" i="1">
                                  <a:solidFill>
                                    <a:srgbClr val="727CA3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solidFill>
                                    <a:srgbClr val="727CA3">
                                      <a:lumMod val="50000"/>
                                    </a:srgbClr>
                                  </a:solidFill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sz="2600" i="1">
                                  <a:solidFill>
                                    <a:srgbClr val="727CA3">
                                      <a:lumMod val="50000"/>
                                    </a:srgbClr>
                                  </a:solidFill>
                                  <a:latin typeface="Cambria Math"/>
                                </a:rPr>
                                <m:t>+∆</m:t>
                              </m:r>
                              <m:r>
                                <a:rPr lang="en-US" sz="2600" i="1">
                                  <a:solidFill>
                                    <a:srgbClr val="727CA3">
                                      <a:lumMod val="50000"/>
                                    </a:srgbClr>
                                  </a:solidFill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600" i="1">
                              <a:solidFill>
                                <a:srgbClr val="727CA3">
                                  <a:lumMod val="50000"/>
                                </a:srgbClr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2600" i="1">
                              <a:solidFill>
                                <a:srgbClr val="727CA3">
                                  <a:lumMod val="50000"/>
                                </a:srgbClr>
                              </a:solidFill>
                              <a:latin typeface="Cambria Math"/>
                              <a:ea typeface="Cambria Math"/>
                            </a:rPr>
                            <m:t>𝑓</m:t>
                          </m:r>
                          <m:r>
                            <a:rPr lang="en-US" sz="2600" baseline="30000">
                              <a:solidFill>
                                <a:srgbClr val="727CA3">
                                  <a:lumMod val="50000"/>
                                </a:srgbClr>
                              </a:solidFill>
                              <a:latin typeface="Cambria Math"/>
                              <a:ea typeface="Cambria Math"/>
                            </a:rPr>
                            <m:t>′</m:t>
                          </m:r>
                          <m:r>
                            <a:rPr lang="en-US" sz="2600" i="1">
                              <a:solidFill>
                                <a:srgbClr val="727CA3">
                                  <a:lumMod val="50000"/>
                                </a:srgbClr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2600" i="1">
                              <a:solidFill>
                                <a:srgbClr val="727CA3">
                                  <a:lumMod val="50000"/>
                                </a:srgbClr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sz="2600" i="1">
                              <a:solidFill>
                                <a:srgbClr val="727CA3">
                                  <a:lumMod val="50000"/>
                                </a:srgbClr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2600" i="1">
                              <a:solidFill>
                                <a:srgbClr val="727CA3">
                                  <a:lumMod val="50000"/>
                                </a:srgbClr>
                              </a:solidFill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en-US" sz="2600" i="1">
                              <a:solidFill>
                                <a:srgbClr val="727CA3">
                                  <a:lumMod val="50000"/>
                                </a:srgbClr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0442" y="2286000"/>
                <a:ext cx="4294958" cy="86889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5565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Numerical Approximation of </a:t>
            </a:r>
            <a:b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2</a:t>
            </a:r>
            <a:r>
              <a:rPr lang="en-US" b="1" baseline="30000" dirty="0" smtClean="0">
                <a:solidFill>
                  <a:schemeClr val="accent3">
                    <a:lumMod val="50000"/>
                  </a:schemeClr>
                </a:solidFill>
              </a:rPr>
              <a:t>nd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 Derivative 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0" y="1352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0" y="1352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81000" y="2514600"/>
                <a:ext cx="8382000" cy="3626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smtClean="0">
                        <a:solidFill>
                          <a:schemeClr val="bg1"/>
                        </a:solidFill>
                        <a:latin typeface="Cambria Math"/>
                      </a:rPr>
                      <m:t>f</m:t>
                    </m:r>
                    <m:r>
                      <a:rPr lang="en-US" sz="2800" smtClean="0">
                        <a:solidFill>
                          <a:schemeClr val="bg1"/>
                        </a:solidFill>
                        <a:latin typeface="Cambria Math"/>
                      </a:rPr>
                      <m:t>′′(</m:t>
                    </m:r>
                    <m:r>
                      <m:rPr>
                        <m:sty m:val="p"/>
                      </m:rPr>
                      <a:rPr lang="en-US" sz="2800" smtClean="0">
                        <a:solidFill>
                          <a:schemeClr val="bg1"/>
                        </a:solidFill>
                        <a:latin typeface="Cambria Math"/>
                      </a:rPr>
                      <m:t>t</m:t>
                    </m:r>
                    <m:r>
                      <a:rPr lang="en-US" sz="2800" smtClean="0">
                        <a:solidFill>
                          <a:schemeClr val="bg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 ≈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sz="36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+∆</m:t>
                            </m:r>
                            <m:r>
                              <a:rPr lang="en-US" sz="3600" i="1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sz="36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−2</m:t>
                        </m:r>
                        <m:r>
                          <a:rPr lang="en-US" sz="36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3600" i="1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sz="36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sz="36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3600" i="1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en-US" sz="3600" i="1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l-GR" sz="3600" i="1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Δ</m:t>
                            </m:r>
                            <m:r>
                              <a:rPr lang="en-US" sz="3600" i="1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r>
                              <a:rPr lang="en-US" sz="3600" i="1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en-US" sz="36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3600" dirty="0">
                    <a:solidFill>
                      <a:schemeClr val="bg1"/>
                    </a:solidFill>
                  </a:rPr>
                  <a:t> </a:t>
                </a:r>
                <a:endParaRPr lang="en-US" sz="3600" dirty="0" smtClean="0">
                  <a:solidFill>
                    <a:schemeClr val="bg1"/>
                  </a:solidFill>
                </a:endParaRPr>
              </a:p>
              <a:p>
                <a:endParaRPr lang="en-US" sz="2400" dirty="0" smtClean="0">
                  <a:solidFill>
                    <a:srgbClr val="727CA3">
                      <a:lumMod val="50000"/>
                    </a:srgbClr>
                  </a:solidFill>
                </a:endParaRPr>
              </a:p>
              <a:p>
                <a:r>
                  <a:rPr lang="en-US" sz="2400" dirty="0" smtClean="0">
                    <a:solidFill>
                      <a:srgbClr val="727CA3">
                        <a:lumMod val="50000"/>
                      </a:srgbClr>
                    </a:solidFill>
                  </a:rPr>
                  <a:t>for </a:t>
                </a:r>
                <a:r>
                  <a:rPr lang="el-GR" sz="2400" dirty="0">
                    <a:solidFill>
                      <a:srgbClr val="727CA3">
                        <a:lumMod val="50000"/>
                      </a:srgbClr>
                    </a:solidFill>
                  </a:rPr>
                  <a:t>Δ</a:t>
                </a:r>
                <a:r>
                  <a:rPr lang="en-US" sz="2400" dirty="0">
                    <a:solidFill>
                      <a:srgbClr val="727CA3">
                        <a:lumMod val="50000"/>
                      </a:srgbClr>
                    </a:solidFill>
                  </a:rPr>
                  <a:t>t sufficiently </a:t>
                </a:r>
                <a:r>
                  <a:rPr lang="en-US" sz="2400" dirty="0" smtClean="0">
                    <a:solidFill>
                      <a:srgbClr val="727CA3">
                        <a:lumMod val="50000"/>
                      </a:srgbClr>
                    </a:solidFill>
                  </a:rPr>
                  <a:t>small</a:t>
                </a:r>
              </a:p>
              <a:p>
                <a:endParaRPr lang="en-US" sz="2400" dirty="0">
                  <a:solidFill>
                    <a:srgbClr val="727CA3">
                      <a:lumMod val="50000"/>
                    </a:srgbClr>
                  </a:solidFill>
                </a:endParaRPr>
              </a:p>
              <a:p>
                <a:r>
                  <a:rPr lang="en-US" sz="2400" dirty="0" smtClean="0">
                    <a:solidFill>
                      <a:srgbClr val="727CA3">
                        <a:lumMod val="50000"/>
                      </a:srgbClr>
                    </a:solidFill>
                  </a:rPr>
                  <a:t>Requires 3 points, just like the 3 point 1</a:t>
                </a:r>
                <a:r>
                  <a:rPr lang="en-US" sz="2400" baseline="30000" dirty="0" smtClean="0">
                    <a:solidFill>
                      <a:srgbClr val="727CA3">
                        <a:lumMod val="50000"/>
                      </a:srgbClr>
                    </a:solidFill>
                  </a:rPr>
                  <a:t>st</a:t>
                </a:r>
                <a:r>
                  <a:rPr lang="en-US" sz="2400" dirty="0" smtClean="0">
                    <a:solidFill>
                      <a:srgbClr val="727CA3">
                        <a:lumMod val="50000"/>
                      </a:srgbClr>
                    </a:solidFill>
                  </a:rPr>
                  <a:t> derivative estimate:</a:t>
                </a:r>
              </a:p>
              <a:p>
                <a:pPr marL="914400" indent="-45720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rgbClr val="FF0000"/>
                    </a:solidFill>
                  </a:rPr>
                  <a:t>1 point before</a:t>
                </a:r>
              </a:p>
              <a:p>
                <a:pPr marL="914400" indent="-45720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rgbClr val="00B0F0"/>
                    </a:solidFill>
                  </a:rPr>
                  <a:t>1 point behind</a:t>
                </a:r>
              </a:p>
              <a:p>
                <a:pPr marL="914400" indent="-45720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rgbClr val="00B050"/>
                    </a:solidFill>
                  </a:rPr>
                  <a:t>Current point</a:t>
                </a:r>
                <a:endParaRPr lang="en-US" sz="3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514600"/>
                <a:ext cx="8382000" cy="3626314"/>
              </a:xfrm>
              <a:prstGeom prst="rect">
                <a:avLst/>
              </a:prstGeom>
              <a:blipFill rotWithShape="1">
                <a:blip r:embed="rId3"/>
                <a:stretch>
                  <a:fillRect l="-11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022057" y="2508925"/>
                <a:ext cx="5562600" cy="9178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727CA3">
                            <a:lumMod val="50000"/>
                          </a:srgbClr>
                        </a:solidFill>
                        <a:latin typeface="Cambria Math"/>
                      </a:rPr>
                      <m:t>f</m:t>
                    </m:r>
                    <m:r>
                      <a:rPr lang="en-US" sz="2800">
                        <a:solidFill>
                          <a:srgbClr val="727CA3">
                            <a:lumMod val="50000"/>
                          </a:srgbClr>
                        </a:solidFill>
                        <a:latin typeface="Cambria Math"/>
                      </a:rPr>
                      <m:t>′′(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rgbClr val="727CA3">
                            <a:lumMod val="50000"/>
                          </a:srgbClr>
                        </a:solidFill>
                        <a:latin typeface="Cambria Math"/>
                      </a:rPr>
                      <m:t>t</m:t>
                    </m:r>
                    <m:r>
                      <a:rPr lang="en-US" sz="2800">
                        <a:solidFill>
                          <a:srgbClr val="727CA3">
                            <a:lumMod val="50000"/>
                          </a:srgbClr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rgbClr val="727CA3">
                        <a:lumMod val="50000"/>
                      </a:srgbClr>
                    </a:solidFill>
                  </a:rPr>
                  <a:t> ≈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solidFill>
                              <a:srgbClr val="727CA3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solidFill>
                              <a:srgbClr val="727CA3">
                                <a:lumMod val="50000"/>
                              </a:srgbClr>
                            </a:solidFill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3600" i="1">
                                <a:solidFill>
                                  <a:srgbClr val="727CA3">
                                    <a:lumMod val="50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>
                                <a:solidFill>
                                  <a:srgbClr val="727CA3">
                                    <a:lumMod val="50000"/>
                                  </a:srgbClr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sz="3600" i="1">
                                <a:solidFill>
                                  <a:srgbClr val="727CA3">
                                    <a:lumMod val="50000"/>
                                  </a:srgbClr>
                                </a:solidFill>
                                <a:latin typeface="Cambria Math"/>
                              </a:rPr>
                              <m:t>+∆</m:t>
                            </m:r>
                            <m:r>
                              <a:rPr lang="en-US" sz="3600" i="1">
                                <a:solidFill>
                                  <a:srgbClr val="727CA3">
                                    <a:lumMod val="50000"/>
                                  </a:srgbClr>
                                </a:solidFill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sz="3600" i="1">
                            <a:solidFill>
                              <a:srgbClr val="727CA3">
                                <a:lumMod val="50000"/>
                              </a:srgbClr>
                            </a:solidFill>
                            <a:latin typeface="Cambria Math"/>
                            <a:ea typeface="Cambria Math"/>
                          </a:rPr>
                          <m:t>−2</m:t>
                        </m:r>
                        <m:r>
                          <a:rPr lang="en-US" sz="3600" i="1">
                            <a:solidFill>
                              <a:srgbClr val="727CA3">
                                <a:lumMod val="50000"/>
                              </a:srgbClr>
                            </a:solidFill>
                            <a:latin typeface="Cambria Math"/>
                            <a:ea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3600" i="1">
                                <a:solidFill>
                                  <a:srgbClr val="727CA3">
                                    <a:lumMod val="50000"/>
                                  </a:srgbClr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3600" i="1">
                                <a:solidFill>
                                  <a:srgbClr val="727CA3">
                                    <a:lumMod val="50000"/>
                                  </a:srgbClr>
                                </a:solidFill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sz="3600" i="1">
                            <a:solidFill>
                              <a:srgbClr val="727CA3">
                                <a:lumMod val="50000"/>
                              </a:srgbClr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sz="360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3600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en-US" sz="3600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l-GR" sz="3600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Δ</m:t>
                            </m:r>
                            <m:r>
                              <a:rPr lang="en-US" sz="3600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sz="3600" i="1">
                                <a:solidFill>
                                  <a:srgbClr val="727CA3">
                                    <a:lumMod val="50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solidFill>
                                  <a:srgbClr val="727CA3">
                                    <a:lumMod val="50000"/>
                                  </a:srgbClr>
                                </a:solidFill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r>
                              <a:rPr lang="en-US" sz="3600" i="1">
                                <a:solidFill>
                                  <a:srgbClr val="727CA3">
                                    <a:lumMod val="50000"/>
                                  </a:srgbClr>
                                </a:solidFill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en-US" sz="3600" i="1">
                                <a:solidFill>
                                  <a:srgbClr val="727CA3">
                                    <a:lumMod val="50000"/>
                                  </a:srgbClr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2057" y="2508925"/>
                <a:ext cx="5562600" cy="917880"/>
              </a:xfrm>
              <a:prstGeom prst="rect">
                <a:avLst/>
              </a:prstGeom>
              <a:blipFill rotWithShape="1"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022057" y="2508925"/>
                <a:ext cx="5562600" cy="9178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727CA3">
                            <a:lumMod val="50000"/>
                          </a:srgbClr>
                        </a:solidFill>
                        <a:latin typeface="Cambria Math"/>
                      </a:rPr>
                      <m:t>f</m:t>
                    </m:r>
                    <m:r>
                      <a:rPr lang="en-US" sz="2800">
                        <a:solidFill>
                          <a:srgbClr val="727CA3">
                            <a:lumMod val="50000"/>
                          </a:srgbClr>
                        </a:solidFill>
                        <a:latin typeface="Cambria Math"/>
                      </a:rPr>
                      <m:t>′′(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rgbClr val="727CA3">
                            <a:lumMod val="50000"/>
                          </a:srgbClr>
                        </a:solidFill>
                        <a:latin typeface="Cambria Math"/>
                      </a:rPr>
                      <m:t>t</m:t>
                    </m:r>
                    <m:r>
                      <a:rPr lang="en-US" sz="2800">
                        <a:solidFill>
                          <a:srgbClr val="727CA3">
                            <a:lumMod val="50000"/>
                          </a:srgbClr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rgbClr val="727CA3">
                        <a:lumMod val="50000"/>
                      </a:srgbClr>
                    </a:solidFill>
                  </a:rPr>
                  <a:t> ≈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solidFill>
                              <a:srgbClr val="727CA3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36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sz="3600" i="1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+∆</m:t>
                            </m:r>
                            <m:r>
                              <a:rPr lang="en-US" sz="3600" i="1">
                                <a:solidFill>
                                  <a:srgbClr val="00B0F0"/>
                                </a:solidFill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sz="3600" i="1">
                            <a:solidFill>
                              <a:srgbClr val="727CA3">
                                <a:lumMod val="50000"/>
                              </a:srgbClr>
                            </a:solidFill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sz="3600" i="1" smtClean="0">
                            <a:solidFill>
                              <a:srgbClr val="727CA3">
                                <a:lumMod val="50000"/>
                              </a:srgbClr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en-US" sz="3600" i="1" smtClean="0">
                            <a:solidFill>
                              <a:srgbClr val="727CA3">
                                <a:lumMod val="50000"/>
                              </a:srgbClr>
                            </a:solidFill>
                            <a:latin typeface="Cambria Math"/>
                            <a:ea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3600" i="1">
                                <a:solidFill>
                                  <a:srgbClr val="727CA3">
                                    <a:lumMod val="50000"/>
                                  </a:srgbClr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3600" i="1">
                                <a:solidFill>
                                  <a:srgbClr val="727CA3">
                                    <a:lumMod val="50000"/>
                                  </a:srgbClr>
                                </a:solidFill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sz="3600" i="1">
                            <a:solidFill>
                              <a:srgbClr val="727CA3">
                                <a:lumMod val="50000"/>
                              </a:srgbClr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sz="360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3600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en-US" sz="3600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l-GR" sz="3600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Δ</m:t>
                            </m:r>
                            <m:r>
                              <a:rPr lang="en-US" sz="3600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sz="3600" i="1">
                                <a:solidFill>
                                  <a:srgbClr val="727CA3">
                                    <a:lumMod val="50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solidFill>
                                  <a:srgbClr val="727CA3">
                                    <a:lumMod val="50000"/>
                                  </a:srgbClr>
                                </a:solidFill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r>
                              <a:rPr lang="en-US" sz="3600" i="1">
                                <a:solidFill>
                                  <a:srgbClr val="727CA3">
                                    <a:lumMod val="50000"/>
                                  </a:srgbClr>
                                </a:solidFill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en-US" sz="3600" i="1">
                                <a:solidFill>
                                  <a:srgbClr val="727CA3">
                                    <a:lumMod val="50000"/>
                                  </a:srgbClr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2057" y="2508925"/>
                <a:ext cx="5562600" cy="917880"/>
              </a:xfrm>
              <a:prstGeom prst="rect">
                <a:avLst/>
              </a:prstGeom>
              <a:blipFill rotWithShape="1"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022057" y="2508925"/>
                <a:ext cx="5562600" cy="9178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727CA3">
                            <a:lumMod val="50000"/>
                          </a:srgbClr>
                        </a:solidFill>
                        <a:latin typeface="Cambria Math"/>
                      </a:rPr>
                      <m:t>f</m:t>
                    </m:r>
                    <m:r>
                      <a:rPr lang="en-US" sz="2800">
                        <a:solidFill>
                          <a:srgbClr val="727CA3">
                            <a:lumMod val="50000"/>
                          </a:srgbClr>
                        </a:solidFill>
                        <a:latin typeface="Cambria Math"/>
                      </a:rPr>
                      <m:t>′′(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rgbClr val="727CA3">
                            <a:lumMod val="50000"/>
                          </a:srgbClr>
                        </a:solidFill>
                        <a:latin typeface="Cambria Math"/>
                      </a:rPr>
                      <m:t>t</m:t>
                    </m:r>
                    <m:r>
                      <a:rPr lang="en-US" sz="2800">
                        <a:solidFill>
                          <a:srgbClr val="727CA3">
                            <a:lumMod val="50000"/>
                          </a:srgbClr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rgbClr val="727CA3">
                        <a:lumMod val="50000"/>
                      </a:srgbClr>
                    </a:solidFill>
                  </a:rPr>
                  <a:t> ≈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solidFill>
                              <a:srgbClr val="727CA3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36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sz="3600" i="1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+∆</m:t>
                            </m:r>
                            <m:r>
                              <a:rPr lang="en-US" sz="3600" i="1">
                                <a:solidFill>
                                  <a:srgbClr val="00B0F0"/>
                                </a:solidFill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sz="3600" i="1">
                            <a:solidFill>
                              <a:srgbClr val="727CA3">
                                <a:lumMod val="50000"/>
                              </a:srgbClr>
                            </a:solidFill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sz="3600" i="1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en-US" sz="3600" i="1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36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3600" i="1">
                                <a:solidFill>
                                  <a:srgbClr val="00B050"/>
                                </a:solidFill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sz="3600" i="1">
                            <a:solidFill>
                              <a:srgbClr val="727CA3">
                                <a:lumMod val="50000"/>
                              </a:srgbClr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sz="360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3600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en-US" sz="3600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l-GR" sz="3600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Δ</m:t>
                            </m:r>
                            <m:r>
                              <a:rPr lang="en-US" sz="3600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sz="3600" i="1">
                                <a:solidFill>
                                  <a:srgbClr val="727CA3">
                                    <a:lumMod val="50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solidFill>
                                  <a:srgbClr val="727CA3">
                                    <a:lumMod val="50000"/>
                                  </a:srgbClr>
                                </a:solidFill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r>
                              <a:rPr lang="en-US" sz="3600" i="1">
                                <a:solidFill>
                                  <a:srgbClr val="727CA3">
                                    <a:lumMod val="50000"/>
                                  </a:srgbClr>
                                </a:solidFill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en-US" sz="3600" i="1">
                                <a:solidFill>
                                  <a:srgbClr val="727CA3">
                                    <a:lumMod val="50000"/>
                                  </a:srgbClr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2057" y="2508925"/>
                <a:ext cx="5562600" cy="917880"/>
              </a:xfrm>
              <a:prstGeom prst="rect">
                <a:avLst/>
              </a:prstGeom>
              <a:blipFill rotWithShape="1"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2022057" y="2508925"/>
                <a:ext cx="5562600" cy="9178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727CA3">
                            <a:lumMod val="50000"/>
                          </a:srgbClr>
                        </a:solidFill>
                        <a:latin typeface="Cambria Math"/>
                      </a:rPr>
                      <m:t>f</m:t>
                    </m:r>
                    <m:r>
                      <a:rPr lang="en-US" sz="2800">
                        <a:solidFill>
                          <a:srgbClr val="727CA3">
                            <a:lumMod val="50000"/>
                          </a:srgbClr>
                        </a:solidFill>
                        <a:latin typeface="Cambria Math"/>
                      </a:rPr>
                      <m:t>′′(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rgbClr val="727CA3">
                            <a:lumMod val="50000"/>
                          </a:srgbClr>
                        </a:solidFill>
                        <a:latin typeface="Cambria Math"/>
                      </a:rPr>
                      <m:t>t</m:t>
                    </m:r>
                    <m:r>
                      <a:rPr lang="en-US" sz="2800">
                        <a:solidFill>
                          <a:srgbClr val="727CA3">
                            <a:lumMod val="50000"/>
                          </a:srgbClr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rgbClr val="727CA3">
                        <a:lumMod val="50000"/>
                      </a:srgbClr>
                    </a:solidFill>
                  </a:rPr>
                  <a:t> ≈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solidFill>
                              <a:srgbClr val="373D54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 smtClean="0">
                            <a:solidFill>
                              <a:srgbClr val="373D54"/>
                            </a:solidFill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3600" i="1">
                                <a:solidFill>
                                  <a:srgbClr val="373D5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>
                                <a:solidFill>
                                  <a:srgbClr val="373D54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sz="3600" i="1">
                                <a:solidFill>
                                  <a:srgbClr val="373D54"/>
                                </a:solidFill>
                                <a:latin typeface="Cambria Math"/>
                              </a:rPr>
                              <m:t>+∆</m:t>
                            </m:r>
                            <m:r>
                              <a:rPr lang="en-US" sz="3600" i="1">
                                <a:solidFill>
                                  <a:srgbClr val="373D54"/>
                                </a:solidFill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sz="3600" i="1">
                            <a:solidFill>
                              <a:srgbClr val="373D54"/>
                            </a:solidFill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sz="3600" i="1" smtClean="0">
                            <a:solidFill>
                              <a:srgbClr val="373D54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en-US" sz="3600" i="1" smtClean="0">
                            <a:solidFill>
                              <a:srgbClr val="373D54"/>
                            </a:solidFill>
                            <a:latin typeface="Cambria Math"/>
                            <a:ea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3600" i="1">
                                <a:solidFill>
                                  <a:srgbClr val="373D54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3600" i="1">
                                <a:solidFill>
                                  <a:srgbClr val="373D54"/>
                                </a:solidFill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sz="3600" i="1">
                            <a:solidFill>
                              <a:srgbClr val="373D54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sz="3600" i="1" smtClean="0">
                            <a:solidFill>
                              <a:srgbClr val="373D54"/>
                            </a:solidFill>
                            <a:latin typeface="Cambria Math"/>
                            <a:ea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3600" i="1">
                                <a:solidFill>
                                  <a:srgbClr val="373D54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3600" i="1">
                                <a:solidFill>
                                  <a:srgbClr val="373D54"/>
                                </a:solidFill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en-US" sz="3600" i="1">
                                <a:solidFill>
                                  <a:srgbClr val="373D54"/>
                                </a:solidFill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l-GR" sz="3600" i="1">
                                <a:solidFill>
                                  <a:srgbClr val="373D54"/>
                                </a:solidFill>
                                <a:latin typeface="Cambria Math"/>
                                <a:ea typeface="Cambria Math"/>
                              </a:rPr>
                              <m:t>Δ</m:t>
                            </m:r>
                            <m:r>
                              <a:rPr lang="en-US" sz="3600" i="1">
                                <a:solidFill>
                                  <a:srgbClr val="373D54"/>
                                </a:solidFill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sz="3600" i="1">
                                <a:solidFill>
                                  <a:srgbClr val="373D5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solidFill>
                                  <a:srgbClr val="373D54"/>
                                </a:solidFill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r>
                              <a:rPr lang="en-US" sz="3600" i="1">
                                <a:solidFill>
                                  <a:srgbClr val="373D54"/>
                                </a:solidFill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en-US" sz="3600" i="1">
                                <a:solidFill>
                                  <a:srgbClr val="373D54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>
                  <a:solidFill>
                    <a:srgbClr val="373D54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2057" y="2508925"/>
                <a:ext cx="5562600" cy="917880"/>
              </a:xfrm>
              <a:prstGeom prst="rect">
                <a:avLst/>
              </a:prstGeom>
              <a:blipFill rotWithShape="1">
                <a:blip r:embed="rId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5692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12" grpId="0"/>
      <p:bldP spid="12" grpId="1"/>
      <p:bldP spid="13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7886"/>
            <a:ext cx="8229600" cy="1143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Example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183" y="1506694"/>
            <a:ext cx="8764073" cy="145072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the position measurements shown in the graph, apply the numerical estimate for the 2</a:t>
            </a:r>
            <a:r>
              <a:rPr lang="en-US" baseline="300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derivative to estimate the acceleration of the object at t = 2 seconds.</a:t>
            </a:r>
          </a:p>
          <a:p>
            <a:pPr>
              <a:buNone/>
            </a:pP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0" y="1352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0" y="1352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09" y="2957419"/>
            <a:ext cx="6074144" cy="352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14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14" y="2097064"/>
            <a:ext cx="7772400" cy="1362456"/>
          </a:xfrm>
        </p:spPr>
        <p:txBody>
          <a:bodyPr/>
          <a:lstStyle/>
          <a:p>
            <a:r>
              <a:rPr lang="en-US" dirty="0" smtClean="0"/>
              <a:t>Real-Time Differentiation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96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5574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Estimating the Derivative </a:t>
            </a:r>
            <a:b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from Real-Time Data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76151"/>
            <a:ext cx="8229600" cy="433374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If you are taking data in real-time and need a derivative, how would you do this?  For example, suppose we have a position sensor which provides a measurement of an object’s position every 0.5 seconds and want to estimate velocity of the object.</a:t>
            </a: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How would you determine whether your estimate is accurate since you don’t have an actual derivative to compare it to?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28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17431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Estimating the Derivative </a:t>
            </a:r>
            <a:b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from Real-Time Data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3763" y="2454499"/>
                <a:ext cx="8839200" cy="384327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To estimate the derivative using data collected in real-time, use the reverse 2 PT estimate: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  <a:cs typeface="Arial" pitchFamily="34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  <a:cs typeface="Arial" pitchFamily="34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  <a:cs typeface="Arial" pitchFamily="34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≈ 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Arial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Arial" pitchFamily="34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Arial" pitchFamily="34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Arial" pitchFamily="34" charset="0"/>
                            </a:rPr>
                            <m:t>𝑓</m:t>
                          </m:r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Arial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Arial" pitchFamily="34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Arial" pitchFamily="34" charset="0"/>
                            </a:rPr>
                            <m:t>−∆</m:t>
                          </m:r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Arial" pitchFamily="34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Arial" pitchFamily="34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Arial" pitchFamily="34" charset="0"/>
                            </a:rPr>
                            <m:t>∆</m:t>
                          </m:r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Arial" pitchFamily="34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dirty="0" smtClean="0">
                  <a:solidFill>
                    <a:schemeClr val="accent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Velocity</m:t>
                      </m:r>
                      <m:r>
                        <a:rPr lang="en-US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≈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𝐶𝑢𝑟𝑟𝑒𝑛𝑡</m:t>
                          </m:r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𝑃𝑜𝑠𝑖𝑡𝑖𝑜𝑛</m:t>
                          </m:r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 −</m:t>
                          </m:r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𝑃𝑟𝑒𝑣𝑖𝑜𝑢𝑠</m:t>
                          </m:r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𝑃𝑜𝑠𝑖𝑡𝑖𝑜𝑛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∆</m:t>
                          </m:r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dirty="0" smtClean="0">
                  <a:solidFill>
                    <a:schemeClr val="accent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763" y="2454499"/>
                <a:ext cx="8839200" cy="3843270"/>
              </a:xfrm>
              <a:blipFill rotWithShape="0">
                <a:blip r:embed="rId2"/>
                <a:stretch>
                  <a:fillRect l="-1241" t="-1587" r="-1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863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Derivative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111252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 The derivative measures the instantaneous rate of change and is defined as:</a:t>
            </a:r>
          </a:p>
          <a:p>
            <a:pPr>
              <a:buNone/>
            </a:pP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0" y="1352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0" y="1352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34" y="4038600"/>
            <a:ext cx="550545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289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6177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Accuracy and Sample Rate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352" y="1880316"/>
            <a:ext cx="8229600" cy="3429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To get an accurate estimate, you have to sample fast enough.  How fast?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It depends on the application.  You need to understand your application, what you expect the data to look like, and how quickly changes will occur to decide on a good ∆t.  May require some experimentation with different sampling rates.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47352" y="5560455"/>
            <a:ext cx="8229600" cy="102306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Downside to sampling too fast:  requires faster processor and more data than needed is collected.</a:t>
            </a:r>
          </a:p>
          <a:p>
            <a:pPr marL="0" indent="0">
              <a:buFont typeface="Wingdings 2"/>
              <a:buNone/>
            </a:pPr>
            <a:endParaRPr lang="en-US" dirty="0" smtClean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26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11181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GPS Demo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575775"/>
            <a:ext cx="8229600" cy="3429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Example:  A GPS device produces an estimate of your vehicle velocity based on the position measurements over time. </a:t>
            </a:r>
          </a:p>
          <a:p>
            <a:pPr marL="0" indent="0">
              <a:buNone/>
            </a:pPr>
            <a:endParaRPr lang="en-US" dirty="0" smtClean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Run GPS Demo:  GPS_Example.m</a:t>
            </a:r>
          </a:p>
        </p:txBody>
      </p:sp>
    </p:spTree>
    <p:extLst>
      <p:ext uri="{BB962C8B-B14F-4D97-AF65-F5344CB8AC3E}">
        <p14:creationId xmlns:p14="http://schemas.microsoft.com/office/powerpoint/2010/main" val="200777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731" y="37026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Angular Velocity Demo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503" y="1777285"/>
            <a:ext cx="8456055" cy="488109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 this GUI, the angular position of the joint in a 2-link robot arm is measured in real-time.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The joint angle follows a smooth polynomial path (same as HW#2)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The angular velocity of the joint is estimated using adjacent position measurements and compared to what the actual velocity would be.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The deltaT can be adjusted to see the effect of sampling time.</a:t>
            </a:r>
          </a:p>
        </p:txBody>
      </p:sp>
    </p:spTree>
    <p:extLst>
      <p:ext uri="{BB962C8B-B14F-4D97-AF65-F5344CB8AC3E}">
        <p14:creationId xmlns:p14="http://schemas.microsoft.com/office/powerpoint/2010/main" val="346500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731" y="292995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Angular Velocity Demo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731" y="1764406"/>
            <a:ext cx="8229600" cy="48810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To run the demo, you need the following files in your current MATLAB folder: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Deriv_Demo.p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Deriv_Demo.fig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Simply type:  Deriv_Demo at the MATLAB command prompt.</a:t>
            </a:r>
          </a:p>
        </p:txBody>
      </p:sp>
    </p:spTree>
    <p:extLst>
      <p:ext uri="{BB962C8B-B14F-4D97-AF65-F5344CB8AC3E}">
        <p14:creationId xmlns:p14="http://schemas.microsoft.com/office/powerpoint/2010/main" val="322571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105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2-Point Estimate for 1</a:t>
            </a:r>
            <a:r>
              <a:rPr lang="en-US" b="1" baseline="30000" dirty="0" smtClean="0">
                <a:solidFill>
                  <a:schemeClr val="accent3">
                    <a:lumMod val="50000"/>
                  </a:schemeClr>
                </a:solidFill>
              </a:rPr>
              <a:t>st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 Derivative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0" y="1352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4668032"/>
            <a:ext cx="77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Accuracy depends on two things: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choice of ∆t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how rapidly f(t) is changing at t</a:t>
            </a:r>
            <a:r>
              <a:rPr lang="en-US" sz="2400" baseline="-250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0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0" y="1352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300014"/>
            <a:ext cx="4699156" cy="967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68453" y="2219324"/>
            <a:ext cx="4133850" cy="89535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664770" y="2436166"/>
            <a:ext cx="248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Forward estimate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5664770" y="3549548"/>
            <a:ext cx="2397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Reverse estimate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0562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169" y="377352"/>
            <a:ext cx="8229600" cy="1143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Example 1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684" y="1797627"/>
            <a:ext cx="8506496" cy="60123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the derivative of the function shown below at t = 2?</a:t>
            </a:r>
          </a:p>
          <a:p>
            <a:pPr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0" y="1352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0" y="1352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090370" y="2636309"/>
                <a:ext cx="42807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𝑡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+2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𝑡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−5</m:t>
                      </m:r>
                      <m:r>
                        <a:rPr lang="en-US" sz="2800" b="0" i="1" smtClean="0">
                          <a:latin typeface="Cambria Math"/>
                        </a:rPr>
                        <m:t>𝑡</m:t>
                      </m:r>
                      <m:r>
                        <a:rPr lang="en-US" sz="2800" b="0" i="1" smtClean="0">
                          <a:latin typeface="Cambria Math"/>
                        </a:rPr>
                        <m:t>+10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370" y="2636309"/>
                <a:ext cx="4280723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2"/>
          <p:cNvSpPr txBox="1">
            <a:spLocks/>
          </p:cNvSpPr>
          <p:nvPr/>
        </p:nvSpPr>
        <p:spPr>
          <a:xfrm>
            <a:off x="354169" y="3470990"/>
            <a:ext cx="8506496" cy="60123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/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Should we use the forward or reverse 2 PT estimate?</a:t>
            </a:r>
          </a:p>
          <a:p>
            <a:pPr>
              <a:buFont typeface="Wingdings 2"/>
              <a:buNone/>
            </a:pP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 2"/>
              <a:buNone/>
            </a:pP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 2"/>
              <a:buNone/>
            </a:pP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 2"/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37504" y="4072220"/>
            <a:ext cx="8506496" cy="1417143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/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Neither!  It makes no sense whatsoever to use an estimate equation when we have a function that we can simply take the derivative of. 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 2"/>
              <a:buNone/>
            </a:pP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 2"/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/>
              <p:cNvSpPr txBox="1">
                <a:spLocks/>
              </p:cNvSpPr>
              <p:nvPr/>
            </p:nvSpPr>
            <p:spPr>
              <a:xfrm>
                <a:off x="77273" y="5217703"/>
                <a:ext cx="8506496" cy="1055760"/>
              </a:xfrm>
              <a:prstGeom prst="rect">
                <a:avLst/>
              </a:prstGeom>
            </p:spPr>
            <p:txBody>
              <a:bodyPr vert="horz">
                <a:noAutofit/>
              </a:bodyPr>
              <a:lstStyle>
                <a:lvl1pPr marL="274320" indent="-27432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95000"/>
                  <a:buFont typeface="Wingdings 2"/>
                  <a:buChar char="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46888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46888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/>
                  <a:buChar char=""/>
                  <a:defRPr kumimoji="0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88720" indent="-210312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6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210312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SzPct val="6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210312" algn="l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SzPct val="80000"/>
                  <a:buFont typeface="Wingdings 2"/>
                  <a:buChar char="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SzPct val="80000"/>
                  <a:buFont typeface="Wingdings 2"/>
                  <a:buChar char=""/>
                  <a:defRPr kumimoji="0"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Tx/>
                  <a:buChar char="•"/>
                  <a:defRPr kumimoji="0"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 2"/>
                  <a:buNone/>
                </a:pPr>
                <a:endParaRPr lang="en-US" sz="2800" dirty="0" smtClean="0">
                  <a:solidFill>
                    <a:schemeClr val="tx1"/>
                  </a:solidFill>
                </a:endParaRPr>
              </a:p>
              <a:p>
                <a:pPr>
                  <a:buFont typeface="Wingdings 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−5     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=12+8−5=15</m:t>
                      </m:r>
                    </m:oMath>
                  </m:oMathPara>
                </a14:m>
                <a:endParaRPr lang="en-US" sz="2800" dirty="0" smtClean="0">
                  <a:solidFill>
                    <a:schemeClr val="tx1"/>
                  </a:solidFill>
                </a:endParaRPr>
              </a:p>
              <a:p>
                <a:pPr>
                  <a:buFont typeface="Wingdings 2"/>
                  <a:buNone/>
                </a:pPr>
                <a:endParaRPr lang="en-US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>
                  <a:buFont typeface="Wingdings 2"/>
                  <a:buNone/>
                </a:pPr>
                <a:endParaRPr lang="en-US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>
                  <a:buFont typeface="Wingdings 2"/>
                  <a:buNone/>
                </a:pPr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73" y="5217703"/>
                <a:ext cx="8506496" cy="105576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3981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3375"/>
            <a:ext cx="8229600" cy="1143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Example 2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290" y="1691641"/>
            <a:ext cx="8229600" cy="111252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Using the velocity data in the table, apply the forward and reverse 2 PT estimates to estimate the acceleration of the object at t = 2 seconds.</a:t>
            </a:r>
          </a:p>
          <a:p>
            <a:pPr>
              <a:buNone/>
            </a:pP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0" y="1352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0" y="1352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008493"/>
              </p:ext>
            </p:extLst>
          </p:nvPr>
        </p:nvGraphicFramePr>
        <p:xfrm>
          <a:off x="853788" y="3051810"/>
          <a:ext cx="3933372" cy="314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6686"/>
                <a:gridCol w="196668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  (s)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Velocity</a:t>
                      </a:r>
                      <a:r>
                        <a:rPr lang="en-US" baseline="0" dirty="0" smtClean="0"/>
                        <a:t> (cm/s)</a:t>
                      </a:r>
                      <a:endParaRPr lang="en-US" dirty="0"/>
                    </a:p>
                  </a:txBody>
                  <a:tcPr/>
                </a:tc>
              </a:tr>
              <a:tr h="17707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1.6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2.7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4.5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2.0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7.4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2.5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12.2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3.0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539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735"/>
            <a:ext cx="8229600" cy="1143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Example 3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09" y="1525261"/>
            <a:ext cx="8500056" cy="111252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the position measurements shown in the graph, apply the forward and reverse 2 PT estimates to estimate the velocity of the object at t = 2 seconds.</a:t>
            </a:r>
          </a:p>
          <a:p>
            <a:pPr>
              <a:buNone/>
            </a:pP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0" y="1352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0" y="1352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09" y="2957419"/>
            <a:ext cx="6074144" cy="352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31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735"/>
            <a:ext cx="8229600" cy="1143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Example 3 (con’t)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09" y="1484667"/>
            <a:ext cx="8500056" cy="145356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we were measuring the position of the object in real-time, which of the two estimates (forward or reverse) would be best to apply?  Why?</a:t>
            </a:r>
          </a:p>
          <a:p>
            <a:pPr>
              <a:buNone/>
            </a:pP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0" y="1352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0" y="1352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07" y="3070351"/>
            <a:ext cx="6074144" cy="352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6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Improving Derivative Estimates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33251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 How can we improve the accuracy of our estimate?</a:t>
            </a:r>
          </a:p>
          <a:p>
            <a:pPr marL="911225" indent="-273050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Decrease </a:t>
            </a:r>
            <a:r>
              <a:rPr lang="el-GR" dirty="0" smtClean="0">
                <a:solidFill>
                  <a:schemeClr val="accent1">
                    <a:lumMod val="50000"/>
                  </a:schemeClr>
                </a:solidFill>
              </a:rPr>
              <a:t>Δ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</a:t>
            </a:r>
          </a:p>
          <a:p>
            <a:pPr marL="231775" indent="14288"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231775" indent="14288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Unfortunately, we cannot do that once we’ve already collected our data</a:t>
            </a:r>
          </a:p>
          <a:p>
            <a:pPr marL="231775" indent="14288"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231775" indent="14288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How looking back at our previous example, how might we improve our estimate using the two estimates we computed?</a:t>
            </a:r>
          </a:p>
          <a:p>
            <a:pPr marL="914400" indent="-233363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Take the average of the two values</a:t>
            </a:r>
          </a:p>
          <a:p>
            <a:pPr>
              <a:buNone/>
            </a:pP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0" y="1352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0" y="1352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311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Improving Derivative Estimates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0" y="1352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0" y="1352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321" y="2147488"/>
            <a:ext cx="4699156" cy="967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7471" y="2219324"/>
            <a:ext cx="4133850" cy="895350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45136" y="3251204"/>
                <a:ext cx="7032374" cy="11119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/>
                          <a:ea typeface="Cambria Math"/>
                        </a:rPr>
                        <m:t>≈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𝑜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+∆</m:t>
                                      </m:r>
                                      <m:r>
                                        <a:rPr lang="en-US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𝑜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∆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/>
                                              <a:ea typeface="Cambria Math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/>
                                              <a:ea typeface="Cambria Math"/>
                                            </a:rPr>
                                            <m:t>𝑜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/>
                                              <a:ea typeface="Cambria Math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/>
                                              <a:ea typeface="Cambria Math"/>
                                            </a:rPr>
                                            <m:t>𝑜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  <m:t>∆</m:t>
                                      </m:r>
                                      <m: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  <m:t>𝑡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∆</m:t>
                                  </m:r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136" y="3251204"/>
                <a:ext cx="7032374" cy="111190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045136" y="4513946"/>
                <a:ext cx="7032374" cy="11119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/>
                          <a:ea typeface="Cambria Math"/>
                        </a:rPr>
                        <m:t>≈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𝑜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+∆</m:t>
                                      </m:r>
                                      <m:r>
                                        <a:rPr lang="en-US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𝑜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/>
                                              <a:ea typeface="Cambria Math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/>
                                              <a:ea typeface="Cambria Math"/>
                                            </a:rPr>
                                            <m:t>𝑜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/>
                                              <a:ea typeface="Cambria Math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/>
                                              <a:ea typeface="Cambria Math"/>
                                            </a:rPr>
                                            <m:t>𝑜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  <m:t>−∆</m:t>
                                      </m:r>
                                      <m: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  <m:t>𝑡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∆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136" y="4513946"/>
                <a:ext cx="7032374" cy="111190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265790" y="5901624"/>
                <a:ext cx="4591065" cy="8090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/>
                          <a:ea typeface="Cambria Math"/>
                        </a:rPr>
                        <m:t>≈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+∆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−∆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5790" y="5901624"/>
                <a:ext cx="4591065" cy="80906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C:\Users\bucksgy\AppData\Local\Microsoft\Windows\Temporary Internet Files\Content.IE5\7OR1KV3L\MC900432537[1]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105" y="4513946"/>
            <a:ext cx="512432" cy="512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bucksgy\AppData\Local\Microsoft\Windows\Temporary Internet Files\Content.IE5\7OR1KV3L\MC900432537[1]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190" y="4513946"/>
            <a:ext cx="512432" cy="512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0394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2&quot; unique_id=&quot;10002&quot;&gt;&lt;object type=&quot;3&quot; unique_id=&quot;10006&quot;&gt;&lt;property id=&quot;20148&quot; value=&quot;5&quot;/&gt;&lt;property id=&quot;20300&quot; value=&quot;Slide 1 - &amp;quot;MATLAB® &amp;quot;&quot;/&gt;&lt;property id=&quot;20307&quot; value=&quot;256&quot;/&gt;&lt;/object&gt;&lt;object type=&quot;3&quot; unique_id=&quot;10413&quot;&gt;&lt;property id=&quot;20148&quot; value=&quot;5&quot;/&gt;&lt;property id=&quot;20300&quot; value=&quot;Slide 2 - &amp;quot;Derivative&amp;quot;&quot;/&gt;&lt;property id=&quot;20307&quot; value=&quot;335&quot;/&gt;&lt;/object&gt;&lt;object type=&quot;3&quot; unique_id=&quot;10414&quot;&gt;&lt;property id=&quot;20148&quot; value=&quot;5&quot;/&gt;&lt;property id=&quot;20300&quot; value=&quot;Slide 3 - &amp;quot;2-Point Estimate for 1st Derivative&amp;quot;&quot;/&gt;&lt;property id=&quot;20307&quot; value=&quot;336&quot;/&gt;&lt;/object&gt;&lt;object type=&quot;3&quot; unique_id=&quot;10415&quot;&gt;&lt;property id=&quot;20148&quot; value=&quot;5&quot;/&gt;&lt;property id=&quot;20300&quot; value=&quot;Slide 4 - &amp;quot;Example 1&amp;quot;&quot;/&gt;&lt;property id=&quot;20307&quot; value=&quot;337&quot;/&gt;&lt;/object&gt;&lt;object type=&quot;3&quot; unique_id=&quot;10416&quot;&gt;&lt;property id=&quot;20148&quot; value=&quot;5&quot;/&gt;&lt;property id=&quot;20300&quot; value=&quot;Slide 5 - &amp;quot;Example 2&amp;quot;&quot;/&gt;&lt;property id=&quot;20307&quot; value=&quot;338&quot;/&gt;&lt;/object&gt;&lt;object type=&quot;3&quot; unique_id=&quot;10417&quot;&gt;&lt;property id=&quot;20148&quot; value=&quot;5&quot;/&gt;&lt;property id=&quot;20300&quot; value=&quot;Slide 6 - &amp;quot;Example 3&amp;quot;&quot;/&gt;&lt;property id=&quot;20307&quot; value=&quot;339&quot;/&gt;&lt;/object&gt;&lt;object type=&quot;3&quot; unique_id=&quot;10418&quot;&gt;&lt;property id=&quot;20148&quot; value=&quot;5&quot;/&gt;&lt;property id=&quot;20300&quot; value=&quot;Slide 7 - &amp;quot;Improving Derivative Estimates&amp;quot;&quot;/&gt;&lt;property id=&quot;20307&quot; value=&quot;340&quot;/&gt;&lt;/object&gt;&lt;object type=&quot;3&quot; unique_id=&quot;11092&quot;&gt;&lt;property id=&quot;20148&quot; value=&quot;5&quot;/&gt;&lt;property id=&quot;20300&quot; value=&quot;Slide 8 - &amp;quot;Improving Derivative Estimates&amp;quot;&quot;/&gt;&lt;property id=&quot;20307&quot; value=&quot;341&quot;/&gt;&lt;/object&gt;&lt;object type=&quot;3&quot; unique_id=&quot;11093&quot;&gt;&lt;property id=&quot;20148&quot; value=&quot;5&quot;/&gt;&lt;property id=&quot;20300&quot; value=&quot;Slide 9 - &amp;quot;3-Point Estimate for First Derivative&amp;quot;&quot;/&gt;&lt;property id=&quot;20307&quot; value=&quot;342&quot;/&gt;&lt;/object&gt;&lt;object type=&quot;3&quot; unique_id=&quot;11094&quot;&gt;&lt;property id=&quot;20148&quot; value=&quot;5&quot;/&gt;&lt;property id=&quot;20300&quot; value=&quot;Slide 10 - &amp;quot;Example 1a&amp;quot;&quot;/&gt;&lt;property id=&quot;20307&quot; value=&quot;343&quot;/&gt;&lt;/object&gt;&lt;object type=&quot;3&quot; unique_id=&quot;11095&quot;&gt;&lt;property id=&quot;20148&quot; value=&quot;5&quot;/&gt;&lt;property id=&quot;20300&quot; value=&quot;Slide 11 - &amp;quot;Example 2a&amp;quot;&quot;/&gt;&lt;property id=&quot;20307&quot; value=&quot;344&quot;/&gt;&lt;/object&gt;&lt;object type=&quot;3&quot; unique_id=&quot;11096&quot;&gt;&lt;property id=&quot;20148&quot; value=&quot;5&quot;/&gt;&lt;property id=&quot;20300&quot; value=&quot;Slide 12 - &amp;quot;Example 3a&amp;quot;&quot;/&gt;&lt;property id=&quot;20307&quot; value=&quot;345&quot;/&gt;&lt;/object&gt;&lt;object type=&quot;3&quot; unique_id=&quot;11097&quot;&gt;&lt;property id=&quot;20148&quot; value=&quot;5&quot;/&gt;&lt;property id=&quot;20300&quot; value=&quot;Slide 13 - &amp;quot;Second Derivative&amp;quot;&quot;/&gt;&lt;property id=&quot;20307&quot; value=&quot;346&quot;/&gt;&lt;/object&gt;&lt;object type=&quot;3&quot; unique_id=&quot;11098&quot;&gt;&lt;property id=&quot;20148&quot; value=&quot;5&quot;/&gt;&lt;property id=&quot;20300&quot; value=&quot;Slide 14 - &amp;quot;Numerical Approximation of  2nd Derivative &amp;quot;&quot;/&gt;&lt;property id=&quot;20307&quot; value=&quot;348&quot;/&gt;&lt;/object&gt;&lt;object type=&quot;3&quot; unique_id=&quot;11099&quot;&gt;&lt;property id=&quot;20148&quot; value=&quot;5&quot;/&gt;&lt;property id=&quot;20300&quot; value=&quot;Slide 15 - &amp;quot;Numerical Approximation of  2nd Derivative &amp;quot;&quot;/&gt;&lt;property id=&quot;20307&quot; value=&quot;349&quot;/&gt;&lt;/object&gt;&lt;object type=&quot;3&quot; unique_id=&quot;11100&quot;&gt;&lt;property id=&quot;20148&quot; value=&quot;5&quot;/&gt;&lt;property id=&quot;20300&quot; value=&quot;Slide 16 - &amp;quot;Example 1b&amp;quot;&quot;/&gt;&lt;property id=&quot;20307&quot; value=&quot;350&quot;/&gt;&lt;/object&gt;&lt;object type=&quot;3&quot; unique_id=&quot;11101&quot;&gt;&lt;property id=&quot;20148&quot; value=&quot;5&quot;/&gt;&lt;property id=&quot;20300&quot; value=&quot;Slide 17 - &amp;quot;Example 2b&amp;quot;&quot;/&gt;&lt;property id=&quot;20307&quot; value=&quot;351&quot;/&gt;&lt;/object&gt;&lt;object type=&quot;3&quot; unique_id=&quot;11102&quot;&gt;&lt;property id=&quot;20148&quot; value=&quot;5&quot;/&gt;&lt;property id=&quot;20300&quot; value=&quot;Slide 18 - &amp;quot;Example 3b&amp;quot;&quot;/&gt;&lt;property id=&quot;20307&quot; value=&quot;352&quot;/&gt;&lt;/object&gt;&lt;/object&gt;&lt;object type=&quot;8&quot; unique_id=&quot;10070&quot;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2559</TotalTime>
  <Words>786</Words>
  <Application>Microsoft Office PowerPoint</Application>
  <PresentationFormat>On-screen Show (4:3)</PresentationFormat>
  <Paragraphs>179</Paragraphs>
  <Slides>23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Cambria Math</vt:lpstr>
      <vt:lpstr>Constantia</vt:lpstr>
      <vt:lpstr>Wingdings 2</vt:lpstr>
      <vt:lpstr>Flow</vt:lpstr>
      <vt:lpstr>MATLAB® </vt:lpstr>
      <vt:lpstr>Derivative</vt:lpstr>
      <vt:lpstr>2-Point Estimate for 1st Derivative</vt:lpstr>
      <vt:lpstr>Example 1</vt:lpstr>
      <vt:lpstr>Example 2</vt:lpstr>
      <vt:lpstr>Example 3</vt:lpstr>
      <vt:lpstr>Example 3 (con’t)</vt:lpstr>
      <vt:lpstr>Improving Derivative Estimates</vt:lpstr>
      <vt:lpstr>Improving Derivative Estimates</vt:lpstr>
      <vt:lpstr>3-Point Estimate for First Derivative</vt:lpstr>
      <vt:lpstr>Example 4</vt:lpstr>
      <vt:lpstr>Example 5</vt:lpstr>
      <vt:lpstr>Second Derivative</vt:lpstr>
      <vt:lpstr>Numerical Approximation of  2nd Derivative </vt:lpstr>
      <vt:lpstr>Numerical Approximation of  2nd Derivative </vt:lpstr>
      <vt:lpstr>Example 6</vt:lpstr>
      <vt:lpstr>Real-Time Differentiation</vt:lpstr>
      <vt:lpstr>Estimating the Derivative  from Real-Time Data</vt:lpstr>
      <vt:lpstr>Estimating the Derivative  from Real-Time Data</vt:lpstr>
      <vt:lpstr>Accuracy and Sample Rate</vt:lpstr>
      <vt:lpstr>GPS Demo</vt:lpstr>
      <vt:lpstr>Angular Velocity Demo</vt:lpstr>
      <vt:lpstr>Angular Velocity 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DIGITAL SIGNAL PROCESSING</dc:title>
  <dc:creator>Kathy</dc:creator>
  <cp:lastModifiedBy>Kyle O'Connor</cp:lastModifiedBy>
  <cp:revision>293</cp:revision>
  <dcterms:created xsi:type="dcterms:W3CDTF">2009-01-04T18:54:06Z</dcterms:created>
  <dcterms:modified xsi:type="dcterms:W3CDTF">2016-02-24T05:53:19Z</dcterms:modified>
</cp:coreProperties>
</file>