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94" r:id="rId2"/>
    <p:sldId id="295" r:id="rId3"/>
    <p:sldId id="279" r:id="rId4"/>
    <p:sldId id="280" r:id="rId5"/>
    <p:sldId id="281" r:id="rId6"/>
    <p:sldId id="282" r:id="rId7"/>
    <p:sldId id="283" r:id="rId8"/>
    <p:sldId id="292" r:id="rId9"/>
    <p:sldId id="293" r:id="rId10"/>
    <p:sldId id="300" r:id="rId11"/>
    <p:sldId id="297" r:id="rId12"/>
    <p:sldId id="298" r:id="rId13"/>
    <p:sldId id="299" r:id="rId14"/>
    <p:sldId id="301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7EF1F-4443-4034-8D78-FD3FA27604D4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C8A50-F8F5-4373-AD49-C40DE058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0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2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2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4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b="0" i="0" u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i="0" u="none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851648" cy="2362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/>
              <a:t>Numerical Integration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Simpson’s Rule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229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40" y="2411440"/>
            <a:ext cx="7772400" cy="1362456"/>
          </a:xfrm>
        </p:spPr>
        <p:txBody>
          <a:bodyPr/>
          <a:lstStyle/>
          <a:p>
            <a:r>
              <a:rPr lang="en-US" dirty="0" smtClean="0"/>
              <a:t>Real-Time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Integrating in Real-Time </a:t>
            </a:r>
            <a:r>
              <a:rPr lang="en-US" sz="4400" b="1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4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4000" b="1" dirty="0" smtClean="0">
                <a:solidFill>
                  <a:srgbClr val="7030A0"/>
                </a:solidFill>
              </a:rPr>
              <a:t>Simpson Sum Approximation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480"/>
                <a:ext cx="8229600" cy="454152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Wait for first three measurements, v(t</a:t>
                </a:r>
                <a:r>
                  <a:rPr lang="en-US" sz="2000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), v(t</a:t>
                </a:r>
                <a:r>
                  <a:rPr lang="en-US" sz="2000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), v(t</a:t>
                </a:r>
                <a:r>
                  <a:rPr lang="en-US" sz="2000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).  Compute position estimate: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pos_est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pos_est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∆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to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)+4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buAutoNum type="arabicPeriod" startAt="2"/>
                </a:pPr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480"/>
                <a:ext cx="8229600" cy="4541520"/>
              </a:xfrm>
              <a:blipFill rotWithShape="1">
                <a:blip r:embed="rId2"/>
                <a:stretch>
                  <a:fillRect l="-519" t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3505200" y="3156559"/>
            <a:ext cx="0" cy="762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94973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INPUT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410200" y="3124200"/>
            <a:ext cx="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4400" y="38862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OPERATION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81200" y="3124200"/>
            <a:ext cx="0" cy="7620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9200" y="391855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OUTPUT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Integrating in Real-Time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Simpson Sum Approximation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480"/>
                <a:ext cx="8229600" cy="454152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Wait for first three measurements, v(t</a:t>
                </a:r>
                <a:r>
                  <a:rPr lang="en-US" sz="2000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), v(t</a:t>
                </a:r>
                <a:r>
                  <a:rPr lang="en-US" sz="2000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), v(t</a:t>
                </a:r>
                <a:r>
                  <a:rPr lang="en-US" sz="2000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).  Compute position estimate: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pos_est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pos_est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∆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to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)+4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buAutoNum type="arabicPeriod" startAt="2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Discard 1</a:t>
                </a:r>
                <a:r>
                  <a:rPr lang="en-US" sz="2000" baseline="30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st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two measurements (keep last, v(t</a:t>
                </a:r>
                <a:r>
                  <a:rPr lang="en-US" sz="2000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)) and wait for two more, v(t</a:t>
                </a:r>
                <a:r>
                  <a:rPr lang="en-US" sz="2000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), v(t</a:t>
                </a:r>
                <a:r>
                  <a:rPr lang="en-US" sz="2000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).  Update position estimate: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sz="20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pos_est(t</a:t>
                </a:r>
                <a:r>
                  <a:rPr lang="en-US" sz="2000" baseline="-250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pos_est(t</a:t>
                </a:r>
                <a:r>
                  <a:rPr lang="en-US" sz="2000" baseline="-25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∆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𝑡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)+4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)+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buAutoNum type="arabicPeriod" startAt="3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Continue the algorithm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buAutoNum type="arabicPeriod" startAt="2"/>
                </a:pPr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480"/>
                <a:ext cx="8229600" cy="4541520"/>
              </a:xfrm>
              <a:blipFill rotWithShape="0">
                <a:blip r:embed="rId2"/>
                <a:stretch>
                  <a:fillRect l="-519" t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Integrating in Real-Time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Which Method?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480"/>
                <a:ext cx="8534400" cy="45415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  <a:latin typeface="Arial" pitchFamily="34" charset="0"/>
                    <a:cs typeface="Arial" pitchFamily="34" charset="0"/>
                  </a:rPr>
                  <a:t>TRAPEZOID SUM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pos_est(t</a:t>
                </a:r>
                <a:r>
                  <a:rPr lang="en-US" sz="2400" baseline="-25000" dirty="0" smtClean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24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en-US" sz="2400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pos_est(t</a:t>
                </a:r>
                <a:r>
                  <a:rPr lang="en-US" sz="2400" baseline="-25000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en-US" sz="2400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+ </a:t>
                </a:r>
                <a:r>
                  <a:rPr lang="en-US" sz="24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½[v(t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o</a:t>
                </a:r>
                <a:r>
                  <a:rPr lang="en-US" sz="24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)+ v(t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24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)]</a:t>
                </a:r>
                <a:r>
                  <a:rPr lang="el-GR" sz="24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Δ</a:t>
                </a:r>
                <a:r>
                  <a:rPr lang="en-US" sz="24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t</a:t>
                </a: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  <a:latin typeface="Arial" pitchFamily="34" charset="0"/>
                    <a:cs typeface="Arial" pitchFamily="34" charset="0"/>
                  </a:rPr>
                  <a:t>SIMPSON SUM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pos_est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pos_est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∆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to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)+4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Arial" pitchFamily="34" charset="0"/>
                            <a:cs typeface="Arial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buClrTx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 general: </a:t>
                </a:r>
                <a:r>
                  <a:rPr lang="en-US" sz="2000" dirty="0" smtClean="0">
                    <a:solidFill>
                      <a:srgbClr val="7030A0"/>
                    </a:solidFill>
                    <a:latin typeface="Arial" pitchFamily="34" charset="0"/>
                    <a:cs typeface="Arial" pitchFamily="34" charset="0"/>
                  </a:rPr>
                  <a:t>Simpson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is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more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accurate than </a:t>
                </a:r>
                <a:r>
                  <a:rPr lang="en-US" sz="2000" dirty="0" smtClean="0">
                    <a:solidFill>
                      <a:srgbClr val="7030A0"/>
                    </a:solidFill>
                    <a:latin typeface="Arial" pitchFamily="34" charset="0"/>
                    <a:cs typeface="Arial" pitchFamily="34" charset="0"/>
                  </a:rPr>
                  <a:t>Trapezoidal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buClrTx/>
                </a:pPr>
                <a:r>
                  <a:rPr lang="en-US" sz="2000" dirty="0" smtClean="0">
                    <a:solidFill>
                      <a:srgbClr val="7030A0"/>
                    </a:solidFill>
                    <a:latin typeface="Arial" pitchFamily="34" charset="0"/>
                    <a:cs typeface="Arial" pitchFamily="34" charset="0"/>
                  </a:rPr>
                  <a:t>Simpson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has </a:t>
                </a:r>
                <a:r>
                  <a:rPr lang="en-US" sz="20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twice the time delay </a:t>
                </a:r>
              </a:p>
              <a:p>
                <a:pPr lvl="1">
                  <a:buClrTx/>
                </a:pPr>
                <a:r>
                  <a:rPr lang="en-US" sz="18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Can sometimes create difficulties in real-time applications</a:t>
                </a:r>
              </a:p>
              <a:p>
                <a:pPr marL="457200" indent="-457200">
                  <a:buAutoNum type="arabicPeriod" startAt="2"/>
                </a:pPr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480"/>
                <a:ext cx="8534400" cy="4541520"/>
              </a:xfrm>
              <a:blipFill rotWithShape="0">
                <a:blip r:embed="rId2"/>
                <a:stretch>
                  <a:fillRect l="-1071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1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Crankshaft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7577" y="1643852"/>
                <a:ext cx="8770513" cy="4994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Download the script file:  Piston_Int.m</a:t>
                </a:r>
              </a:p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rom the Lecture 9 folder on Blackboard.</a:t>
                </a:r>
              </a:p>
              <a:p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+∆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+∆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𝑣𝑒𝑙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 code after Line 24 that will compute an estimate of the piston position based on velocity measurements using Simpson’s rule for integration.</a:t>
                </a:r>
              </a:p>
              <a:p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Note: The initial piston position, pos(0) = 0.35 m</a:t>
                </a:r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 the code with different values for DeltaT.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does Simpson’s compare with Trapezoidal?</a:t>
                </a:r>
              </a:p>
              <a:p>
                <a:endPara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77" y="1643852"/>
                <a:ext cx="8770513" cy="4994444"/>
              </a:xfrm>
              <a:prstGeom prst="rect">
                <a:avLst/>
              </a:prstGeom>
              <a:blipFill rotWithShape="0">
                <a:blip r:embed="rId2"/>
                <a:stretch>
                  <a:fillRect l="-1042" t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720" y="2652142"/>
            <a:ext cx="6022148" cy="12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Another Estimate?!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837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Assume we are trying to estimate the integral of the following data: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How well will the Riemann Sum or Trapezoidal Sum work with this data?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74" y="2246133"/>
            <a:ext cx="4782879" cy="358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54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Simpson’s Rule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828800"/>
                <a:ext cx="8839200" cy="48378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 trapezoid sum estimates the function as a straight line between two adjacent values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Simpson’s rule fits a parabola to three adjacent values: </a:t>
                </a:r>
              </a:p>
              <a:p>
                <a:pPr lvl="0">
                  <a:buClr>
                    <a:srgbClr val="D2DA7A"/>
                  </a:buClr>
                  <a:buFont typeface="Wingdings" pitchFamily="2" charset="2"/>
                  <a:buChar char="§"/>
                </a:pPr>
                <a:r>
                  <a:rPr lang="en-US" dirty="0" smtClean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Area for Simpson’s rule shape is calculated as:</a:t>
                </a:r>
                <a:br>
                  <a:rPr lang="en-US" dirty="0" smtClean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</a:br>
                <a:endParaRPr lang="en-US" b="0" i="1" dirty="0" smtClean="0">
                  <a:solidFill>
                    <a:srgbClr val="727CA3">
                      <a:lumMod val="50000"/>
                    </a:srgbClr>
                  </a:solidFill>
                  <a:latin typeface="Cambria Math"/>
                  <a:cs typeface="Arial" pitchFamily="34" charset="0"/>
                </a:endParaRPr>
              </a:p>
              <a:p>
                <a:pPr marL="0" lvl="0" indent="0">
                  <a:buClr>
                    <a:srgbClr val="D2DA7A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27CA3">
                              <a:lumMod val="50000"/>
                            </a:srgbClr>
                          </a:solidFill>
                          <a:latin typeface="Cambria Math"/>
                          <a:cs typeface="Arial" pitchFamily="34" charset="0"/>
                        </a:rPr>
                        <m:t>          </m:t>
                      </m:r>
                      <m:r>
                        <a:rPr lang="en-US" b="0" i="1" smtClean="0">
                          <a:solidFill>
                            <a:srgbClr val="727CA3">
                              <a:lumMod val="50000"/>
                            </a:srgbClr>
                          </a:solidFill>
                          <a:latin typeface="Cambria Math"/>
                          <a:cs typeface="Arial" pitchFamily="34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727CA3">
                              <a:lumMod val="50000"/>
                            </a:srgbClr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+4</m:t>
                          </m:r>
                          <m:r>
                            <a:rPr lang="en-US" b="0" i="1" smtClean="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+∆</m:t>
                              </m:r>
                              <m:r>
                                <a:rPr lang="en-US" b="0" i="1" smtClean="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+2∆</m:t>
                              </m:r>
                              <m:r>
                                <a:rPr lang="en-US" b="0" i="1" smtClean="0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727CA3">
                      <a:lumMod val="50000"/>
                    </a:srgb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0">
                  <a:spcBef>
                    <a:spcPts val="0"/>
                  </a:spcBef>
                  <a:buClr>
                    <a:srgbClr val="D2DA7A"/>
                  </a:buClr>
                  <a:buFont typeface="Wingdings" pitchFamily="2" charset="2"/>
                  <a:buChar char="§"/>
                </a:pPr>
                <a:endParaRPr lang="en-US" dirty="0" smtClean="0">
                  <a:solidFill>
                    <a:srgbClr val="727CA3">
                      <a:lumMod val="50000"/>
                    </a:srgb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0">
                  <a:buClr>
                    <a:srgbClr val="D2DA7A"/>
                  </a:buClr>
                  <a:buFont typeface="Wingdings" pitchFamily="2" charset="2"/>
                  <a:buChar char="§"/>
                </a:pPr>
                <a:r>
                  <a:rPr lang="en-US" dirty="0" smtClean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Integral is approximated by adding all of these </a:t>
                </a:r>
                <a:br>
                  <a:rPr lang="en-US" dirty="0" smtClean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dirty="0" smtClean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areas together</a:t>
                </a:r>
                <a:endParaRPr lang="en-US" dirty="0">
                  <a:solidFill>
                    <a:srgbClr val="727CA3">
                      <a:lumMod val="50000"/>
                    </a:srgb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828800"/>
                <a:ext cx="8839200" cy="4837814"/>
              </a:xfrm>
              <a:blipFill rotWithShape="1">
                <a:blip r:embed="rId2"/>
                <a:stretch>
                  <a:fillRect l="-1172" t="-1134" r="-1034" b="-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http://cdn-media.hollywood.com/images/l/homer-simp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229" y="4992080"/>
            <a:ext cx="1545769" cy="186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Callout 7"/>
          <p:cNvSpPr/>
          <p:nvPr/>
        </p:nvSpPr>
        <p:spPr>
          <a:xfrm flipH="1">
            <a:off x="7511143" y="3777336"/>
            <a:ext cx="1513114" cy="1143000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have a rule?!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88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Simpson’s Rule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828800"/>
                <a:ext cx="8839200" cy="464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For Simpsons’ rule, each area covers 2</a:t>
                </a:r>
                <a:r>
                  <a:rPr lang="el-GR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Δ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t: </a:t>
                </a:r>
              </a:p>
              <a:p>
                <a:pPr lvl="0">
                  <a:buClr>
                    <a:srgbClr val="D2DA7A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+4</m:t>
                        </m:r>
                        <m:r>
                          <a:rPr lang="en-US" b="0" i="1" smtClean="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+∆</m:t>
                            </m:r>
                            <m:r>
                              <a:rPr lang="en-US" b="0" i="1" smtClean="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+2∆</m:t>
                            </m:r>
                            <m:r>
                              <a:rPr lang="en-US" b="0" i="1" smtClean="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>
                  <a:solidFill>
                    <a:srgbClr val="727CA3">
                      <a:lumMod val="50000"/>
                    </a:srgb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0">
                  <a:buClr>
                    <a:srgbClr val="D2DA7A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∆</m:t>
                        </m:r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+2∆</m:t>
                            </m:r>
                            <m:r>
                              <a:rPr lang="en-US" b="0" i="1" smtClean="0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+4</m:t>
                        </m:r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+3∆</m:t>
                            </m:r>
                            <m: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+4∆</m:t>
                            </m:r>
                            <m: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>
                  <a:solidFill>
                    <a:srgbClr val="727CA3">
                      <a:lumMod val="50000"/>
                    </a:srgb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0">
                  <a:buClr>
                    <a:srgbClr val="D2DA7A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∆</m:t>
                        </m:r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+4∆</m:t>
                            </m:r>
                            <m: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+4</m:t>
                        </m:r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+5∆</m:t>
                            </m:r>
                            <m: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+6∆</m:t>
                            </m:r>
                            <m:r>
                              <a:rPr lang="en-US" i="1">
                                <a:solidFill>
                                  <a:srgbClr val="727CA3">
                                    <a:lumMod val="50000"/>
                                  </a:srgbClr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>
                  <a:solidFill>
                    <a:srgbClr val="727CA3">
                      <a:lumMod val="50000"/>
                    </a:srgb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lvl="0" indent="0">
                  <a:buClr>
                    <a:srgbClr val="D2DA7A"/>
                  </a:buClr>
                  <a:buNone/>
                </a:pPr>
                <a:r>
                  <a:rPr lang="en-US" dirty="0" smtClean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Adding all of these areas results in:</a:t>
                </a:r>
                <a:endParaRPr lang="en-US" dirty="0">
                  <a:solidFill>
                    <a:srgbClr val="727CA3">
                      <a:lumMod val="50000"/>
                    </a:srgb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828800"/>
                <a:ext cx="8839200" cy="4648200"/>
              </a:xfrm>
              <a:blipFill rotWithShape="1">
                <a:blip r:embed="rId2"/>
                <a:stretch>
                  <a:fillRect l="-1172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32968" y="4837251"/>
                <a:ext cx="7060107" cy="2129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ct val="20000"/>
                  </a:spcBef>
                  <a:buClr>
                    <a:srgbClr val="D2DA7A"/>
                  </a:buClr>
                  <a:buSzPct val="9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cs typeface="Arial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cs typeface="Arial" pitchFamily="34" charset="0"/>
                            </a:rPr>
                            <m:t>𝑏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cs typeface="Arial" pitchFamily="34" charset="0"/>
                            </a:rPr>
                            <m:t> ≅ 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sz="2000" b="0" i="1" smtClean="0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cs typeface="Arial" pitchFamily="34" charset="0"/>
                            </a:rPr>
                            <m:t>+4</m:t>
                          </m:r>
                          <m: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+∆</m:t>
                              </m:r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+2</m:t>
                          </m:r>
                          <m: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+2∆</m:t>
                              </m:r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+4</m:t>
                          </m:r>
                          <m: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+3∆</m:t>
                              </m:r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+2</m:t>
                          </m:r>
                          <m: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+4∆</m:t>
                              </m:r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+ …4</m:t>
                          </m:r>
                          <m: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−∆</m:t>
                              </m:r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727CA3">
                                  <a:lumMod val="50000"/>
                                </a:srgbClr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727CA3">
                                      <a:lumMod val="50000"/>
                                    </a:srgbClr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727CA3">
                      <a:lumMod val="50000"/>
                    </a:srgb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0">
                  <a:spcBef>
                    <a:spcPct val="20000"/>
                  </a:spcBef>
                  <a:buClr>
                    <a:srgbClr val="D2DA7A"/>
                  </a:buClr>
                  <a:buSzPct val="95000"/>
                </a:pPr>
                <a:endParaRPr lang="en-US" sz="1000" dirty="0">
                  <a:solidFill>
                    <a:srgbClr val="727CA3">
                      <a:lumMod val="50000"/>
                    </a:srgb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0">
                  <a:spcBef>
                    <a:spcPct val="20000"/>
                  </a:spcBef>
                  <a:buClr>
                    <a:srgbClr val="D2DA7A"/>
                  </a:buClr>
                  <a:buSzPct val="95000"/>
                </a:pPr>
                <a:r>
                  <a:rPr lang="en-US" sz="20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                           </a:t>
                </a:r>
                <a:r>
                  <a:rPr lang="en-US" sz="2000" b="1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N must be even </a:t>
                </a:r>
                <a:r>
                  <a:rPr lang="en-US" sz="2000" dirty="0">
                    <a:solidFill>
                      <a:srgbClr val="727CA3">
                        <a:lumMod val="50000"/>
                      </a:srgbClr>
                    </a:solidFill>
                    <a:latin typeface="Arial" pitchFamily="34" charset="0"/>
                    <a:cs typeface="Arial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∆</m:t>
                    </m:r>
                    <m:r>
                      <a:rPr lang="en-US" sz="2000" i="1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𝑡</m:t>
                    </m:r>
                    <m:r>
                      <a:rPr lang="en-US" sz="2000" i="1">
                        <a:solidFill>
                          <a:srgbClr val="727CA3">
                            <a:lumMod val="50000"/>
                          </a:srgb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𝑏</m:t>
                        </m:r>
                        <m:r>
                          <a:rPr lang="en-US" sz="20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𝑎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727CA3">
                                <a:lumMod val="50000"/>
                              </a:srgb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727CA3">
                      <a:lumMod val="50000"/>
                    </a:srgbClr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68" y="4837251"/>
                <a:ext cx="7060107" cy="2129557"/>
              </a:xfrm>
              <a:prstGeom prst="rect">
                <a:avLst/>
              </a:prstGeom>
              <a:blipFill rotWithShape="1">
                <a:blip r:embed="rId3"/>
                <a:stretch>
                  <a:fillRect r="-10526" b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56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048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Simpson’s Rule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33182"/>
            <a:ext cx="5486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Brace 3"/>
          <p:cNvSpPr/>
          <p:nvPr/>
        </p:nvSpPr>
        <p:spPr>
          <a:xfrm rot="16200000">
            <a:off x="2805307" y="3769804"/>
            <a:ext cx="381000" cy="86325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3654209" y="3784156"/>
            <a:ext cx="381000" cy="8345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4524509" y="3737968"/>
            <a:ext cx="381000" cy="9269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399" y="4572000"/>
                <a:ext cx="8824175" cy="2011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Area 1: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0.5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1.5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+4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2.5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Area 2: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0.5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2.5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+4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3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3.5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Area 3: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0.5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3.5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+4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4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4.5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10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Combine: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0.5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1.5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𝟒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/>
                            <a:cs typeface="Arial" pitchFamily="34" charset="0"/>
                          </a:rPr>
                          <m:t>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2.5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𝟒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3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/>
                            <a:cs typeface="Arial" pitchFamily="34" charset="0"/>
                          </a:rPr>
                          <m:t>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3.5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𝟒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4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4.5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572000"/>
                <a:ext cx="8824175" cy="2011320"/>
              </a:xfrm>
              <a:prstGeom prst="rect">
                <a:avLst/>
              </a:prstGeom>
              <a:blipFill rotWithShape="0">
                <a:blip r:embed="rId3"/>
                <a:stretch>
                  <a:fillRect l="-691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67400" y="2286000"/>
                <a:ext cx="2819400" cy="1292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/>
                    <a:ea typeface="Cambria Math"/>
                  </a:rPr>
                  <a:t>N = 6 sections</a:t>
                </a:r>
              </a:p>
              <a:p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4.5−1.5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=0.5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286000"/>
                <a:ext cx="2819400" cy="1292405"/>
              </a:xfrm>
              <a:prstGeom prst="rect">
                <a:avLst/>
              </a:prstGeom>
              <a:blipFill rotWithShape="1">
                <a:blip r:embed="rId4"/>
                <a:stretch>
                  <a:fillRect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79904" y="4436935"/>
            <a:ext cx="33068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Simpson’s Rule estimate will always follow this pattern:</a:t>
            </a:r>
          </a:p>
          <a:p>
            <a:r>
              <a:rPr lang="en-US" sz="2200" dirty="0" smtClean="0"/>
              <a:t>1-4-2-4-2-…-2-4-1</a:t>
            </a:r>
            <a:endParaRPr lang="en-US" sz="2200" dirty="0"/>
          </a:p>
        </p:txBody>
      </p:sp>
      <p:cxnSp>
        <p:nvCxnSpPr>
          <p:cNvPr id="10" name="Straight Arrow Connector 9"/>
          <p:cNvCxnSpPr>
            <a:stCxn id="3" idx="1"/>
          </p:cNvCxnSpPr>
          <p:nvPr/>
        </p:nvCxnSpPr>
        <p:spPr>
          <a:xfrm flipH="1">
            <a:off x="4931229" y="5160210"/>
            <a:ext cx="448675" cy="9640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80523" y="4436313"/>
            <a:ext cx="33068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Simpson’s Rule estimate will always follow this pattern:</a:t>
            </a:r>
          </a:p>
          <a:p>
            <a:r>
              <a:rPr lang="en-US" sz="2200" dirty="0" smtClean="0"/>
              <a:t>1-</a:t>
            </a:r>
            <a:r>
              <a:rPr lang="en-US" sz="2200" dirty="0" smtClean="0">
                <a:solidFill>
                  <a:srgbClr val="FF0000"/>
                </a:solidFill>
              </a:rPr>
              <a:t>4</a:t>
            </a:r>
            <a:r>
              <a:rPr lang="en-US" sz="2200" dirty="0" smtClean="0"/>
              <a:t>-</a:t>
            </a:r>
            <a:r>
              <a:rPr lang="en-US" sz="2200" dirty="0" smtClean="0">
                <a:solidFill>
                  <a:srgbClr val="00B050"/>
                </a:solidFill>
              </a:rPr>
              <a:t>2</a:t>
            </a:r>
            <a:r>
              <a:rPr lang="en-US" sz="2200" dirty="0" smtClean="0"/>
              <a:t>-</a:t>
            </a:r>
            <a:r>
              <a:rPr lang="en-US" sz="2200" dirty="0" smtClean="0">
                <a:solidFill>
                  <a:srgbClr val="FF0000"/>
                </a:solidFill>
              </a:rPr>
              <a:t>4</a:t>
            </a:r>
            <a:r>
              <a:rPr lang="en-US" sz="2200" dirty="0" smtClean="0"/>
              <a:t>-</a:t>
            </a:r>
            <a:r>
              <a:rPr lang="en-US" sz="2200" dirty="0" smtClean="0">
                <a:solidFill>
                  <a:srgbClr val="00B050"/>
                </a:solidFill>
              </a:rPr>
              <a:t>2</a:t>
            </a:r>
            <a:r>
              <a:rPr lang="en-US" sz="2200" dirty="0" smtClean="0"/>
              <a:t>-…-</a:t>
            </a:r>
            <a:r>
              <a:rPr lang="en-US" sz="2200" dirty="0" smtClean="0">
                <a:solidFill>
                  <a:srgbClr val="00B050"/>
                </a:solidFill>
              </a:rPr>
              <a:t>2</a:t>
            </a:r>
            <a:r>
              <a:rPr lang="en-US" sz="2200" dirty="0" smtClean="0"/>
              <a:t>-</a:t>
            </a:r>
            <a:r>
              <a:rPr lang="en-US" sz="2200" dirty="0" smtClean="0">
                <a:solidFill>
                  <a:srgbClr val="FF0000"/>
                </a:solidFill>
              </a:rPr>
              <a:t>4</a:t>
            </a:r>
            <a:r>
              <a:rPr lang="en-US" sz="2200" dirty="0" smtClean="0"/>
              <a:t>-1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144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3" grpId="0"/>
      <p:bldP spid="3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508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Simpson’s Rule Example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93952"/>
                <a:ext cx="4930048" cy="526404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Estimate the integral from</a:t>
                </a:r>
                <a:br>
                  <a:rPr lang="en-US" dirty="0" smtClean="0"/>
                </a:br>
                <a:r>
                  <a:rPr lang="en-US" dirty="0" smtClean="0"/>
                  <a:t>1 to 4 using Simpson’s Rule</a:t>
                </a:r>
                <a:br>
                  <a:rPr lang="en-US" dirty="0" smtClean="0"/>
                </a:br>
                <a:r>
                  <a:rPr lang="en-US" dirty="0" smtClean="0"/>
                  <a:t>with N = 6.</a:t>
                </a:r>
              </a:p>
              <a:p>
                <a:pPr lvl="1"/>
                <a:r>
                  <a:rPr lang="en-US" dirty="0" smtClean="0"/>
                  <a:t>Determine </a:t>
                </a:r>
                <a:r>
                  <a:rPr lang="el-GR" dirty="0" smtClean="0"/>
                  <a:t>Δ</a:t>
                </a:r>
                <a:r>
                  <a:rPr lang="en-US" dirty="0" smtClean="0"/>
                  <a:t>t and sections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N = 6 sections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4−1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=0.5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Compute area for each section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  <m:sub>
                        <m:r>
                          <a:rPr lang="en-US" sz="1500" b="0" i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1500" b="0" i="0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15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∆</m:t>
                        </m:r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𝑡</m:t>
                        </m:r>
                      </m:num>
                      <m:den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+4</m:t>
                        </m:r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1.5</m:t>
                            </m:r>
                          </m:e>
                        </m:d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endParaRPr lang="en-US" sz="15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 smtClean="0">
                            <a:solidFill>
                              <a:srgbClr val="00B050"/>
                            </a:solidFill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  <m:sub>
                        <m:r>
                          <a:rPr lang="en-US" sz="1500" b="0" i="0" smtClean="0">
                            <a:solidFill>
                              <a:srgbClr val="00B050"/>
                            </a:solidFill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sz="1500" b="0" i="0" smtClean="0">
                        <a:solidFill>
                          <a:srgbClr val="00B05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∆</m:t>
                        </m:r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𝑡</m:t>
                        </m:r>
                      </m:num>
                      <m:den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1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00B050"/>
                                </a:solidFill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e>
                        </m:d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/>
                            <a:cs typeface="Arial" pitchFamily="34" charset="0"/>
                          </a:rPr>
                          <m:t>+4</m:t>
                        </m:r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00B050"/>
                                </a:solidFill>
                                <a:latin typeface="Cambria Math"/>
                                <a:cs typeface="Arial" pitchFamily="34" charset="0"/>
                              </a:rPr>
                              <m:t>2.5</m:t>
                            </m:r>
                          </m:e>
                        </m:d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00B050"/>
                                </a:solidFill>
                                <a:latin typeface="Cambria Math"/>
                                <a:cs typeface="Arial" pitchFamily="34" charset="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endParaRPr lang="en-US" sz="15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  <m:sub>
                        <m:r>
                          <a:rPr lang="en-US" sz="15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sub>
                    </m:sSub>
                    <m:r>
                      <a:rPr lang="en-US" sz="1500" b="0" i="0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∆</m:t>
                        </m:r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𝑡</m:t>
                        </m:r>
                      </m:num>
                      <m:den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1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3</m:t>
                            </m:r>
                          </m:e>
                        </m:d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+4</m:t>
                        </m:r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3.5</m:t>
                            </m:r>
                          </m:e>
                        </m:d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4</m:t>
                            </m:r>
                          </m:e>
                        </m:d>
                      </m:e>
                    </m:d>
                  </m:oMath>
                </a14:m>
                <a:endParaRPr lang="en-US" sz="15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dirty="0" smtClean="0"/>
                  <a:t>Compute estimate</a:t>
                </a:r>
              </a:p>
              <a:p>
                <a:pPr lvl="2"/>
                <a:r>
                  <a:rPr lang="en-US" dirty="0" smtClean="0"/>
                  <a:t>Estimate = 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+a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+a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= 27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93952"/>
                <a:ext cx="4930048" cy="5264047"/>
              </a:xfrm>
              <a:blipFill rotWithShape="1">
                <a:blip r:embed="rId2"/>
                <a:stretch>
                  <a:fillRect l="-1483"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03" y="1429797"/>
            <a:ext cx="4488546" cy="3366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79828"/>
              </p:ext>
            </p:extLst>
          </p:nvPr>
        </p:nvGraphicFramePr>
        <p:xfrm>
          <a:off x="5431314" y="4782771"/>
          <a:ext cx="33674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72"/>
                <a:gridCol w="841872"/>
                <a:gridCol w="841872"/>
                <a:gridCol w="8418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f(x)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6920" y="4660839"/>
                <a:ext cx="3746730" cy="12172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2" indent="-246888">
                  <a:spcBef>
                    <a:spcPct val="20000"/>
                  </a:spcBef>
                  <a:buClr>
                    <a:srgbClr val="9FB8CD"/>
                  </a:buClr>
                  <a:buSzPct val="70000"/>
                  <a:buFont typeface="Wingdings 2"/>
                  <a:buChar char="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  <m:sub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150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0.5</m:t>
                        </m:r>
                      </m:num>
                      <m:den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6+4∗7+8</m:t>
                        </m:r>
                      </m:e>
                    </m:d>
                    <m:r>
                      <a:rPr lang="en-US" sz="1500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=7</m:t>
                    </m:r>
                  </m:oMath>
                </a14:m>
                <a:endParaRPr lang="en-US" sz="15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2" indent="-246888">
                  <a:spcBef>
                    <a:spcPct val="20000"/>
                  </a:spcBef>
                  <a:buClr>
                    <a:srgbClr val="9FB8CD"/>
                  </a:buClr>
                  <a:buSzPct val="70000"/>
                  <a:buFont typeface="Wingdings 2"/>
                  <a:buChar char="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00B050"/>
                            </a:solidFill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  <m:sub>
                        <m:r>
                          <a:rPr lang="en-US" sz="1500">
                            <a:solidFill>
                              <a:srgbClr val="00B050"/>
                            </a:solidFill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sz="1500">
                        <a:solidFill>
                          <a:srgbClr val="00B05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/>
                            <a:cs typeface="Arial" pitchFamily="34" charset="0"/>
                          </a:rPr>
                          <m:t>0.5</m:t>
                        </m:r>
                      </m:num>
                      <m:den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1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/>
                            <a:cs typeface="Arial" pitchFamily="34" charset="0"/>
                          </a:rPr>
                          <m:t>8+4∗9+10</m:t>
                        </m:r>
                      </m:e>
                    </m:d>
                    <m:r>
                      <a:rPr lang="en-US" sz="1500" b="0" i="1" smtClean="0">
                        <a:solidFill>
                          <a:srgbClr val="00B050"/>
                        </a:solidFill>
                        <a:latin typeface="Cambria Math"/>
                        <a:cs typeface="Arial" pitchFamily="34" charset="0"/>
                      </a:rPr>
                      <m:t>=9</m:t>
                    </m:r>
                  </m:oMath>
                </a14:m>
                <a:endParaRPr lang="en-US" sz="15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2" indent="-246888">
                  <a:spcBef>
                    <a:spcPct val="20000"/>
                  </a:spcBef>
                  <a:buClr>
                    <a:srgbClr val="9FB8CD"/>
                  </a:buClr>
                  <a:buSzPct val="70000"/>
                  <a:buFont typeface="Wingdings 2"/>
                  <a:buChar char="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  <m:sub>
                        <m:r>
                          <a:rPr lang="en-US" sz="150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sub>
                    </m:sSub>
                    <m:r>
                      <a:rPr lang="en-US" sz="150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0.5</m:t>
                        </m:r>
                      </m:num>
                      <m:den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1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10+4∗11+12</m:t>
                        </m:r>
                      </m:e>
                    </m:d>
                    <m:r>
                      <a:rPr lang="en-US" sz="15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=11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0" y="4660839"/>
                <a:ext cx="3746730" cy="12172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6152264" y="3800819"/>
            <a:ext cx="0" cy="6169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466244" y="3547431"/>
            <a:ext cx="0" cy="8703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0520" y="3316077"/>
            <a:ext cx="0" cy="11016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090534" y="3113002"/>
            <a:ext cx="0" cy="1304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13927" y="2820318"/>
            <a:ext cx="0" cy="15974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719938" y="2566930"/>
            <a:ext cx="0" cy="185083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051101" y="2302525"/>
            <a:ext cx="0" cy="21152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69646" y="3800819"/>
            <a:ext cx="78261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69646" y="3547431"/>
            <a:ext cx="10509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69646" y="3305060"/>
            <a:ext cx="14008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69648" y="3049288"/>
            <a:ext cx="171172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69648" y="2803794"/>
            <a:ext cx="203696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69650" y="2555914"/>
            <a:ext cx="236130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69650" y="2302525"/>
            <a:ext cx="268145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16200000">
            <a:off x="6330225" y="4327334"/>
            <a:ext cx="275422" cy="6623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Left Brace 45"/>
          <p:cNvSpPr/>
          <p:nvPr/>
        </p:nvSpPr>
        <p:spPr>
          <a:xfrm rot="16200000">
            <a:off x="6967243" y="4327185"/>
            <a:ext cx="275422" cy="6623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Left Brace 46"/>
          <p:cNvSpPr/>
          <p:nvPr/>
        </p:nvSpPr>
        <p:spPr>
          <a:xfrm rot="16200000">
            <a:off x="7599498" y="4327036"/>
            <a:ext cx="275422" cy="6623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flipH="1">
            <a:off x="6152265" y="3547431"/>
            <a:ext cx="315672" cy="253388"/>
          </a:xfrm>
          <a:prstGeom prst="rt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Triangle 26"/>
          <p:cNvSpPr/>
          <p:nvPr/>
        </p:nvSpPr>
        <p:spPr>
          <a:xfrm flipH="1">
            <a:off x="6463963" y="3311243"/>
            <a:ext cx="315672" cy="253388"/>
          </a:xfrm>
          <a:prstGeom prst="rt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52265" y="3800819"/>
            <a:ext cx="315672" cy="61694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466301" y="3564767"/>
            <a:ext cx="315672" cy="85299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Triangle 29"/>
          <p:cNvSpPr/>
          <p:nvPr/>
        </p:nvSpPr>
        <p:spPr>
          <a:xfrm flipH="1">
            <a:off x="6781873" y="3048512"/>
            <a:ext cx="315672" cy="253388"/>
          </a:xfrm>
          <a:prstGeom prst="rtTriangle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Triangle 37"/>
          <p:cNvSpPr/>
          <p:nvPr/>
        </p:nvSpPr>
        <p:spPr>
          <a:xfrm flipH="1">
            <a:off x="7093571" y="2812324"/>
            <a:ext cx="329184" cy="253388"/>
          </a:xfrm>
          <a:prstGeom prst="rtTriangle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78696" y="3301899"/>
            <a:ext cx="315672" cy="11158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094948" y="3065848"/>
            <a:ext cx="329184" cy="135191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ight Triangle 40"/>
          <p:cNvSpPr/>
          <p:nvPr/>
        </p:nvSpPr>
        <p:spPr>
          <a:xfrm flipH="1">
            <a:off x="7421493" y="2549594"/>
            <a:ext cx="315672" cy="253388"/>
          </a:xfrm>
          <a:prstGeom prst="rtTriangl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Triangle 41"/>
          <p:cNvSpPr/>
          <p:nvPr/>
        </p:nvSpPr>
        <p:spPr>
          <a:xfrm flipH="1">
            <a:off x="7729053" y="2313406"/>
            <a:ext cx="315672" cy="253388"/>
          </a:xfrm>
          <a:prstGeom prst="rtTriangl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421493" y="2802981"/>
            <a:ext cx="315672" cy="16147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734568" y="2566930"/>
            <a:ext cx="315672" cy="1850834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5" grpId="0" animBg="1"/>
      <p:bldP spid="46" grpId="0" animBg="1"/>
      <p:bldP spid="47" grpId="0" animBg="1"/>
      <p:bldP spid="6" grpId="0" animBg="1"/>
      <p:bldP spid="27" grpId="0" animBg="1"/>
      <p:bldP spid="7" grpId="0" animBg="1"/>
      <p:bldP spid="29" grpId="0" animBg="1"/>
      <p:bldP spid="30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508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Simpson’s Rule Example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93952"/>
                <a:ext cx="4930048" cy="52640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Estimate the integral from</a:t>
                </a:r>
                <a:br>
                  <a:rPr lang="en-US" dirty="0" smtClean="0"/>
                </a:br>
                <a:r>
                  <a:rPr lang="en-US" dirty="0" smtClean="0"/>
                  <a:t>1 to 4 using Simpson’s Rule</a:t>
                </a:r>
                <a:br>
                  <a:rPr lang="en-US" dirty="0" smtClean="0"/>
                </a:br>
                <a:r>
                  <a:rPr lang="en-US" dirty="0" smtClean="0"/>
                  <a:t>with N = 6.</a:t>
                </a:r>
              </a:p>
              <a:p>
                <a:pPr lvl="1"/>
                <a:r>
                  <a:rPr lang="en-US" dirty="0" smtClean="0"/>
                  <a:t>Determine </a:t>
                </a:r>
                <a:r>
                  <a:rPr lang="el-GR" dirty="0" smtClean="0"/>
                  <a:t>Δ</a:t>
                </a:r>
                <a:r>
                  <a:rPr lang="en-US" dirty="0" smtClean="0"/>
                  <a:t>t and sections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N = 6 sections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4−1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=0.5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Compute estimate directly using 1-4-2-4-1 pattern:</a:t>
                </a:r>
              </a:p>
              <a:p>
                <a:pPr marL="393192" lvl="1" indent="0">
                  <a:buNone/>
                </a:pPr>
                <a:endParaRPr lang="en-US" sz="1000" dirty="0" smtClean="0">
                  <a:solidFill>
                    <a:schemeClr val="tx1"/>
                  </a:solidFill>
                </a:endParaRPr>
              </a:p>
              <a:p>
                <a:pPr marL="63182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𝑒𝑠𝑡</m:t>
                      </m:r>
                      <m:r>
                        <a:rPr lang="en-US" sz="1500" b="0" i="0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∆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𝑡</m:t>
                          </m:r>
                        </m:num>
                        <m:den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4</m:t>
                          </m:r>
                          <m: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1.5</m:t>
                              </m:r>
                            </m:e>
                          </m:d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r>
                            <a:rPr lang="en-US" sz="1500" i="1" smtClean="0">
                              <a:solidFill>
                                <a:srgbClr val="00B050"/>
                              </a:solidFill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  <m:r>
                            <a:rPr lang="en-US" sz="1500" i="1" smtClean="0">
                              <a:solidFill>
                                <a:srgbClr val="00B050"/>
                              </a:solidFill>
                              <a:latin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4</m:t>
                          </m:r>
                          <m: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2.5</m:t>
                              </m:r>
                            </m:e>
                          </m:d>
                          <m: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r>
                            <a:rPr lang="en-US" sz="1500" i="1" smtClean="0">
                              <a:solidFill>
                                <a:srgbClr val="00B050"/>
                              </a:solidFill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  <m:r>
                            <a:rPr lang="en-US" sz="1500" i="1" smtClean="0">
                              <a:solidFill>
                                <a:srgbClr val="00B050"/>
                              </a:solidFill>
                              <a:latin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4</m:t>
                          </m:r>
                          <m: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3.5</m:t>
                              </m:r>
                            </m:e>
                          </m:d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5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631825" lvl="1" indent="0">
                  <a:buNone/>
                </a:pPr>
                <a:endParaRPr lang="en-US" sz="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63182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𝑒𝑠𝑡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0.5</m:t>
                          </m:r>
                        </m:num>
                        <m:den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6+4∗7+2∗8+4∗9+2∗10+4∗11+12</m:t>
                          </m:r>
                        </m:e>
                      </m:d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=27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93952"/>
                <a:ext cx="4930048" cy="5264047"/>
              </a:xfrm>
              <a:blipFill rotWithShape="0">
                <a:blip r:embed="rId2"/>
                <a:stretch>
                  <a:fillRect l="-1483" t="-1736" b="-10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03" y="1429797"/>
            <a:ext cx="4488546" cy="3366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85526"/>
              </p:ext>
            </p:extLst>
          </p:nvPr>
        </p:nvGraphicFramePr>
        <p:xfrm>
          <a:off x="5431314" y="4782771"/>
          <a:ext cx="33674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72"/>
                <a:gridCol w="841872"/>
                <a:gridCol w="841872"/>
                <a:gridCol w="8418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f(x)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6330225" y="4327334"/>
            <a:ext cx="275422" cy="6623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6967243" y="4327185"/>
            <a:ext cx="275422" cy="6623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7599498" y="4327036"/>
            <a:ext cx="275422" cy="6623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152264" y="3800819"/>
            <a:ext cx="0" cy="6169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466244" y="3547431"/>
            <a:ext cx="0" cy="8703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0520" y="3316077"/>
            <a:ext cx="0" cy="11016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090534" y="3113002"/>
            <a:ext cx="0" cy="1304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06612" y="2820318"/>
            <a:ext cx="0" cy="15974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719938" y="2566930"/>
            <a:ext cx="0" cy="185083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051101" y="2302525"/>
            <a:ext cx="0" cy="21152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69646" y="3800819"/>
            <a:ext cx="78261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69646" y="3547431"/>
            <a:ext cx="10509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69646" y="3305060"/>
            <a:ext cx="14008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69648" y="3049288"/>
            <a:ext cx="171172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69648" y="2803794"/>
            <a:ext cx="203696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69650" y="2555914"/>
            <a:ext cx="236130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69650" y="2302525"/>
            <a:ext cx="268145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98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111252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Use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Simpson’s Rule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find the integral of the data shown below.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206786"/>
              </p:ext>
            </p:extLst>
          </p:nvPr>
        </p:nvGraphicFramePr>
        <p:xfrm>
          <a:off x="2605314" y="3385457"/>
          <a:ext cx="3933372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686"/>
                <a:gridCol w="1966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1770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1.6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2.7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7.4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12.2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5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655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11" y="1563655"/>
            <a:ext cx="8229600" cy="111252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Use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Simpson’s Rule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to find the integral of the data shown below.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11" y="2676175"/>
            <a:ext cx="7160654" cy="39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Integration &amp;quot;&quot;/&gt;&lt;property id=&quot;20307&quot; value=&quot;256&quot;/&gt;&lt;/object&gt;&lt;object type=&quot;3&quot; unique_id=&quot;10018&quot;&gt;&lt;property id=&quot;20148&quot; value=&quot;5&quot;/&gt;&lt;property id=&quot;20300&quot; value=&quot;Slide 10 - &amp;quot;How Big Should Δt Be?&amp;quot;&quot;/&gt;&lt;property id=&quot;20307&quot; value=&quot;269&quot;/&gt;&lt;/object&gt;&lt;object type=&quot;3&quot; unique_id=&quot;10019&quot;&gt;&lt;property id=&quot;20148&quot; value=&quot;5&quot;/&gt;&lt;property id=&quot;20300&quot; value=&quot;Slide 11 - &amp;quot;Example&amp;quot;&quot;/&gt;&lt;property id=&quot;20307&quot; value=&quot;270&quot;/&gt;&lt;/object&gt;&lt;object type=&quot;3&quot; unique_id=&quot;10020&quot;&gt;&lt;property id=&quot;20148&quot; value=&quot;5&quot;/&gt;&lt;property id=&quot;20300&quot; value=&quot;Slide 12 - &amp;quot;Example&amp;quot;&quot;/&gt;&lt;property id=&quot;20307&quot; value=&quot;274&quot;/&gt;&lt;/object&gt;&lt;object type=&quot;3&quot; unique_id=&quot;10021&quot;&gt;&lt;property id=&quot;20148&quot; value=&quot;5&quot;/&gt;&lt;property id=&quot;20300&quot; value=&quot;Slide 13 - &amp;quot;How Do We Select a Δt  If We don’t have an equation, f(t)?&amp;quot;&quot;/&gt;&lt;property id=&quot;20307&quot; value=&quot;273&quot;/&gt;&lt;/object&gt;&lt;object type=&quot;3&quot; unique_id=&quot;10182&quot;&gt;&lt;property id=&quot;20148&quot; value=&quot;5&quot;/&gt;&lt;property id=&quot;20300&quot; value=&quot;Slide 2 - &amp;quot;Riemann Sums&amp;quot;&quot;/&gt;&lt;property id=&quot;20307&quot; value=&quot;277&quot;/&gt;&lt;/object&gt;&lt;object type=&quot;3&quot; unique_id=&quot;10183&quot;&gt;&lt;property id=&quot;20148&quot; value=&quot;5&quot;/&gt;&lt;property id=&quot;20300&quot; value=&quot;Slide 3 - &amp;quot;Trapezoid Sum&amp;quot;&quot;/&gt;&lt;property id=&quot;20307&quot; value=&quot;278&quot;/&gt;&lt;/object&gt;&lt;object type=&quot;3&quot; unique_id=&quot;10445&quot;&gt;&lt;property id=&quot;20148&quot; value=&quot;5&quot;/&gt;&lt;property id=&quot;20300&quot; value=&quot;Slide 4 - &amp;quot;Simpson’s Rule&amp;quot;&quot;/&gt;&lt;property id=&quot;20307&quot; value=&quot;279&quot;/&gt;&lt;/object&gt;&lt;object type=&quot;3&quot; unique_id=&quot;10446&quot;&gt;&lt;property id=&quot;20148&quot; value=&quot;5&quot;/&gt;&lt;property id=&quot;20300&quot; value=&quot;Slide 5 - &amp;quot;Simpson’s Rule&amp;quot;&quot;/&gt;&lt;property id=&quot;20307&quot; value=&quot;280&quot;/&gt;&lt;/object&gt;&lt;object type=&quot;3&quot; unique_id=&quot;10447&quot;&gt;&lt;property id=&quot;20148&quot; value=&quot;5&quot;/&gt;&lt;property id=&quot;20300&quot; value=&quot;Slide 6 - &amp;quot;Simpson’s Rule&amp;quot;&quot;/&gt;&lt;property id=&quot;20307&quot; value=&quot;281&quot;/&gt;&lt;/object&gt;&lt;object type=&quot;3&quot; unique_id=&quot;10448&quot;&gt;&lt;property id=&quot;20148&quot; value=&quot;5&quot;/&gt;&lt;property id=&quot;20300&quot; value=&quot;Slide 7 - &amp;quot;Simpson’s Rule Example&amp;quot;&quot;/&gt;&lt;property id=&quot;20307&quot; value=&quot;282&quot;/&gt;&lt;/object&gt;&lt;object type=&quot;3&quot; unique_id=&quot;10449&quot;&gt;&lt;property id=&quot;20148&quot; value=&quot;5&quot;/&gt;&lt;property id=&quot;20300&quot; value=&quot;Slide 8 - &amp;quot;Simpson’s Rule Example&amp;quot;&quot;/&gt;&lt;property id=&quot;20307&quot; value=&quot;283&quot;/&gt;&lt;/object&gt;&lt;object type=&quot;3&quot; unique_id=&quot;10450&quot;&gt;&lt;property id=&quot;20148&quot; value=&quot;5&quot;/&gt;&lt;property id=&quot;20300&quot; value=&quot;Slide 9 - &amp;quot;Simpson’s Rule Example&amp;quot;&quot;/&gt;&lt;property id=&quot;20307&quot; value=&quot;284&quot;/&gt;&lt;/object&gt;&lt;/object&gt;&lt;object type=&quot;8&quot; unique_id=&quot;10042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3761</TotalTime>
  <Words>316</Words>
  <Application>Microsoft Office PowerPoint</Application>
  <PresentationFormat>On-screen Show (4:3)</PresentationFormat>
  <Paragraphs>169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Constantia</vt:lpstr>
      <vt:lpstr>Wingdings</vt:lpstr>
      <vt:lpstr>Wingdings 2</vt:lpstr>
      <vt:lpstr>Flow</vt:lpstr>
      <vt:lpstr>Numerical Integration </vt:lpstr>
      <vt:lpstr>Another Estimate?!</vt:lpstr>
      <vt:lpstr>Simpson’s Rule</vt:lpstr>
      <vt:lpstr>Simpson’s Rule</vt:lpstr>
      <vt:lpstr>Simpson’s Rule</vt:lpstr>
      <vt:lpstr>Simpson’s Rule Example</vt:lpstr>
      <vt:lpstr>Simpson’s Rule Example</vt:lpstr>
      <vt:lpstr>Example 1</vt:lpstr>
      <vt:lpstr>Example 2</vt:lpstr>
      <vt:lpstr>Real-Time Integration</vt:lpstr>
      <vt:lpstr>Integrating in Real-Time  Simpson Sum Approximation</vt:lpstr>
      <vt:lpstr>Integrating in Real-Time  Simpson Sum Approximation</vt:lpstr>
      <vt:lpstr>Integrating in Real-Time Which Method?</vt:lpstr>
      <vt:lpstr>Crankshaft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SIGNAL PROCESSING</dc:title>
  <dc:creator>Kathy</dc:creator>
  <cp:lastModifiedBy>Kyle O'Connor</cp:lastModifiedBy>
  <cp:revision>317</cp:revision>
  <cp:lastPrinted>2011-01-10T21:22:45Z</cp:lastPrinted>
  <dcterms:created xsi:type="dcterms:W3CDTF">2009-01-04T18:54:06Z</dcterms:created>
  <dcterms:modified xsi:type="dcterms:W3CDTF">2016-03-09T22:37:31Z</dcterms:modified>
</cp:coreProperties>
</file>