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5040" y="3779627"/>
            <a:ext cx="13487400" cy="116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4"/>
              </a:lnSpc>
            </a:pPr>
            <a:r>
              <a:rPr lang="en-US" b="true" sz="3200" spc="44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MECHANICAL  ENGINEERING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3016" y="723900"/>
            <a:ext cx="5251968" cy="1768797"/>
            <a:chOff x="0" y="0"/>
            <a:chExt cx="7002624" cy="23583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02653" cy="2358390"/>
            </a:xfrm>
            <a:custGeom>
              <a:avLst/>
              <a:gdLst/>
              <a:ahLst/>
              <a:cxnLst/>
              <a:rect r="r" b="b" t="t" l="l"/>
              <a:pathLst>
                <a:path h="2358390" w="7002653">
                  <a:moveTo>
                    <a:pt x="0" y="0"/>
                  </a:moveTo>
                  <a:lnTo>
                    <a:pt x="7002653" y="0"/>
                  </a:lnTo>
                  <a:lnTo>
                    <a:pt x="7002653" y="2358390"/>
                  </a:lnTo>
                  <a:lnTo>
                    <a:pt x="0" y="23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258800" y="772484"/>
            <a:ext cx="3272600" cy="1720215"/>
            <a:chOff x="0" y="0"/>
            <a:chExt cx="4363466" cy="2293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63466" cy="2293620"/>
            </a:xfrm>
            <a:custGeom>
              <a:avLst/>
              <a:gdLst/>
              <a:ahLst/>
              <a:cxnLst/>
              <a:rect r="r" b="b" t="t" l="l"/>
              <a:pathLst>
                <a:path h="2293620" w="4363466">
                  <a:moveTo>
                    <a:pt x="0" y="0"/>
                  </a:moveTo>
                  <a:lnTo>
                    <a:pt x="4363466" y="0"/>
                  </a:lnTo>
                  <a:lnTo>
                    <a:pt x="4363466" y="2293620"/>
                  </a:lnTo>
                  <a:lnTo>
                    <a:pt x="0" y="229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520440" y="6779895"/>
            <a:ext cx="11551920" cy="111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MINOR PROJECT REVIEW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3040" y="979170"/>
            <a:ext cx="14066520" cy="12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LAYOUT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162800" y="2705100"/>
            <a:ext cx="9025128" cy="6780085"/>
            <a:chOff x="0" y="0"/>
            <a:chExt cx="12033504" cy="90401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33504" cy="9040114"/>
            </a:xfrm>
            <a:custGeom>
              <a:avLst/>
              <a:gdLst/>
              <a:ahLst/>
              <a:cxnLst/>
              <a:rect r="r" b="b" t="t" l="l"/>
              <a:pathLst>
                <a:path h="9040114" w="12033504">
                  <a:moveTo>
                    <a:pt x="0" y="0"/>
                  </a:moveTo>
                  <a:lnTo>
                    <a:pt x="12033504" y="0"/>
                  </a:lnTo>
                  <a:lnTo>
                    <a:pt x="12033504" y="9040114"/>
                  </a:lnTo>
                  <a:lnTo>
                    <a:pt x="0" y="904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0" r="0" b="-4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027257" y="4427513"/>
            <a:ext cx="2233486" cy="116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1800" b="true">
                <a:solidFill>
                  <a:srgbClr val="20386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LAYOUT DIAGRAM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29840" y="1607820"/>
            <a:ext cx="6779282" cy="73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LAYOUT DIAGRAM (3D)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4000" y="3390900"/>
            <a:ext cx="5402580" cy="3924300"/>
          </a:xfrm>
          <a:custGeom>
            <a:avLst/>
            <a:gdLst/>
            <a:ahLst/>
            <a:cxnLst/>
            <a:rect r="r" b="b" t="t" l="l"/>
            <a:pathLst>
              <a:path h="3924300" w="5402580">
                <a:moveTo>
                  <a:pt x="0" y="0"/>
                </a:moveTo>
                <a:lnTo>
                  <a:pt x="5402580" y="0"/>
                </a:lnTo>
                <a:lnTo>
                  <a:pt x="5402580" y="3924300"/>
                </a:ln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96332" y="3741420"/>
            <a:ext cx="7216140" cy="3596640"/>
          </a:xfrm>
          <a:custGeom>
            <a:avLst/>
            <a:gdLst/>
            <a:ahLst/>
            <a:cxnLst/>
            <a:rect r="r" b="b" t="t" l="l"/>
            <a:pathLst>
              <a:path h="3596640" w="7216140">
                <a:moveTo>
                  <a:pt x="0" y="0"/>
                </a:moveTo>
                <a:lnTo>
                  <a:pt x="7216140" y="0"/>
                </a:lnTo>
                <a:lnTo>
                  <a:pt x="7216140" y="3596640"/>
                </a:lnTo>
                <a:lnTo>
                  <a:pt x="0" y="3596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9290" y="1143000"/>
            <a:ext cx="10540477" cy="81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00600" y="2838977"/>
            <a:ext cx="10439400" cy="429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675" indent="-300558" lvl="2">
              <a:lnSpc>
                <a:spcPts val="5434"/>
              </a:lnSpc>
              <a:buFont typeface="Arial"/>
              <a:buChar char="⚬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Require less effort to lift heavy loads.</a:t>
            </a:r>
          </a:p>
          <a:p>
            <a:pPr algn="l" marL="901675" indent="-300558" lvl="2">
              <a:lnSpc>
                <a:spcPts val="5434"/>
              </a:lnSpc>
              <a:buFont typeface="Arial"/>
              <a:buChar char="⚬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This can help to reduce the risk of injury  to workers and</a:t>
            </a:r>
          </a:p>
          <a:p>
            <a:pPr algn="l" marL="901675" indent="-300558" lvl="2">
              <a:lnSpc>
                <a:spcPts val="5434"/>
              </a:lnSpc>
              <a:buFont typeface="Arial"/>
              <a:buChar char="⚬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 productivity in  industrial settings.</a:t>
            </a:r>
          </a:p>
          <a:p>
            <a:pPr algn="l" marL="901675" indent="-300558" lvl="2">
              <a:lnSpc>
                <a:spcPts val="5434"/>
              </a:lnSpc>
              <a:buFont typeface="Arial"/>
              <a:buChar char="⚬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Increases the speed of work.  Reduces time consumption.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41960" y="902970"/>
            <a:ext cx="8961120" cy="8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COST ESTIMATION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124200" y="2933700"/>
          <a:ext cx="12039600" cy="5448300"/>
        </p:xfrm>
        <a:graphic>
          <a:graphicData uri="http://schemas.openxmlformats.org/drawingml/2006/table">
            <a:tbl>
              <a:tblPr/>
              <a:tblGrid>
                <a:gridCol w="1066800"/>
                <a:gridCol w="6908800"/>
                <a:gridCol w="4064000"/>
              </a:tblGrid>
              <a:tr h="10953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b="true" sz="1800" spc="16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S.NO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b="true" sz="1800" spc="16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                            DISCRIPTION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b="true" sz="1800" spc="16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 COST RS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  RECTANGULAR ROD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400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  FRAME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 WHEEL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1000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4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SHEET METAL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800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5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CIRCULAR ROD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HOOKS 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600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621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                         TOTAL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3900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1400" y="1957818"/>
            <a:ext cx="10540477" cy="81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20990" y="3476625"/>
            <a:ext cx="10200166" cy="492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600" indent="-241300" lvl="1">
              <a:lnSpc>
                <a:spcPts val="5434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various industries to make it easier to move heavy and bulky bags  palletizing, lifting and lowering or transporting sacks</a:t>
            </a:r>
          </a:p>
          <a:p>
            <a:pPr algn="l" marL="482600" indent="-241300" lvl="1">
              <a:lnSpc>
                <a:spcPts val="5434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It easier to handle heavy sacks in various inhouse transport and  handling processes.</a:t>
            </a:r>
          </a:p>
          <a:p>
            <a:pPr algn="l" marL="482600" indent="-241300" lvl="1">
              <a:lnSpc>
                <a:spcPts val="5434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Uses in company where transport of cement bag and rice bag and etc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9631" y="4010711"/>
            <a:ext cx="12228738" cy="340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8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8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958"/>
            <a:ext cx="10540477" cy="91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MINOR PROJECT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47506"/>
            <a:ext cx="8143378" cy="37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TEAM MEMBERS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10225" y="3883550"/>
            <a:ext cx="9415517" cy="190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5"/>
              </a:lnSpc>
            </a:pPr>
            <a:r>
              <a:rPr lang="en-US" sz="47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SATHYARAJ.M    (927622BME081)</a:t>
            </a:r>
          </a:p>
          <a:p>
            <a:pPr algn="ctr">
              <a:lnSpc>
                <a:spcPts val="6705"/>
              </a:lnSpc>
            </a:pPr>
            <a:r>
              <a:rPr lang="en-US" sz="47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SAVEEN.R           (927622BME082)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914737" y="6647977"/>
            <a:ext cx="8143378" cy="37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MENTOR: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1971" y="6809531"/>
            <a:ext cx="6218029" cy="119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9"/>
              </a:lnSpc>
            </a:pPr>
            <a:r>
              <a:rPr lang="en-US" sz="5842">
                <a:solidFill>
                  <a:srgbClr val="000000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Dr.S.Dhanabalan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63240" y="4427220"/>
            <a:ext cx="12319260" cy="10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68"/>
              </a:lnSpc>
            </a:pPr>
            <a:r>
              <a:rPr lang="en-US" sz="8800">
                <a:solidFill>
                  <a:srgbClr val="0070C0"/>
                </a:solidFill>
                <a:latin typeface="Bold Ink"/>
                <a:ea typeface="Bold Ink"/>
                <a:cs typeface="Bold Ink"/>
                <a:sym typeface="Bold Ink"/>
              </a:rPr>
              <a:t>BAG LIFTING MACHINE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52800" y="1676400"/>
            <a:ext cx="10540477" cy="81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9324" y="2220962"/>
            <a:ext cx="13151276" cy="11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3040" y="3208020"/>
            <a:ext cx="15666720" cy="496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 bag lifting machine is designed to simplify and streamline bag handling operations.It addresses the physical strain and potential injuries associated with manual lifting.</a:t>
            </a:r>
          </a:p>
          <a:p>
            <a:pPr algn="l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machine provides an ergonomic solution for industries requiring frequent bag handling.Its compact design and lightweight construction facilitate easy maneuverability. </a:t>
            </a:r>
          </a:p>
          <a:p>
            <a:pPr algn="l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manual bag lifting machine is ideal for warehouses, distribution centers, and manufacturing facilities.It efficiently lifts and sturdy steel frame and durable components ensure long-term reliability.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0240" y="1912620"/>
            <a:ext cx="6425018" cy="92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8"/>
              </a:lnSpc>
            </a:pPr>
            <a:r>
              <a:rPr lang="en-US" sz="96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ABSTRACT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20440" y="3891915"/>
            <a:ext cx="12347530" cy="377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bag lifting machine is a mechanical device designed to lift and transport heavy bags, reducing manual labor and workplace injuries. With a lifting capacity of up to 50 kg, this machine utilizes a mechanical advantage system, ergonomic handle, and adjustable height to ensure efficient and safe operation.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7000" y="1244115"/>
            <a:ext cx="12134309" cy="14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6"/>
              </a:lnSpc>
            </a:pPr>
            <a:r>
              <a:rPr lang="en-US" sz="742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DSCRIPTION OF THE 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67000" y="2909803"/>
            <a:ext cx="14276643" cy="634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40" indent="-217170" lvl="1">
              <a:lnSpc>
                <a:spcPts val="5434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Aim of the project is to reduce the human efforts in  lifting the object or bag and instead of using  hydraulic and automatic lifting machine</a:t>
            </a:r>
          </a:p>
          <a:p>
            <a:pPr algn="l" marL="434340" indent="-217170" lvl="1">
              <a:lnSpc>
                <a:spcPts val="5434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It easy to carry and cost is economy in this bag  lifting machine which make affordable to handle this  machine</a:t>
            </a:r>
          </a:p>
          <a:p>
            <a:pPr algn="l" marL="434340" indent="-217170" lvl="1">
              <a:lnSpc>
                <a:spcPts val="5434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manual bag lifting machine is a cost-effective, ergonomic solution designed to simplify and streamline bag handling operations. </a:t>
            </a:r>
          </a:p>
          <a:p>
            <a:pPr algn="l" marL="434340" indent="-217170" lvl="1">
              <a:lnSpc>
                <a:spcPts val="5434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machine reduces manual lifting injuries and improves productivity in warehouses, distribution centers, and manufacturing facilities.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D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5931491" y="849503"/>
            <a:ext cx="64251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2707362" y="2541228"/>
            <a:ext cx="12873300" cy="7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7833" lvl="1" marL="356518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8"/>
              <a:buFont typeface="Arial"/>
              <a:buChar char="•"/>
            </a:pPr>
            <a:r>
              <a:rPr b="0" i="0" lang="en-US" sz="295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manual bag lifting machine is a simple, yet efficient, device designed to reduce the strain and effort required to lift and transport heavy bags. Its operation involves a combination of mechanical advantage and ergonomic design. Bag Placement </a:t>
            </a:r>
            <a:endParaRPr/>
          </a:p>
          <a:p>
            <a:pPr indent="-187833" lvl="1" marL="356518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8"/>
              <a:buFont typeface="Arial"/>
              <a:buChar char="•"/>
            </a:pPr>
            <a:r>
              <a:rPr b="0" i="0" lang="en-US" sz="295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places the bag onto the machine's platform or cradle, typically located at a low height for easy loading. The user secures the bag using adjustable straps or grips, ensuring a stable and safe hold. Using the ergonomic handle, the user applies a gentle pulling force to lift the bag. The machine's mechanical advantage system, often utilizing pulleys or levers, amplifies the user's effort, making it easier to lift heavy loads. </a:t>
            </a:r>
            <a:endParaRPr/>
          </a:p>
          <a:p>
            <a:pPr indent="-187833" lvl="1" marL="356894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8"/>
              <a:buFont typeface="Arial"/>
              <a:buChar char="•"/>
            </a:pPr>
            <a:r>
              <a:rPr b="0" i="0" lang="en-US" sz="295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user releases the bag by loosening the straps or grips. allowing it to rest securely at the new location.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8163" y="2081084"/>
            <a:ext cx="16230600" cy="110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OBJECTIVE OF 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59733" y="3933825"/>
            <a:ext cx="10547459" cy="362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4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“Design a compact, efficient  portable bag lifting machine to  simplify material handling,  reduce physical strain, and  improve productivity in various  environments, ensuring ease of  use and reliability”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11845" y="2034612"/>
            <a:ext cx="18911690" cy="79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8"/>
              </a:lnSpc>
            </a:pPr>
            <a:r>
              <a:rPr lang="en-US" sz="902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MATERIAL REQUIRED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34964" y="4187805"/>
            <a:ext cx="6818071" cy="454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3025" indent="-367675" lvl="2">
              <a:lnSpc>
                <a:spcPts val="6755"/>
              </a:lnSpc>
              <a:buFont typeface="Arial"/>
              <a:buChar char="⚬"/>
            </a:pPr>
            <a:r>
              <a:rPr lang="en-US" b="true" sz="48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Mild Steel</a:t>
            </a:r>
          </a:p>
          <a:p>
            <a:pPr algn="l" marL="1103025" indent="-367675" lvl="2">
              <a:lnSpc>
                <a:spcPts val="6755"/>
              </a:lnSpc>
              <a:buFont typeface="Arial"/>
              <a:buChar char="⚬"/>
            </a:pPr>
            <a:r>
              <a:rPr lang="en-US" b="true" sz="48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wheel </a:t>
            </a:r>
          </a:p>
          <a:p>
            <a:pPr algn="l" marL="1103025" indent="-367675" lvl="2">
              <a:lnSpc>
                <a:spcPts val="6755"/>
              </a:lnSpc>
              <a:buFont typeface="Arial"/>
              <a:buChar char="⚬"/>
            </a:pPr>
            <a:r>
              <a:rPr lang="en-US" b="true" sz="48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Rectangle rod </a:t>
            </a:r>
          </a:p>
          <a:p>
            <a:pPr algn="l" marL="1103025" indent="-367675" lvl="2">
              <a:lnSpc>
                <a:spcPts val="6755"/>
              </a:lnSpc>
              <a:buFont typeface="Arial"/>
              <a:buChar char="⚬"/>
            </a:pPr>
            <a:r>
              <a:rPr lang="en-US" b="true" sz="48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Circular rod  </a:t>
            </a:r>
          </a:p>
          <a:p>
            <a:pPr algn="l" marL="1103025" indent="-367675" lvl="2">
              <a:lnSpc>
                <a:spcPts val="6755"/>
              </a:lnSpc>
              <a:buFont typeface="Arial"/>
              <a:buChar char="⚬"/>
            </a:pPr>
            <a:r>
              <a:rPr lang="en-US" b="true" sz="48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sheet matel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