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68" r:id="rId5"/>
    <p:sldId id="257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9D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84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2D706C-3A26-4BC9-A553-32851AE04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4A337C-80C0-4357-9987-F93932138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2B5080-F500-4311-A54A-0CB1A598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00B0-22D5-457A-BFF8-FBDAEFED5ED0}" type="datetimeFigureOut">
              <a:rPr lang="ru-RU" smtClean="0"/>
              <a:t>31.07.2023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B9034F-7292-4A72-8C3F-03912772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429165-E9EE-4EB7-81B3-B20BEA75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546F-3378-4840-90E0-296D71F4AC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69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85B620-F26A-4EEF-9B66-7EDDEAB6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F708D09-9C9E-419E-812D-E06A0CD45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B032B3-8677-462C-BC4C-A84F4D3A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00B0-22D5-457A-BFF8-FBDAEFED5ED0}" type="datetimeFigureOut">
              <a:rPr lang="ru-RU" smtClean="0"/>
              <a:t>31.07.2023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AFF989-4B98-4FC1-9F21-1C92A5DCA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F675A5-78A8-4B82-8A6B-5A687B2A9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546F-3378-4840-90E0-296D71F4AC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975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133E3AA-3056-452D-9ECE-476EC306D2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2DA4E9-DE46-4710-92C9-972B05828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BBD33A-172A-48D0-A05A-815F112A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00B0-22D5-457A-BFF8-FBDAEFED5ED0}" type="datetimeFigureOut">
              <a:rPr lang="ru-RU" smtClean="0"/>
              <a:t>31.07.2023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6F0D1B-4A54-4747-A87A-D4F149CEA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388BB9-A5E9-4F11-B31C-CE3FFCB9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546F-3378-4840-90E0-296D71F4AC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80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76C70D-84C2-44AD-A0AF-EFF87BC8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D1EAA9-FEE9-4533-AD7D-80BE8E4FD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8D645D-6773-4E37-9D8E-CBD6A8463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00B0-22D5-457A-BFF8-FBDAEFED5ED0}" type="datetimeFigureOut">
              <a:rPr lang="ru-RU" smtClean="0"/>
              <a:t>31.07.2023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7F7AAE-227A-436A-A829-4E520071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DBA524-B935-47E2-9ACF-5970B053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546F-3378-4840-90E0-296D71F4AC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7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A26771-232F-4C61-8DE9-299D859BD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77CE52-9F19-4482-9394-B751A51C2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7FEFD4-BFD1-4BD1-90F3-C0D459BA0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00B0-22D5-457A-BFF8-FBDAEFED5ED0}" type="datetimeFigureOut">
              <a:rPr lang="ru-RU" smtClean="0"/>
              <a:t>31.07.2023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8E111C-F511-45A9-B228-7C93E8376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DEFEB2-28E9-45F5-BFC3-3C93807A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546F-3378-4840-90E0-296D71F4AC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12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AB8D62-6B64-47CC-BE04-2AD444A35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29A61C-8540-40C9-A028-06BE5530D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96958E-6E4F-405F-8C15-B08D52040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894A6F-832E-4752-A471-A8E8B52BB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00B0-22D5-457A-BFF8-FBDAEFED5ED0}" type="datetimeFigureOut">
              <a:rPr lang="ru-RU" smtClean="0"/>
              <a:t>31.07.2023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31625B-4C2D-4960-910D-3B2B519F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E23F4F-7752-442B-9BB3-7F302E1F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546F-3378-4840-90E0-296D71F4AC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06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08A99D-82E3-416C-AA5A-48BB0C988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974065-1FD2-42C8-98BE-1A88C4361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164FDE-E23D-4067-B587-5B7E2AF02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6B839C6-19DB-4F00-B5CE-57F3D8FBD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505B876-4147-4087-B406-24DC25DC1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E9B9D18-F0B3-4459-A734-F3325F12F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00B0-22D5-457A-BFF8-FBDAEFED5ED0}" type="datetimeFigureOut">
              <a:rPr lang="ru-RU" smtClean="0"/>
              <a:t>31.07.2023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9D3D001-1390-446B-8C5E-A4B328DC7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A0C3CCD-DDC8-4F3D-8B6B-79265F03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546F-3378-4840-90E0-296D71F4AC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44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54280E-2E58-4736-A5CE-B25FDF42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FAE925-448E-41DE-9BCF-1B28003B2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00B0-22D5-457A-BFF8-FBDAEFED5ED0}" type="datetimeFigureOut">
              <a:rPr lang="ru-RU" smtClean="0"/>
              <a:t>31.07.2023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8807F26-D1A1-4864-95E1-57C4AF8A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19ED308-39F0-4067-B3EA-07F74942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546F-3378-4840-90E0-296D71F4AC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82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2F10E12-3E24-4682-B956-ADF4F384D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00B0-22D5-457A-BFF8-FBDAEFED5ED0}" type="datetimeFigureOut">
              <a:rPr lang="ru-RU" smtClean="0"/>
              <a:t>31.07.2023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C8FEE8A-B84B-4044-BB3C-52778624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B4BA89-EA17-423D-8EB8-79FF9B6D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546F-3378-4840-90E0-296D71F4AC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65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AC4840-3317-4627-AFBD-0DB561D2B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5E6E4-1BC7-436C-827C-618A44EA2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B057B7-58C2-4F34-8E4F-AEA527871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07DD85-1734-4403-A343-E8D246102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00B0-22D5-457A-BFF8-FBDAEFED5ED0}" type="datetimeFigureOut">
              <a:rPr lang="ru-RU" smtClean="0"/>
              <a:t>31.07.2023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DB209D-F8A8-4586-9A7B-9345D32D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1FF2EF-8B2B-4F2F-A308-64050CA2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546F-3378-4840-90E0-296D71F4AC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87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2404BA-4EFD-4B10-9952-193AB6A62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D1B30F2-0337-45FE-AC29-FFB0BE8DE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3552002-A83F-4B27-8464-52A9821B8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257B9F-26D5-47C4-9477-75FCB1EFD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00B0-22D5-457A-BFF8-FBDAEFED5ED0}" type="datetimeFigureOut">
              <a:rPr lang="ru-RU" smtClean="0"/>
              <a:t>31.07.2023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2B7902-851D-4F75-877C-0A5059785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5CD457-1E9A-4EFC-870E-F768717F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546F-3378-4840-90E0-296D71F4AC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36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7A2EB8-A9CA-46E7-BA3D-B282ADD3A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1907BB-A259-4EA4-9A14-6CAF9E409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A9DD84-A95F-4D38-8B58-B422E7276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100B0-22D5-457A-BFF8-FBDAEFED5ED0}" type="datetimeFigureOut">
              <a:rPr lang="ru-RU" smtClean="0"/>
              <a:t>31.07.2023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7AB64E-3F10-40CD-ACA6-C8F67150E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22E23C-5E04-4305-9E15-9DAA25623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3546F-3378-4840-90E0-296D71F4AC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48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s3.yandex.net/datasets/moscow_places.csv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16C37D-8D9B-46E0-A96A-8D5893821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1336" y="469231"/>
            <a:ext cx="9144000" cy="738522"/>
          </a:xfrm>
        </p:spPr>
        <p:txBody>
          <a:bodyPr>
            <a:normAutofit/>
          </a:bodyPr>
          <a:lstStyle/>
          <a:p>
            <a:r>
              <a:rPr lang="ru-RU" sz="4400" b="1" dirty="0"/>
              <a:t>Исследование рынка кофеен Москвы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D76212A-D5D9-4878-8413-AAF9F83D4725}"/>
              </a:ext>
            </a:extLst>
          </p:cNvPr>
          <p:cNvSpPr txBox="1">
            <a:spLocks/>
          </p:cNvSpPr>
          <p:nvPr/>
        </p:nvSpPr>
        <p:spPr>
          <a:xfrm>
            <a:off x="309282" y="5650247"/>
            <a:ext cx="6270812" cy="7385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b="1" dirty="0"/>
              <a:t>Исследование выполнил Савельев Дмитрий</a:t>
            </a:r>
          </a:p>
          <a:p>
            <a:pPr algn="l"/>
            <a:r>
              <a:rPr lang="ru-RU" b="1" dirty="0"/>
              <a:t>31.07.2023</a:t>
            </a:r>
          </a:p>
        </p:txBody>
      </p:sp>
    </p:spTree>
    <p:extLst>
      <p:ext uri="{BB962C8B-B14F-4D97-AF65-F5344CB8AC3E}">
        <p14:creationId xmlns:p14="http://schemas.microsoft.com/office/powerpoint/2010/main" val="3954912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66EBEE5-940B-4E16-88F5-A477BD7E7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138112"/>
            <a:ext cx="11287125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C81424C-13F9-4C29-BB69-B7E82793D6F7}"/>
              </a:ext>
            </a:extLst>
          </p:cNvPr>
          <p:cNvSpPr txBox="1">
            <a:spLocks/>
          </p:cNvSpPr>
          <p:nvPr/>
        </p:nvSpPr>
        <p:spPr>
          <a:xfrm>
            <a:off x="199465" y="219634"/>
            <a:ext cx="11793070" cy="6678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/>
              <a:t>Предмет и цель исследования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931E3C5C-FBCE-438B-ACB1-FAA37BB2B8B7}"/>
              </a:ext>
            </a:extLst>
          </p:cNvPr>
          <p:cNvSpPr txBox="1">
            <a:spLocks/>
          </p:cNvSpPr>
          <p:nvPr/>
        </p:nvSpPr>
        <p:spPr>
          <a:xfrm>
            <a:off x="425668" y="1250886"/>
            <a:ext cx="11445765" cy="5495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dirty="0"/>
              <a:t>Исследование рынка кофеен Москвы подготовлено для основателей фонда «</a:t>
            </a:r>
            <a:r>
              <a:rPr lang="ru-RU" sz="2000" dirty="0" err="1"/>
              <a:t>Shut</a:t>
            </a:r>
            <a:r>
              <a:rPr lang="ru-RU" sz="2000" dirty="0"/>
              <a:t> </a:t>
            </a:r>
            <a:r>
              <a:rPr lang="ru-RU" sz="2000" dirty="0" err="1"/>
              <a:t>Up</a:t>
            </a:r>
            <a:r>
              <a:rPr lang="ru-RU" sz="2000" dirty="0"/>
              <a:t> </a:t>
            </a:r>
            <a:r>
              <a:rPr lang="ru-RU" sz="2000" dirty="0" err="1"/>
              <a:t>and</a:t>
            </a:r>
            <a:r>
              <a:rPr lang="ru-RU" sz="2000" dirty="0"/>
              <a:t> </a:t>
            </a:r>
            <a:r>
              <a:rPr lang="ru-RU" sz="2000" dirty="0" err="1"/>
              <a:t>Take</a:t>
            </a:r>
            <a:r>
              <a:rPr lang="ru-RU" sz="2000" dirty="0"/>
              <a:t> </a:t>
            </a:r>
            <a:r>
              <a:rPr lang="ru-RU" sz="2000" dirty="0" err="1"/>
              <a:t>My</a:t>
            </a:r>
            <a:r>
              <a:rPr lang="ru-RU" sz="2000" dirty="0"/>
              <a:t> </a:t>
            </a:r>
            <a:r>
              <a:rPr lang="ru-RU" sz="2000" dirty="0" err="1"/>
              <a:t>Money</a:t>
            </a:r>
            <a:r>
              <a:rPr lang="ru-RU" sz="2000" dirty="0"/>
              <a:t>». Цель основателей фонда — открыть такую же крутую и доступную, как «</a:t>
            </a:r>
            <a:r>
              <a:rPr lang="ru-RU" sz="2000" dirty="0" err="1"/>
              <a:t>Central</a:t>
            </a:r>
            <a:r>
              <a:rPr lang="ru-RU" sz="2000" dirty="0"/>
              <a:t> </a:t>
            </a:r>
            <a:r>
              <a:rPr lang="ru-RU" sz="2000" dirty="0" err="1"/>
              <a:t>Perk</a:t>
            </a:r>
            <a:r>
              <a:rPr lang="ru-RU" sz="2000" dirty="0"/>
              <a:t>», кофейню в Москве.</a:t>
            </a:r>
          </a:p>
          <a:p>
            <a:pPr algn="l"/>
            <a:endParaRPr lang="ru-RU" sz="2000" dirty="0"/>
          </a:p>
          <a:p>
            <a:pPr algn="l"/>
            <a:r>
              <a:rPr lang="ru-RU" sz="2000" dirty="0"/>
              <a:t>В исследовании рассматривались и были получены ответы на следующие вопросы:</a:t>
            </a:r>
          </a:p>
          <a:p>
            <a:pPr marL="285750" indent="-2857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Сколько всего кофеен в Москве? В каких округах их больше всего, каковы особенности их расположения?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Есть ли круглосуточные кофейни?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Какие у кофеен рейтинги? Как они распределяются по округам?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На какую стоимость чашки капучино стоит ориентироваться при открытии и почему?</a:t>
            </a:r>
          </a:p>
          <a:p>
            <a:pPr algn="l"/>
            <a:endParaRPr lang="ru-RU" sz="2000" dirty="0"/>
          </a:p>
          <a:p>
            <a:pPr algn="l"/>
            <a:r>
              <a:rPr lang="ru-RU" sz="2000" dirty="0"/>
              <a:t>Произведены следующие работы: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000" dirty="0"/>
              <a:t>Построены визуализации;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Даны обоснованные рекомендации для открытия нового заведения.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ru-RU" sz="2000" dirty="0"/>
          </a:p>
          <a:p>
            <a:pPr algn="l">
              <a:spcBef>
                <a:spcPts val="0"/>
              </a:spcBef>
            </a:pPr>
            <a:r>
              <a:rPr lang="ru-RU" sz="1500" dirty="0">
                <a:solidFill>
                  <a:schemeClr val="bg2">
                    <a:lumMod val="50000"/>
                  </a:schemeClr>
                </a:solidFill>
              </a:rPr>
              <a:t>Исследование проведено на основе </a:t>
            </a:r>
            <a:r>
              <a:rPr lang="ru-RU" sz="1500" dirty="0">
                <a:hlinkClick r:id="rId3"/>
              </a:rPr>
              <a:t>датасета</a:t>
            </a:r>
            <a:r>
              <a:rPr lang="ru-RU" sz="1500" dirty="0"/>
              <a:t> </a:t>
            </a:r>
            <a:r>
              <a:rPr lang="ru-RU" sz="1500" dirty="0">
                <a:solidFill>
                  <a:schemeClr val="bg2">
                    <a:lumMod val="50000"/>
                  </a:schemeClr>
                </a:solidFill>
              </a:rPr>
              <a:t>составленного на основе данных сервисов Яндекс Карты и Яндекс Бизнес на лето 2022 года.</a:t>
            </a:r>
          </a:p>
        </p:txBody>
      </p:sp>
    </p:spTree>
    <p:extLst>
      <p:ext uri="{BB962C8B-B14F-4D97-AF65-F5344CB8AC3E}">
        <p14:creationId xmlns:p14="http://schemas.microsoft.com/office/powerpoint/2010/main" val="3563085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23FAC-C2C0-4BB5-9373-C6CAEC6C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332" y="111188"/>
            <a:ext cx="9499333" cy="722530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Выводы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0B8636-ABBD-4F32-B84F-8D6E58700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833718"/>
            <a:ext cx="10920662" cy="5913094"/>
          </a:xfrm>
        </p:spPr>
        <p:txBody>
          <a:bodyPr>
            <a:normAutofit fontScale="92500" lnSpcReduction="20000"/>
          </a:bodyPr>
          <a:lstStyle/>
          <a:p>
            <a:r>
              <a:rPr lang="ru-RU" sz="2000" dirty="0"/>
              <a:t>Подавляющее число кофеен располагается в Центральном административном округе Москвы. После него располагаются Северный, Северо-Восточный и Западный округа. Меньше всего кофеен расположено в Юго-Западном, Юго-Восточном и Северо-Западном округах, где число кофеен менее 100 штук;</a:t>
            </a:r>
          </a:p>
          <a:p>
            <a:r>
              <a:rPr lang="ru-RU" sz="2000" dirty="0"/>
              <a:t>Распределение сетевых и несетевых кофеен приблизительно равное в различных округах;</a:t>
            </a:r>
          </a:p>
          <a:p>
            <a:r>
              <a:rPr lang="ru-RU" sz="2000" dirty="0"/>
              <a:t>Анализ расположения кофеен показал, что чаще всего кофейни располагаются:</a:t>
            </a:r>
          </a:p>
          <a:p>
            <a:pPr lvl="1"/>
            <a:r>
              <a:rPr lang="ru-RU" sz="1800" dirty="0"/>
              <a:t>в торговых центрах;</a:t>
            </a:r>
          </a:p>
          <a:p>
            <a:pPr lvl="1"/>
            <a:r>
              <a:rPr lang="ru-RU" sz="1800" dirty="0"/>
              <a:t>в жилищных комплексах комфорт класса и выше;</a:t>
            </a:r>
          </a:p>
          <a:p>
            <a:pPr lvl="1"/>
            <a:r>
              <a:rPr lang="ru-RU" sz="1800" dirty="0"/>
              <a:t>рядом с метро</a:t>
            </a:r>
          </a:p>
          <a:p>
            <a:pPr lvl="1"/>
            <a:r>
              <a:rPr lang="ru-RU" sz="1800" dirty="0"/>
              <a:t>рядом с бизнес центрами.</a:t>
            </a:r>
          </a:p>
          <a:p>
            <a:r>
              <a:rPr lang="ru-RU" sz="2000" dirty="0"/>
              <a:t>Центральный округ показывает большой отрыв по количеству круглосуточных кофеен по сравнению с распределением общего числа кофеен по Москве.</a:t>
            </a:r>
          </a:p>
          <a:p>
            <a:r>
              <a:rPr lang="ru-RU" sz="2000" dirty="0"/>
              <a:t>Разброс в среднем рейтинге кофеен между округами присутствует, но не является существенным;</a:t>
            </a:r>
          </a:p>
          <a:p>
            <a:r>
              <a:rPr lang="ru-RU" sz="2000" dirty="0"/>
              <a:t>Стоимость чашки капучино имеет зависимость от округа, где расположена кофейня при этом, имеет значение, является кофейня сетевой или нет.</a:t>
            </a:r>
          </a:p>
          <a:p>
            <a:pPr lvl="1"/>
            <a:r>
              <a:rPr lang="ru-RU" sz="1600" dirty="0"/>
              <a:t>Наибольшую медианную стоимость за чашку капучино имеют кофейни Юго-Западного, Центрального и Западного округов.</a:t>
            </a:r>
          </a:p>
          <a:p>
            <a:pPr lvl="1"/>
            <a:r>
              <a:rPr lang="ru-RU" sz="1600" dirty="0"/>
              <a:t>Наименьшую медианную стоимость за чашку капучино имеют кофейни Восточного и Юго-Восточного округов.</a:t>
            </a:r>
          </a:p>
          <a:p>
            <a:pPr lvl="1"/>
            <a:r>
              <a:rPr lang="ru-RU" sz="1600" dirty="0"/>
              <a:t>В Южном округе чашка капучино имеет одну из наименьших стоимостей среди сетевых кофеен, однако среди несетевых кофеен данный округ занимает среднюю позицию относительно других округов.</a:t>
            </a:r>
          </a:p>
          <a:p>
            <a:pPr lvl="1"/>
            <a:r>
              <a:rPr lang="ru-RU" sz="1600" dirty="0"/>
              <a:t>В сетевых заведениях по сравнению с несетевыми стоимость чашки капучино выше в более дорогостоящих округах и ниже в округах с меньший стоимостью.</a:t>
            </a:r>
          </a:p>
          <a:p>
            <a:r>
              <a:rPr lang="ru-RU" sz="2000" dirty="0"/>
              <a:t>В сетевых кофейнях больше посадочных мест. Исключения составляют Южный, Северный и Западный округа.</a:t>
            </a:r>
          </a:p>
        </p:txBody>
      </p:sp>
    </p:spTree>
    <p:extLst>
      <p:ext uri="{BB962C8B-B14F-4D97-AF65-F5344CB8AC3E}">
        <p14:creationId xmlns:p14="http://schemas.microsoft.com/office/powerpoint/2010/main" val="3511369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23FAC-C2C0-4BB5-9373-C6CAEC6C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333" y="319772"/>
            <a:ext cx="9499333" cy="722530"/>
          </a:xfrm>
        </p:spPr>
        <p:txBody>
          <a:bodyPr/>
          <a:lstStyle/>
          <a:p>
            <a:r>
              <a:rPr lang="ru-RU" b="1" dirty="0"/>
              <a:t>Рекомендации для открытия кофейни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0B8636-ABBD-4F32-B84F-8D6E58700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0886"/>
            <a:ext cx="10515600" cy="54959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Наиболее перспективные для открытии кофейни округа — </a:t>
            </a:r>
            <a:r>
              <a:rPr lang="ru-RU" sz="2000" b="1" dirty="0"/>
              <a:t>Центральный</a:t>
            </a:r>
            <a:r>
              <a:rPr lang="ru-RU" sz="2000" dirty="0"/>
              <a:t>, </a:t>
            </a:r>
            <a:r>
              <a:rPr lang="ru-RU" sz="2000" b="1" dirty="0"/>
              <a:t>Западный</a:t>
            </a:r>
            <a:r>
              <a:rPr lang="ru-RU" sz="2000" dirty="0"/>
              <a:t> и </a:t>
            </a:r>
            <a:r>
              <a:rPr lang="ru-RU" sz="2000" b="1" dirty="0"/>
              <a:t>Юго-Западный округа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Наилучшие локации для расположения кофейни в порядке приоритета:</a:t>
            </a:r>
          </a:p>
          <a:p>
            <a:pPr>
              <a:spcBef>
                <a:spcPts val="1200"/>
              </a:spcBef>
            </a:pPr>
            <a:r>
              <a:rPr lang="ru-RU" sz="2000" dirty="0"/>
              <a:t>рядом с бизнес центрами;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в жилищных комплексах комфорт класса и выше;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рядом с метро;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в торговых центрах.</a:t>
            </a:r>
            <a:endParaRPr lang="en-US" sz="2000" dirty="0"/>
          </a:p>
          <a:p>
            <a:pPr marL="0" indent="0">
              <a:lnSpc>
                <a:spcPct val="110000"/>
              </a:lnSpc>
              <a:buNone/>
            </a:pPr>
            <a:r>
              <a:rPr lang="ru-RU" sz="2000" dirty="0"/>
              <a:t>Стоимость одной чашки капучино</a:t>
            </a:r>
            <a:r>
              <a:rPr lang="en-US" sz="2000" dirty="0"/>
              <a:t> </a:t>
            </a:r>
            <a:r>
              <a:rPr lang="ru-RU" sz="2000" dirty="0"/>
              <a:t>рекомендуется установить в диапазоне: от 170 до 200 рублей. Такая стоимость близка к медианной в рекомендованных округах.</a:t>
            </a:r>
          </a:p>
          <a:p>
            <a:pPr marL="0" indent="0">
              <a:buNone/>
            </a:pPr>
            <a:r>
              <a:rPr lang="ru-RU" sz="2000" dirty="0"/>
              <a:t>Рекомендуемое количество посадочных мест в новой кофейне в зависимости от выбранного округа:</a:t>
            </a:r>
          </a:p>
          <a:p>
            <a:pPr>
              <a:spcBef>
                <a:spcPts val="1200"/>
              </a:spcBef>
            </a:pPr>
            <a:r>
              <a:rPr lang="ru-RU" sz="2000" dirty="0"/>
              <a:t>55-70 в </a:t>
            </a:r>
            <a:r>
              <a:rPr lang="ru-RU" sz="2000" b="1" dirty="0"/>
              <a:t>Центральном</a:t>
            </a:r>
            <a:r>
              <a:rPr lang="ru-RU" sz="2000" dirty="0"/>
              <a:t> и </a:t>
            </a:r>
            <a:r>
              <a:rPr lang="ru-RU" sz="2000" b="1" dirty="0"/>
              <a:t>Юго-Западном округах</a:t>
            </a:r>
            <a:r>
              <a:rPr lang="ru-RU" sz="2000" dirty="0"/>
              <a:t>;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95-105 в </a:t>
            </a:r>
            <a:r>
              <a:rPr lang="ru-RU" sz="2000" b="1" dirty="0"/>
              <a:t>Западном округе</a:t>
            </a:r>
            <a:r>
              <a:rPr lang="ru-RU" sz="2000" dirty="0"/>
              <a:t>.</a:t>
            </a:r>
          </a:p>
          <a:p>
            <a:pPr>
              <a:spcBef>
                <a:spcPts val="600"/>
              </a:spcBef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Для круглосуточной кофейни следует ориентироваться на </a:t>
            </a:r>
            <a:r>
              <a:rPr lang="ru-RU" sz="2000" b="1" dirty="0"/>
              <a:t>Центральный округ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731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7C793983-2DC7-4E1D-9F14-ECC0E35BE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8" y="61184"/>
            <a:ext cx="12131232" cy="5977890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E4D73F7-4B7F-4937-9B97-B23855C3328A}"/>
              </a:ext>
            </a:extLst>
          </p:cNvPr>
          <p:cNvSpPr/>
          <p:nvPr/>
        </p:nvSpPr>
        <p:spPr>
          <a:xfrm>
            <a:off x="372035" y="6039074"/>
            <a:ext cx="114479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0" dirty="0">
                <a:effectLst/>
                <a:latin typeface="+mj-lt"/>
              </a:rPr>
              <a:t>Общее количество кофеен в Москве: 1413 </a:t>
            </a:r>
          </a:p>
        </p:txBody>
      </p:sp>
    </p:spTree>
    <p:extLst>
      <p:ext uri="{BB962C8B-B14F-4D97-AF65-F5344CB8AC3E}">
        <p14:creationId xmlns:p14="http://schemas.microsoft.com/office/powerpoint/2010/main" val="998499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3977636-BDBD-452F-AF00-83BE3A55B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sharpenSoften amount="-1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634365"/>
            <a:ext cx="5019675" cy="5314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59D7477-0C08-49C5-AEFC-70BB6C6D0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76873"/>
            <a:ext cx="3932237" cy="53181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Расположение кофеен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97918C0-E8F6-478D-B2FE-9A0ED1EA0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162251"/>
            <a:ext cx="4251977" cy="4787064"/>
          </a:xfrm>
        </p:spPr>
        <p:txBody>
          <a:bodyPr>
            <a:normAutofit lnSpcReduction="10000"/>
          </a:bodyPr>
          <a:lstStyle/>
          <a:p>
            <a:r>
              <a:rPr lang="ru-RU" sz="1800" dirty="0"/>
              <a:t>Анализ расположения кофеен показал, что чаще всего кофейни располагаются: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в торговых центрах;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в жилищных комплексах комфорт класса и выше;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рядом с метро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рядом с бизнес центрами.</a:t>
            </a:r>
          </a:p>
          <a:p>
            <a:endParaRPr lang="ru-RU" sz="1800" dirty="0"/>
          </a:p>
          <a:p>
            <a:r>
              <a:rPr lang="ru-RU" sz="1800" dirty="0"/>
              <a:t>При это в `Центральном округе` кофейни не привязаны к вышеперечисленным локациям, что обусловлено высокой проходимостью и деловой активностью, которые характерны для всего `Центрального округа`.  </a:t>
            </a:r>
          </a:p>
          <a:p>
            <a:r>
              <a:rPr lang="ru-RU" sz="1800" dirty="0"/>
              <a:t>Также, сетевые кофейни чаще расположены в торговых центрах по сравнению с несетевыми.</a:t>
            </a:r>
          </a:p>
        </p:txBody>
      </p:sp>
    </p:spTree>
    <p:extLst>
      <p:ext uri="{BB962C8B-B14F-4D97-AF65-F5344CB8AC3E}">
        <p14:creationId xmlns:p14="http://schemas.microsoft.com/office/powerpoint/2010/main" val="407543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58A496-967A-432F-9A59-B68C62EA3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35" y="611485"/>
            <a:ext cx="11936930" cy="563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67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964E379-CD9C-4408-9C65-73AD9F348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0" y="681327"/>
            <a:ext cx="11970619" cy="549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98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8E5C58-CDD6-4486-8DE9-C5A6B9AD2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118" y="85061"/>
            <a:ext cx="7263864" cy="324046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4B9541-F130-437A-857F-7D9E184F8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118" y="3429000"/>
            <a:ext cx="7209771" cy="3156056"/>
          </a:xfrm>
          <a:prstGeom prst="rect">
            <a:avLst/>
          </a:prstGeom>
        </p:spPr>
      </p:pic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2D0271CB-00B5-4966-941F-6FB48417E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456249"/>
            <a:ext cx="3932237" cy="53181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Стоимость чашки капучино</a:t>
            </a:r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26950858-D6AB-487A-BC2F-31B3D6798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541" y="1082875"/>
            <a:ext cx="3015397" cy="4787064"/>
          </a:xfrm>
        </p:spPr>
        <p:txBody>
          <a:bodyPr>
            <a:normAutofit lnSpcReduction="10000"/>
          </a:bodyPr>
          <a:lstStyle/>
          <a:p>
            <a:r>
              <a:rPr lang="ru-RU" sz="1800" dirty="0"/>
              <a:t>Стоимость чашки капучино имеет зависимость от округа, где расположена кофейня при этом, имеет значение, является кофейня сетевой или нет.</a:t>
            </a:r>
          </a:p>
          <a:p>
            <a:endParaRPr lang="ru-RU" sz="1800" dirty="0"/>
          </a:p>
          <a:p>
            <a:r>
              <a:rPr lang="ru-RU" sz="1800" dirty="0"/>
              <a:t>Наибольшую медианную стоимость за чашку капучино имеют кофейни Юго-Западного, Центрального и Западного округов. </a:t>
            </a:r>
          </a:p>
          <a:p>
            <a:endParaRPr lang="ru-RU" sz="1800" dirty="0"/>
          </a:p>
          <a:p>
            <a:r>
              <a:rPr lang="ru-RU" sz="1800" dirty="0"/>
              <a:t>Наименьшую медианную стоимость за чашку капучино имеют кофейни Восточного и Юго-Восточного округов.</a:t>
            </a:r>
          </a:p>
        </p:txBody>
      </p:sp>
    </p:spTree>
    <p:extLst>
      <p:ext uri="{BB962C8B-B14F-4D97-AF65-F5344CB8AC3E}">
        <p14:creationId xmlns:p14="http://schemas.microsoft.com/office/powerpoint/2010/main" val="29257303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618</Words>
  <Application>Microsoft Office PowerPoint</Application>
  <PresentationFormat>Широкоэкранный</PresentationFormat>
  <Paragraphs>63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Исследование рынка кофеен Москвы</vt:lpstr>
      <vt:lpstr>Презентация PowerPoint</vt:lpstr>
      <vt:lpstr>Выводы исследования</vt:lpstr>
      <vt:lpstr>Рекомендации для открытия кофейни</vt:lpstr>
      <vt:lpstr>Презентация PowerPoint</vt:lpstr>
      <vt:lpstr>Расположение кофеен</vt:lpstr>
      <vt:lpstr>Презентация PowerPoint</vt:lpstr>
      <vt:lpstr>Презентация PowerPoint</vt:lpstr>
      <vt:lpstr>Стоимость чашки капучино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рынка кофеен Москвы</dc:title>
  <dc:creator>Дмитрий Савельев</dc:creator>
  <cp:lastModifiedBy>Дмитрий Савельев</cp:lastModifiedBy>
  <cp:revision>13</cp:revision>
  <dcterms:created xsi:type="dcterms:W3CDTF">2023-07-31T14:54:01Z</dcterms:created>
  <dcterms:modified xsi:type="dcterms:W3CDTF">2023-07-31T17:09:58Z</dcterms:modified>
</cp:coreProperties>
</file>