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9" r:id="rId3"/>
    <p:sldId id="271" r:id="rId4"/>
    <p:sldId id="275" r:id="rId5"/>
    <p:sldId id="276" r:id="rId6"/>
    <p:sldId id="277" r:id="rId7"/>
    <p:sldId id="278" r:id="rId8"/>
    <p:sldId id="279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9D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20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F1C0B-BEE5-4607-A48E-1AEEE7AE805D}" type="datetimeFigureOut">
              <a:rPr lang="ru-RU" smtClean="0"/>
              <a:t>06.08.2023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0D83E-861B-4A66-95D3-5B84B09E8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896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2D706C-3A26-4BC9-A553-32851AE04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4A337C-80C0-4357-9987-F93932138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2B5080-F500-4311-A54A-0CB1A598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321E-E13E-4BCE-9AB5-CF9B9408017D}" type="datetime1">
              <a:rPr lang="ru-RU" smtClean="0"/>
              <a:t>06.08.2023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B9034F-7292-4A72-8C3F-03912772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429165-E9EE-4EB7-81B3-B20BEA75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46F-3378-4840-90E0-296D71F4AC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69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85B620-F26A-4EEF-9B66-7EDDEAB6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F708D09-9C9E-419E-812D-E06A0CD45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B032B3-8677-462C-BC4C-A84F4D3A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A537-C6AF-4518-A25F-26FE911573AD}" type="datetime1">
              <a:rPr lang="ru-RU" smtClean="0"/>
              <a:t>06.08.2023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AFF989-4B98-4FC1-9F21-1C92A5DCA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F675A5-78A8-4B82-8A6B-5A687B2A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46F-3378-4840-90E0-296D71F4AC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97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133E3AA-3056-452D-9ECE-476EC306D2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2DA4E9-DE46-4710-92C9-972B05828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BBD33A-172A-48D0-A05A-815F112A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FCF4-58BE-4D35-B225-8660FF6A171F}" type="datetime1">
              <a:rPr lang="ru-RU" smtClean="0"/>
              <a:t>06.08.2023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6F0D1B-4A54-4747-A87A-D4F149CEA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388BB9-A5E9-4F11-B31C-CE3FFCB9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46F-3378-4840-90E0-296D71F4AC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80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6C70D-84C2-44AD-A0AF-EFF87BC8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D1EAA9-FEE9-4533-AD7D-80BE8E4FD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8D645D-6773-4E37-9D8E-CBD6A846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0210-838A-4B92-8FAE-04327D548DB0}" type="datetime1">
              <a:rPr lang="ru-RU" smtClean="0"/>
              <a:t>06.08.2023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7F7AAE-227A-436A-A829-4E520071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DBA524-B935-47E2-9ACF-5970B053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46F-3378-4840-90E0-296D71F4AC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7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A26771-232F-4C61-8DE9-299D859BD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77CE52-9F19-4482-9394-B751A51C2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7FEFD4-BFD1-4BD1-90F3-C0D459BA0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32D6-5E4A-4114-9EC2-7B4FF23788AF}" type="datetime1">
              <a:rPr lang="ru-RU" smtClean="0"/>
              <a:t>06.08.2023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8E111C-F511-45A9-B228-7C93E8376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DEFEB2-28E9-45F5-BFC3-3C93807A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46F-3378-4840-90E0-296D71F4AC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12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B8D62-6B64-47CC-BE04-2AD444A35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29A61C-8540-40C9-A028-06BE5530D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96958E-6E4F-405F-8C15-B08D52040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894A6F-832E-4752-A471-A8E8B52B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E563-4E9C-4A7E-904C-F97FB9DF796E}" type="datetime1">
              <a:rPr lang="ru-RU" smtClean="0"/>
              <a:t>06.08.2023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31625B-4C2D-4960-910D-3B2B519F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E23F4F-7752-442B-9BB3-7F302E1F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46F-3378-4840-90E0-296D71F4AC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06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08A99D-82E3-416C-AA5A-48BB0C988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974065-1FD2-42C8-98BE-1A88C4361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164FDE-E23D-4067-B587-5B7E2AF02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6B839C6-19DB-4F00-B5CE-57F3D8FBD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505B876-4147-4087-B406-24DC25DC1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E9B9D18-F0B3-4459-A734-F3325F12F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63E5-4F2C-4FB7-AA3E-8E5DCF65A0F9}" type="datetime1">
              <a:rPr lang="ru-RU" smtClean="0"/>
              <a:t>06.08.2023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9D3D001-1390-446B-8C5E-A4B328DC7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A0C3CCD-DDC8-4F3D-8B6B-79265F03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46F-3378-4840-90E0-296D71F4AC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44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54280E-2E58-4736-A5CE-B25FDF42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FAE925-448E-41DE-9BCF-1B28003B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F812-4B65-465E-857C-9D0F8BA03822}" type="datetime1">
              <a:rPr lang="ru-RU" smtClean="0"/>
              <a:t>06.08.2023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8807F26-D1A1-4864-95E1-57C4AF8A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19ED308-39F0-4067-B3EA-07F74942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46F-3378-4840-90E0-296D71F4AC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82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2F10E12-3E24-4682-B956-ADF4F384D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720-B252-4278-8C48-2038EA5D2C31}" type="datetime1">
              <a:rPr lang="ru-RU" smtClean="0"/>
              <a:t>06.08.2023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C8FEE8A-B84B-4044-BB3C-52778624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B4BA89-EA17-423D-8EB8-79FF9B6D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46F-3378-4840-90E0-296D71F4AC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65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AC4840-3317-4627-AFBD-0DB561D2B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5E6E4-1BC7-436C-827C-618A44EA2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B057B7-58C2-4F34-8E4F-AEA527871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07DD85-1734-4403-A343-E8D246102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6E78-9944-476A-8785-EAD7B0B50DEA}" type="datetime1">
              <a:rPr lang="ru-RU" smtClean="0"/>
              <a:t>06.08.2023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DB209D-F8A8-4586-9A7B-9345D32D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1FF2EF-8B2B-4F2F-A308-64050CA2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46F-3378-4840-90E0-296D71F4AC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87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2404BA-4EFD-4B10-9952-193AB6A62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D1B30F2-0337-45FE-AC29-FFB0BE8DE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3552002-A83F-4B27-8464-52A9821B8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257B9F-26D5-47C4-9477-75FCB1EF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0FFA-53DB-4A0C-81B9-F5036D4D34EE}" type="datetime1">
              <a:rPr lang="ru-RU" smtClean="0"/>
              <a:t>06.08.2023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2B7902-851D-4F75-877C-0A5059785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5CD457-1E9A-4EFC-870E-F768717F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46F-3378-4840-90E0-296D71F4AC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36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7A2EB8-A9CA-46E7-BA3D-B282ADD3A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1907BB-A259-4EA4-9A14-6CAF9E409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A9DD84-A95F-4D38-8B58-B422E7276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3A94E-CB8B-4DC7-B67B-8E3023C840AE}" type="datetime1">
              <a:rPr lang="ru-RU" smtClean="0"/>
              <a:t>06.08.2023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7AB64E-3F10-40CD-ACA6-C8F67150E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22E23C-5E04-4305-9E15-9DAA25623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3546F-3378-4840-90E0-296D71F4AC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48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en.yandex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ublic.tableau.com/app/profile/dmitriy.savelev/viz/_16912469370800/sheet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.60865006/viz/__16770651005950/sheet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tile tx="-889000" ty="-635000" sx="82000" sy="8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16C37D-8D9B-46E0-A96A-8D5893821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316831"/>
            <a:ext cx="9500936" cy="738522"/>
          </a:xfrm>
        </p:spPr>
        <p:txBody>
          <a:bodyPr>
            <a:noAutofit/>
          </a:bodyPr>
          <a:lstStyle/>
          <a:p>
            <a:r>
              <a:rPr lang="ru-RU" sz="4400" b="1" dirty="0"/>
              <a:t>Исследование карточек статей в Дзене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D76212A-D5D9-4878-8413-AAF9F83D4725}"/>
              </a:ext>
            </a:extLst>
          </p:cNvPr>
          <p:cNvSpPr txBox="1">
            <a:spLocks/>
          </p:cNvSpPr>
          <p:nvPr/>
        </p:nvSpPr>
        <p:spPr>
          <a:xfrm>
            <a:off x="339762" y="6019508"/>
            <a:ext cx="6270812" cy="7385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b="1" dirty="0"/>
              <a:t>Исследование выполнил Савельев Дмитрий</a:t>
            </a:r>
          </a:p>
          <a:p>
            <a:pPr algn="l"/>
            <a:r>
              <a:rPr lang="ru-RU" b="1" dirty="0"/>
              <a:t>05.08.2023</a:t>
            </a:r>
          </a:p>
        </p:txBody>
      </p:sp>
    </p:spTree>
    <p:extLst>
      <p:ext uri="{BB962C8B-B14F-4D97-AF65-F5344CB8AC3E}">
        <p14:creationId xmlns:p14="http://schemas.microsoft.com/office/powerpoint/2010/main" val="395491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tile tx="-889000" ty="-635000" sx="82000" sy="8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C81424C-13F9-4C29-BB69-B7E82793D6F7}"/>
              </a:ext>
            </a:extLst>
          </p:cNvPr>
          <p:cNvSpPr txBox="1">
            <a:spLocks/>
          </p:cNvSpPr>
          <p:nvPr/>
        </p:nvSpPr>
        <p:spPr>
          <a:xfrm>
            <a:off x="199465" y="0"/>
            <a:ext cx="11793070" cy="5366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dirty="0"/>
              <a:t>Предмет и цель исследования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931E3C5C-FBCE-438B-ACB1-FAA37BB2B8B7}"/>
              </a:ext>
            </a:extLst>
          </p:cNvPr>
          <p:cNvSpPr txBox="1">
            <a:spLocks/>
          </p:cNvSpPr>
          <p:nvPr/>
        </p:nvSpPr>
        <p:spPr>
          <a:xfrm>
            <a:off x="4206240" y="899160"/>
            <a:ext cx="7786295" cy="5866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900" dirty="0"/>
              <a:t>Исследование карточек статей подготовлено для менеджеров по анализу контента для анализа взаимодействия пользователей с карточками статей </a:t>
            </a:r>
            <a:r>
              <a:rPr lang="ru-RU" sz="1900" dirty="0">
                <a:hlinkClick r:id="rId3"/>
              </a:rPr>
              <a:t>Дзена</a:t>
            </a:r>
            <a:r>
              <a:rPr lang="ru-RU" sz="1900" dirty="0"/>
              <a:t>.</a:t>
            </a:r>
          </a:p>
          <a:p>
            <a:pPr algn="l"/>
            <a:r>
              <a:rPr lang="ru-RU" sz="1900" dirty="0"/>
              <a:t>В процессе исследования подготовлен дашборд, который визуализирует информацию о количестве взаимодействий пользователей с карточками статей по темам и источникам карточек с разбивкой по минутам. А также в абсолютных величинах показывает, как соотносятся темы карточек статей и темы источников.</a:t>
            </a:r>
          </a:p>
          <a:p>
            <a:pPr algn="l"/>
            <a:r>
              <a:rPr lang="ru-RU" sz="1900" dirty="0"/>
              <a:t>В исследовании рассматривались и были получены ответы на следующие вопросы:</a:t>
            </a:r>
          </a:p>
          <a:p>
            <a:pPr marL="914400" lvl="1" indent="-457200" algn="l">
              <a:spcBef>
                <a:spcPts val="1200"/>
              </a:spcBef>
              <a:buFont typeface="+mj-lt"/>
              <a:buAutoNum type="arabicPeriod"/>
            </a:pPr>
            <a:r>
              <a:rPr lang="ru-RU" sz="1900" dirty="0"/>
              <a:t>Сколько взаимодействий пользователей с карточками происходит в системе с разбивкой по темам карточек?</a:t>
            </a:r>
          </a:p>
          <a:p>
            <a:pPr marL="914400" lvl="1" indent="-457200" algn="l">
              <a:spcBef>
                <a:spcPts val="600"/>
              </a:spcBef>
              <a:buFont typeface="+mj-lt"/>
              <a:buAutoNum type="arabicPeriod"/>
            </a:pPr>
            <a:r>
              <a:rPr lang="ru-RU" sz="1900" dirty="0"/>
              <a:t>Как много карточек генерируют источники с разными темами?</a:t>
            </a:r>
          </a:p>
          <a:p>
            <a:pPr marL="914400" lvl="1" indent="-457200" algn="l">
              <a:spcBef>
                <a:spcPts val="600"/>
              </a:spcBef>
              <a:buFont typeface="+mj-lt"/>
              <a:buAutoNum type="arabicPeriod"/>
            </a:pPr>
            <a:r>
              <a:rPr lang="ru-RU" sz="1900" dirty="0"/>
              <a:t>Как соотносятся темы карточек и темы источников?</a:t>
            </a:r>
          </a:p>
          <a:p>
            <a:pPr marL="285750" indent="-285750" algn="l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ru-RU" sz="1900" dirty="0"/>
          </a:p>
          <a:p>
            <a:pPr algn="l"/>
            <a:r>
              <a:rPr lang="ru-RU" sz="1900" dirty="0"/>
              <a:t>Произведены следующие работы: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900" dirty="0"/>
              <a:t>Из базы данных </a:t>
            </a:r>
            <a:r>
              <a:rPr lang="en-US" sz="1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data-analyst-zen-project-</a:t>
            </a:r>
            <a:r>
              <a:rPr lang="en-US" sz="19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r>
              <a:rPr lang="en-US" sz="1900" dirty="0"/>
              <a:t> </a:t>
            </a:r>
            <a:r>
              <a:rPr lang="ru-RU" sz="1900" dirty="0"/>
              <a:t>выгружены данные для построения дашборда;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900" dirty="0"/>
              <a:t>Построен </a:t>
            </a:r>
            <a:r>
              <a:rPr lang="ru-RU" sz="1900" dirty="0">
                <a:hlinkClick r:id="rId4"/>
              </a:rPr>
              <a:t>дашборд</a:t>
            </a:r>
            <a:r>
              <a:rPr lang="ru-RU" sz="1900" dirty="0"/>
              <a:t> в соответствии с макетом.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sz="1900" dirty="0"/>
          </a:p>
          <a:p>
            <a:pPr algn="l">
              <a:spcBef>
                <a:spcPts val="600"/>
              </a:spcBef>
            </a:pPr>
            <a:r>
              <a:rPr lang="ru-RU" sz="1900" dirty="0"/>
              <a:t>В исследовании рассматривается интервал даты и времени взаимодействия пользователей с карточками статей в промежутке с </a:t>
            </a:r>
            <a:r>
              <a:rPr lang="ru-RU" sz="1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2019-09-24 18:32:00</a:t>
            </a:r>
            <a:r>
              <a:rPr lang="ru-RU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900" dirty="0"/>
              <a:t>по </a:t>
            </a:r>
            <a:r>
              <a:rPr lang="ru-RU" sz="1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2019-09-24 19:00:00 </a:t>
            </a:r>
            <a:r>
              <a:rPr lang="ru-RU" sz="1900" dirty="0"/>
              <a:t>включительно.</a:t>
            </a:r>
          </a:p>
        </p:txBody>
      </p:sp>
    </p:spTree>
    <p:extLst>
      <p:ext uri="{BB962C8B-B14F-4D97-AF65-F5344CB8AC3E}">
        <p14:creationId xmlns:p14="http://schemas.microsoft.com/office/powerpoint/2010/main" val="356308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C81424C-13F9-4C29-BB69-B7E82793D6F7}"/>
              </a:ext>
            </a:extLst>
          </p:cNvPr>
          <p:cNvSpPr txBox="1">
            <a:spLocks/>
          </p:cNvSpPr>
          <p:nvPr/>
        </p:nvSpPr>
        <p:spPr>
          <a:xfrm>
            <a:off x="199464" y="1"/>
            <a:ext cx="11793070" cy="522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dirty="0"/>
              <a:t>Макет дашборда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4412E970-8EE2-4775-B85F-31D2E082D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08" y="522515"/>
            <a:ext cx="10832984" cy="633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18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tile tx="-889000" ty="-635000" sx="82000" sy="8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C81424C-13F9-4C29-BB69-B7E82793D6F7}"/>
              </a:ext>
            </a:extLst>
          </p:cNvPr>
          <p:cNvSpPr txBox="1">
            <a:spLocks/>
          </p:cNvSpPr>
          <p:nvPr/>
        </p:nvSpPr>
        <p:spPr>
          <a:xfrm>
            <a:off x="-7620" y="0"/>
            <a:ext cx="12199620" cy="9419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dirty="0"/>
              <a:t>Количество взаимодействий пользователей с карточками статей в системе с разбивкой по темам карточек 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0C061C6-2D87-40AB-871B-83059D1DD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927" y="1128156"/>
            <a:ext cx="7090382" cy="5531108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8BE42C9C-F58B-4A34-A04F-973773F78138}"/>
              </a:ext>
            </a:extLst>
          </p:cNvPr>
          <p:cNvSpPr txBox="1">
            <a:spLocks/>
          </p:cNvSpPr>
          <p:nvPr/>
        </p:nvSpPr>
        <p:spPr>
          <a:xfrm>
            <a:off x="141691" y="1128156"/>
            <a:ext cx="4782047" cy="5729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900" dirty="0"/>
              <a:t>Пик количества взаимодействий пользователей с карточками статей приходится на конец часа с 56-59 минуты. В 58-ю минуту общее количество взаимодействий достигает 61247 шт.</a:t>
            </a:r>
          </a:p>
          <a:p>
            <a:pPr algn="l"/>
            <a:r>
              <a:rPr lang="ru-RU" sz="1900" dirty="0"/>
              <a:t>Топ карточек статей по темам в 58-ю минуту:</a:t>
            </a:r>
          </a:p>
          <a:p>
            <a:pPr marL="914400" lvl="1" indent="-457200" algn="l">
              <a:spcBef>
                <a:spcPts val="1200"/>
              </a:spcBef>
              <a:buFont typeface="+mj-lt"/>
              <a:buAutoNum type="arabicPeriod"/>
            </a:pPr>
            <a:r>
              <a:rPr lang="ru-RU" sz="1900" dirty="0"/>
              <a:t>Наука </a:t>
            </a:r>
            <a:r>
              <a:rPr lang="ru-RU" dirty="0"/>
              <a:t>— </a:t>
            </a:r>
            <a:r>
              <a:rPr lang="ru-RU" sz="1900" dirty="0"/>
              <a:t>4372 события;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ru-RU" sz="1900" dirty="0"/>
              <a:t>Отношения </a:t>
            </a:r>
            <a:r>
              <a:rPr lang="ru-RU" dirty="0"/>
              <a:t>— </a:t>
            </a:r>
            <a:r>
              <a:rPr lang="ru-RU" sz="1900" dirty="0"/>
              <a:t>4145 событий;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ru-RU" sz="1900" dirty="0"/>
              <a:t>Интересные факты </a:t>
            </a:r>
            <a:r>
              <a:rPr lang="ru-RU" dirty="0"/>
              <a:t>— </a:t>
            </a:r>
            <a:r>
              <a:rPr lang="ru-RU" sz="1900" dirty="0"/>
              <a:t>3910 событий;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ru-RU" sz="1900" dirty="0"/>
              <a:t>Общество </a:t>
            </a:r>
            <a:r>
              <a:rPr lang="ru-RU" dirty="0"/>
              <a:t>— </a:t>
            </a:r>
            <a:r>
              <a:rPr lang="ru-RU" sz="1900" dirty="0"/>
              <a:t>3897 событий;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ru-RU" sz="1900" dirty="0"/>
              <a:t>Подборки </a:t>
            </a:r>
            <a:r>
              <a:rPr lang="ru-RU" dirty="0"/>
              <a:t>— </a:t>
            </a:r>
            <a:r>
              <a:rPr lang="ru-RU" sz="1900" dirty="0"/>
              <a:t>3520 событий.</a:t>
            </a:r>
          </a:p>
          <a:p>
            <a:pPr algn="l"/>
            <a:r>
              <a:rPr lang="ru-RU" sz="1900" dirty="0"/>
              <a:t>Меньше всего взаимодействий в 58-ю минуту наблюдается для карточек с темами «Шоу» (1485 событий) и «Знаменитости» (1463 взаимодействия).</a:t>
            </a:r>
          </a:p>
        </p:txBody>
      </p:sp>
    </p:spTree>
    <p:extLst>
      <p:ext uri="{BB962C8B-B14F-4D97-AF65-F5344CB8AC3E}">
        <p14:creationId xmlns:p14="http://schemas.microsoft.com/office/powerpoint/2010/main" val="3341777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tile tx="-889000" ty="-635000" sx="82000" sy="8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C81424C-13F9-4C29-BB69-B7E82793D6F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9620" cy="5619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dirty="0"/>
              <a:t>Количество карточек генерируемых источниками с разными темами</a:t>
            </a:r>
            <a:endParaRPr lang="ru-RU" sz="330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BE42C9C-F58B-4A34-A04F-973773F78138}"/>
              </a:ext>
            </a:extLst>
          </p:cNvPr>
          <p:cNvSpPr txBox="1">
            <a:spLocks/>
          </p:cNvSpPr>
          <p:nvPr/>
        </p:nvSpPr>
        <p:spPr>
          <a:xfrm>
            <a:off x="235226" y="982557"/>
            <a:ext cx="4782047" cy="5466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900" dirty="0"/>
              <a:t>Наибольшее число карточек генерируют источники: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ru-RU" sz="1900" dirty="0"/>
              <a:t>Семейные отношения — 10.74%;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ru-RU" sz="1900" dirty="0"/>
              <a:t>Россия — 9.62%;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ru-RU" sz="1900" dirty="0"/>
              <a:t>Полезные советы — 8.84%;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ru-RU" sz="1900" dirty="0"/>
              <a:t>Путешествия — 7.78%;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ru-RU" sz="1900" dirty="0"/>
              <a:t>Знаменитости — 7.72%.</a:t>
            </a:r>
          </a:p>
          <a:p>
            <a:pPr algn="l"/>
            <a:endParaRPr lang="ru-RU" sz="1900" dirty="0"/>
          </a:p>
          <a:p>
            <a:pPr algn="l"/>
            <a:r>
              <a:rPr lang="ru-RU" sz="1900" dirty="0"/>
              <a:t>Наименьшее число карточек генерируют источники: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ru-RU" sz="1900" dirty="0"/>
              <a:t>Строительство — 0.97%;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ru-RU" sz="1900" dirty="0"/>
              <a:t>Музыка — 0.92%;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ru-RU" sz="1900" dirty="0"/>
              <a:t>Финансы — 0.85%.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2B43C8E-C965-43D6-99F8-6EF583979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895" y="982557"/>
            <a:ext cx="7193879" cy="563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6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tile tx="-889000" ty="-635000" sx="82000" sy="8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C81424C-13F9-4C29-BB69-B7E82793D6F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9620" cy="4750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dirty="0"/>
              <a:t>Соответствие тем карточек и тем источников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BE42C9C-F58B-4A34-A04F-973773F78138}"/>
              </a:ext>
            </a:extLst>
          </p:cNvPr>
          <p:cNvSpPr txBox="1">
            <a:spLocks/>
          </p:cNvSpPr>
          <p:nvPr/>
        </p:nvSpPr>
        <p:spPr>
          <a:xfrm>
            <a:off x="188026" y="586224"/>
            <a:ext cx="11815948" cy="2254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900" dirty="0"/>
              <a:t>Таблица отображает, какое количество карточек статей с определённым источником соответствует той или иной теме карточки.</a:t>
            </a:r>
          </a:p>
          <a:p>
            <a:pPr algn="l"/>
            <a:r>
              <a:rPr lang="ru-RU" sz="1900" dirty="0"/>
              <a:t>Наиболее часто карточкам соответствуют следующие источники и темы: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ru-RU" sz="1900" dirty="0"/>
              <a:t>Источник «Путешествия» — тема «Рассказы», 4587 карточек;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ru-RU" sz="1900" dirty="0"/>
              <a:t>Источник «Россия» — тема «Общество», 3471 карточка;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ru-RU" sz="1900" dirty="0"/>
              <a:t>Источник «Кино» — тема «Наука», 3279 карточек.</a:t>
            </a:r>
          </a:p>
          <a:p>
            <a:pPr algn="l"/>
            <a:endParaRPr lang="ru-RU" sz="19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03553D-B5F3-411E-AB64-DC720166C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29696"/>
            <a:ext cx="12192000" cy="412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0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tile tx="-889000" ty="-635000" sx="82000" sy="8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C81424C-13F9-4C29-BB69-B7E82793D6F7}"/>
              </a:ext>
            </a:extLst>
          </p:cNvPr>
          <p:cNvSpPr txBox="1">
            <a:spLocks/>
          </p:cNvSpPr>
          <p:nvPr/>
        </p:nvSpPr>
        <p:spPr>
          <a:xfrm>
            <a:off x="199465" y="0"/>
            <a:ext cx="11793070" cy="5366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dirty="0"/>
              <a:t>Выводы исследования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931E3C5C-FBCE-438B-ACB1-FAA37BB2B8B7}"/>
              </a:ext>
            </a:extLst>
          </p:cNvPr>
          <p:cNvSpPr txBox="1">
            <a:spLocks/>
          </p:cNvSpPr>
          <p:nvPr/>
        </p:nvSpPr>
        <p:spPr>
          <a:xfrm>
            <a:off x="4206240" y="935932"/>
            <a:ext cx="7786295" cy="60526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900" dirty="0"/>
              <a:t>В ходе исследования взаимодействий пользователей с карточками статей за период с </a:t>
            </a:r>
            <a:r>
              <a:rPr lang="ru-RU" sz="1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2019-09-24 18:32:00</a:t>
            </a:r>
            <a:r>
              <a:rPr lang="ru-RU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900" dirty="0"/>
              <a:t>по </a:t>
            </a:r>
            <a:r>
              <a:rPr lang="ru-RU" sz="1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2019-09-24 19:00:00 </a:t>
            </a:r>
            <a:r>
              <a:rPr lang="ru-RU" sz="1900" dirty="0"/>
              <a:t>включительно был построен </a:t>
            </a:r>
            <a:r>
              <a:rPr lang="ru-RU" sz="1900" dirty="0">
                <a:hlinkClick r:id="rId3"/>
              </a:rPr>
              <a:t>дашборд</a:t>
            </a:r>
            <a:r>
              <a:rPr lang="ru-RU" sz="1900" dirty="0"/>
              <a:t>, где представлена информация о количестве взаимодействий пользователей с карточками статей по темам и источникам карточек с разбивкой по минутам, а также показано соответствие тем карточек и тем источников.</a:t>
            </a:r>
          </a:p>
          <a:p>
            <a:pPr algn="l">
              <a:spcBef>
                <a:spcPts val="1800"/>
              </a:spcBef>
            </a:pPr>
            <a:r>
              <a:rPr lang="ru-RU" sz="1900" dirty="0"/>
              <a:t>Наиболее популярные темы карточек статей:</a:t>
            </a:r>
          </a:p>
          <a:p>
            <a:pPr algn="l">
              <a:spcBef>
                <a:spcPts val="0"/>
              </a:spcBef>
            </a:pPr>
            <a:r>
              <a:rPr lang="ru-RU" sz="1900" dirty="0"/>
              <a:t>«Наука», «Отношения», «Интересные факты», «Общество», «Подборки».</a:t>
            </a:r>
          </a:p>
          <a:p>
            <a:pPr algn="l">
              <a:spcBef>
                <a:spcPts val="1800"/>
              </a:spcBef>
            </a:pPr>
            <a:r>
              <a:rPr lang="ru-RU" sz="1900" dirty="0"/>
              <a:t>Наименее популярные темы карточек статей:</a:t>
            </a:r>
          </a:p>
          <a:p>
            <a:pPr algn="l">
              <a:spcBef>
                <a:spcPts val="0"/>
              </a:spcBef>
            </a:pPr>
            <a:r>
              <a:rPr lang="ru-RU" sz="1900" dirty="0"/>
              <a:t>«Шоу», «Знаменитости».</a:t>
            </a:r>
          </a:p>
          <a:p>
            <a:pPr algn="l"/>
            <a:r>
              <a:rPr lang="ru-RU" sz="1900" dirty="0"/>
              <a:t>Наибольшее число карточек генерируют источники:</a:t>
            </a:r>
          </a:p>
          <a:p>
            <a:pPr algn="l">
              <a:spcBef>
                <a:spcPts val="0"/>
              </a:spcBef>
            </a:pPr>
            <a:r>
              <a:rPr lang="ru-RU" sz="1900" dirty="0"/>
              <a:t>«Семейные отношения», «Россия», «Полезные советы», «Путешествия», «Знаменитости».</a:t>
            </a:r>
          </a:p>
          <a:p>
            <a:pPr algn="l"/>
            <a:r>
              <a:rPr lang="ru-RU" sz="1900" dirty="0"/>
              <a:t>Наименьшее число карточек генерируют источники:</a:t>
            </a:r>
          </a:p>
          <a:p>
            <a:pPr algn="l">
              <a:spcBef>
                <a:spcPts val="0"/>
              </a:spcBef>
            </a:pPr>
            <a:r>
              <a:rPr lang="ru-RU" sz="1900" dirty="0"/>
              <a:t>«Строительство», «Музыка», «Финансы».</a:t>
            </a:r>
          </a:p>
          <a:p>
            <a:pPr algn="l"/>
            <a:r>
              <a:rPr lang="ru-RU" sz="1900" dirty="0"/>
              <a:t>Чаще всего источники карточек статей соответствуют следующим темам: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ru-RU" sz="1900" dirty="0"/>
              <a:t>Источник «Путешествия» — тема «Рассказы»;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ru-RU" sz="1900" dirty="0"/>
              <a:t>Источник «Россия» — тема «Общество»;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ru-RU" sz="1900" dirty="0"/>
              <a:t>Источник «Кино» — тема «Наука».</a:t>
            </a:r>
          </a:p>
        </p:txBody>
      </p:sp>
    </p:spTree>
    <p:extLst>
      <p:ext uri="{BB962C8B-B14F-4D97-AF65-F5344CB8AC3E}">
        <p14:creationId xmlns:p14="http://schemas.microsoft.com/office/powerpoint/2010/main" val="420145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tile tx="-889000" ty="-635000" sx="82000" sy="8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16C37D-8D9B-46E0-A96A-8D5893821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532" y="2690478"/>
            <a:ext cx="9500936" cy="738522"/>
          </a:xfrm>
        </p:spPr>
        <p:txBody>
          <a:bodyPr>
            <a:noAutofit/>
          </a:bodyPr>
          <a:lstStyle/>
          <a:p>
            <a:r>
              <a:rPr lang="ru-RU" sz="4400" b="1" dirty="0"/>
              <a:t>Спасибо за внимание!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D76212A-D5D9-4878-8413-AAF9F83D4725}"/>
              </a:ext>
            </a:extLst>
          </p:cNvPr>
          <p:cNvSpPr txBox="1">
            <a:spLocks/>
          </p:cNvSpPr>
          <p:nvPr/>
        </p:nvSpPr>
        <p:spPr>
          <a:xfrm>
            <a:off x="339762" y="6019508"/>
            <a:ext cx="6270812" cy="7385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b="1" dirty="0"/>
              <a:t>Исследование выполнил Савельев Дмитрий</a:t>
            </a:r>
          </a:p>
          <a:p>
            <a:pPr algn="l"/>
            <a:r>
              <a:rPr lang="ru-RU" b="1" dirty="0"/>
              <a:t>05.08.2023</a:t>
            </a:r>
          </a:p>
        </p:txBody>
      </p:sp>
    </p:spTree>
    <p:extLst>
      <p:ext uri="{BB962C8B-B14F-4D97-AF65-F5344CB8AC3E}">
        <p14:creationId xmlns:p14="http://schemas.microsoft.com/office/powerpoint/2010/main" val="29399893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422</Words>
  <Application>Microsoft Office PowerPoint</Application>
  <PresentationFormat>Широкоэкранный</PresentationFormat>
  <Paragraphs>61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Исследование карточек статей в Дзене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рынка кофеен Москвы</dc:title>
  <dc:creator>Дмитрий Савельев</dc:creator>
  <cp:lastModifiedBy>Дмитрий Савельев</cp:lastModifiedBy>
  <cp:revision>28</cp:revision>
  <dcterms:created xsi:type="dcterms:W3CDTF">2023-07-31T14:54:01Z</dcterms:created>
  <dcterms:modified xsi:type="dcterms:W3CDTF">2023-08-05T22:11:46Z</dcterms:modified>
</cp:coreProperties>
</file>