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1" d="100"/>
          <a:sy n="121" d="100"/>
        </p:scale>
        <p:origin x="-19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5" name="Title 94"/>
          <p:cNvSpPr>
            <a:spLocks noGrp="1"/>
          </p:cNvSpPr>
          <p:nvPr>
            <p:ph type="title"/>
          </p:nvPr>
        </p:nvSpPr>
        <p:spPr>
          <a:xfrm>
            <a:off x="609600" y="4463568"/>
            <a:ext cx="11074400" cy="1143000"/>
          </a:xfrm>
        </p:spPr>
        <p:txBody>
          <a:bodyPr/>
          <a:lstStyle/>
          <a:p>
            <a:r>
              <a:rPr lang="ru-RU" smtClean="0"/>
              <a:t>Образец заголовка</a:t>
            </a:r>
            <a:endParaRPr lang="en-US"/>
          </a:p>
        </p:txBody>
      </p:sp>
      <p:sp>
        <p:nvSpPr>
          <p:cNvPr id="2" name="Date Placeholder 1"/>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48A87A34-81AB-432B-8DAE-1953F412C126}" type="datetimeFigureOut">
              <a:rPr lang="en-US" smtClean="0"/>
              <a:pPr/>
              <a:t>11/29/2023</a:t>
            </a:fld>
            <a:endParaRPr lang="en-US" dirty="0"/>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C9102DA-604E-4A42-8762-3FDEECEB5EF9}"/>
              </a:ext>
            </a:extLst>
          </p:cNvPr>
          <p:cNvSpPr>
            <a:spLocks noGrp="1"/>
          </p:cNvSpPr>
          <p:nvPr>
            <p:ph type="ctrTitle"/>
          </p:nvPr>
        </p:nvSpPr>
        <p:spPr>
          <a:xfrm>
            <a:off x="1902928" y="1926535"/>
            <a:ext cx="5889350" cy="3004930"/>
          </a:xfrm>
        </p:spPr>
        <p:txBody>
          <a:bodyPr>
            <a:normAutofit fontScale="90000"/>
          </a:bodyPr>
          <a:lstStyle/>
          <a:p>
            <a:r>
              <a:rPr lang="ru-RU" sz="6600" dirty="0"/>
              <a:t>История развития </a:t>
            </a:r>
            <a:r>
              <a:rPr lang="ru-RU" sz="6600" dirty="0" smtClean="0"/>
              <a:t>алгоритмов</a:t>
            </a:r>
            <a:endParaRPr lang="ru-RU" sz="6600" dirty="0"/>
          </a:p>
        </p:txBody>
      </p:sp>
      <p:sp>
        <p:nvSpPr>
          <p:cNvPr id="3" name="Подзаголовок 2">
            <a:extLst>
              <a:ext uri="{FF2B5EF4-FFF2-40B4-BE49-F238E27FC236}">
                <a16:creationId xmlns:a16="http://schemas.microsoft.com/office/drawing/2014/main" xmlns="" id="{0F068220-54B8-44B8-BEA9-DCD3B85CDDAC}"/>
              </a:ext>
            </a:extLst>
          </p:cNvPr>
          <p:cNvSpPr>
            <a:spLocks noGrp="1"/>
          </p:cNvSpPr>
          <p:nvPr>
            <p:ph type="subTitle" idx="1"/>
          </p:nvPr>
        </p:nvSpPr>
        <p:spPr>
          <a:xfrm>
            <a:off x="9257885" y="5777948"/>
            <a:ext cx="2934115" cy="1080052"/>
          </a:xfrm>
        </p:spPr>
        <p:txBody>
          <a:bodyPr>
            <a:normAutofit/>
          </a:bodyPr>
          <a:lstStyle/>
          <a:p>
            <a:pPr algn="r"/>
            <a:r>
              <a:rPr lang="ru-RU" sz="1800" dirty="0" smtClean="0"/>
              <a:t>Подготовил </a:t>
            </a:r>
            <a:r>
              <a:rPr lang="ru-RU" sz="1800" dirty="0"/>
              <a:t>студент</a:t>
            </a:r>
            <a:br>
              <a:rPr lang="ru-RU" sz="1800" dirty="0"/>
            </a:br>
            <a:r>
              <a:rPr lang="ru-RU" sz="1800" dirty="0" smtClean="0"/>
              <a:t>721ВЕБ/б </a:t>
            </a:r>
            <a:r>
              <a:rPr lang="ru-RU" sz="1800" dirty="0"/>
              <a:t>ГРУППЫ</a:t>
            </a:r>
            <a:br>
              <a:rPr lang="ru-RU" sz="1800" dirty="0"/>
            </a:br>
            <a:r>
              <a:rPr lang="ru-RU" sz="1800" dirty="0" smtClean="0"/>
              <a:t>Мереняну </a:t>
            </a:r>
            <a:r>
              <a:rPr lang="ru-RU" sz="1800" dirty="0" smtClean="0"/>
              <a:t>С</a:t>
            </a:r>
            <a:r>
              <a:rPr lang="ru-RU" sz="1800" dirty="0" smtClean="0"/>
              <a:t>.Ю.</a:t>
            </a:r>
            <a:endParaRPr lang="ru-RU" sz="1800" dirty="0"/>
          </a:p>
        </p:txBody>
      </p:sp>
    </p:spTree>
    <p:extLst>
      <p:ext uri="{BB962C8B-B14F-4D97-AF65-F5344CB8AC3E}">
        <p14:creationId xmlns:p14="http://schemas.microsoft.com/office/powerpoint/2010/main" val="882278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DD9E80C-9D2C-4D39-9120-4DB3FD93991C}"/>
              </a:ext>
            </a:extLst>
          </p:cNvPr>
          <p:cNvSpPr>
            <a:spLocks noGrp="1"/>
          </p:cNvSpPr>
          <p:nvPr>
            <p:ph type="title"/>
          </p:nvPr>
        </p:nvSpPr>
        <p:spPr>
          <a:xfrm>
            <a:off x="1141413" y="101683"/>
            <a:ext cx="9905998" cy="1478570"/>
          </a:xfrm>
        </p:spPr>
        <p:txBody>
          <a:bodyPr/>
          <a:lstStyle/>
          <a:p>
            <a:r>
              <a:rPr lang="ru-RU" dirty="0"/>
              <a:t>1. Зарождение понятия «алгоритм»</a:t>
            </a:r>
          </a:p>
        </p:txBody>
      </p:sp>
      <p:sp>
        <p:nvSpPr>
          <p:cNvPr id="3" name="Объект 2">
            <a:extLst>
              <a:ext uri="{FF2B5EF4-FFF2-40B4-BE49-F238E27FC236}">
                <a16:creationId xmlns:a16="http://schemas.microsoft.com/office/drawing/2014/main" xmlns="" id="{8D4CE483-F459-44AC-9B97-D5699A13D7DE}"/>
              </a:ext>
            </a:extLst>
          </p:cNvPr>
          <p:cNvSpPr>
            <a:spLocks noGrp="1"/>
          </p:cNvSpPr>
          <p:nvPr>
            <p:ph idx="1"/>
          </p:nvPr>
        </p:nvSpPr>
        <p:spPr>
          <a:xfrm>
            <a:off x="902873" y="1580253"/>
            <a:ext cx="6703875" cy="4608513"/>
          </a:xfrm>
        </p:spPr>
        <p:txBody>
          <a:bodyPr>
            <a:normAutofit/>
          </a:bodyPr>
          <a:lstStyle/>
          <a:p>
            <a:pPr marL="0" indent="0">
              <a:buNone/>
            </a:pPr>
            <a:r>
              <a:rPr lang="ru-RU" dirty="0"/>
              <a:t>Одним из основных понятий информационных технологий является понятие алгоритма, хотя оно и возникло задолго до появления компьютеров. Греческий математик Евклид (III в. до н.э.) сформулировал правило нахождения наибольшего общего делителя двух натуральных чисел. Данное правило принято считать первым алгоритмом, несмотря на то, что термин «алгоритм» появился гораздо позднее.</a:t>
            </a:r>
          </a:p>
        </p:txBody>
      </p:sp>
      <p:pic>
        <p:nvPicPr>
          <p:cNvPr id="3074" name="Picture 2" descr="https://prezentacii.org/upload/cloud2/posts/2016-03/3/8/7/38701074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4629" y="1663261"/>
            <a:ext cx="4093018" cy="45562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517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FF7F34E-D2C0-489E-AD01-4A57A8126751}"/>
              </a:ext>
            </a:extLst>
          </p:cNvPr>
          <p:cNvSpPr>
            <a:spLocks noGrp="1"/>
          </p:cNvSpPr>
          <p:nvPr>
            <p:ph type="title"/>
          </p:nvPr>
        </p:nvSpPr>
        <p:spPr>
          <a:xfrm>
            <a:off x="1141412" y="0"/>
            <a:ext cx="9905998" cy="1478570"/>
          </a:xfrm>
        </p:spPr>
        <p:txBody>
          <a:bodyPr/>
          <a:lstStyle/>
          <a:p>
            <a:r>
              <a:rPr lang="ru-RU" dirty="0"/>
              <a:t>2. Вклад аль-Хорезми</a:t>
            </a:r>
          </a:p>
        </p:txBody>
      </p:sp>
      <p:sp>
        <p:nvSpPr>
          <p:cNvPr id="3" name="Объект 2">
            <a:extLst>
              <a:ext uri="{FF2B5EF4-FFF2-40B4-BE49-F238E27FC236}">
                <a16:creationId xmlns:a16="http://schemas.microsoft.com/office/drawing/2014/main" xmlns="" id="{DC97FF6B-16D0-4690-A773-80BB777145DC}"/>
              </a:ext>
            </a:extLst>
          </p:cNvPr>
          <p:cNvSpPr>
            <a:spLocks noGrp="1"/>
          </p:cNvSpPr>
          <p:nvPr>
            <p:ph idx="1"/>
          </p:nvPr>
        </p:nvSpPr>
        <p:spPr>
          <a:xfrm>
            <a:off x="633820" y="1415509"/>
            <a:ext cx="6925985" cy="5379429"/>
          </a:xfrm>
        </p:spPr>
        <p:txBody>
          <a:bodyPr/>
          <a:lstStyle/>
          <a:p>
            <a:pPr marL="0" indent="0">
              <a:buNone/>
            </a:pPr>
            <a:r>
              <a:rPr lang="ru-RU" dirty="0"/>
              <a:t>Около 825 года аль-Хорезми написал сочинение, в кот. впервые дал описание придуманной в Индии позиционной десятичной системы счисления. Аль-Хорезми сформулировал правила вычисления в новой системе, впервые использовал цифру 0 для обозначения пропущенной позиции в записи числа. В первой половине XII века книга аль-Хорезми в латинском переводе проникла в Европу («</a:t>
            </a:r>
            <a:r>
              <a:rPr lang="ru-RU" dirty="0" err="1"/>
              <a:t>Algoritmi</a:t>
            </a:r>
            <a:r>
              <a:rPr lang="ru-RU" dirty="0"/>
              <a:t> </a:t>
            </a:r>
            <a:r>
              <a:rPr lang="ru-RU" dirty="0" err="1"/>
              <a:t>de</a:t>
            </a:r>
            <a:r>
              <a:rPr lang="ru-RU" dirty="0"/>
              <a:t> </a:t>
            </a:r>
            <a:r>
              <a:rPr lang="ru-RU" dirty="0" err="1"/>
              <a:t>numero</a:t>
            </a:r>
            <a:r>
              <a:rPr lang="ru-RU" dirty="0"/>
              <a:t> </a:t>
            </a:r>
            <a:r>
              <a:rPr lang="ru-RU" dirty="0" err="1"/>
              <a:t>Indorum</a:t>
            </a:r>
            <a:r>
              <a:rPr lang="ru-RU" dirty="0"/>
              <a:t>» («Индийское искусство счёта, сочинение аль-Хорезми»).</a:t>
            </a:r>
          </a:p>
        </p:txBody>
      </p:sp>
      <p:pic>
        <p:nvPicPr>
          <p:cNvPr id="2050" name="Picture 2" descr="https://yt3.googleusercontent.com/Ox7ZwIllzjFiK7nZ7CF49op7BA2Vcn09c44BaISaojzUm7iAo0S79f-nqu92XDoO2As_3Lc05w=s900-c-k-c0x00ffffff-no-r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1848" y="1302516"/>
            <a:ext cx="3943459" cy="39434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856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593C0D1-5DA3-45CD-A369-7E4E61CA582C}"/>
              </a:ext>
            </a:extLst>
          </p:cNvPr>
          <p:cNvSpPr>
            <a:spLocks noGrp="1"/>
          </p:cNvSpPr>
          <p:nvPr>
            <p:ph type="title"/>
          </p:nvPr>
        </p:nvSpPr>
        <p:spPr>
          <a:xfrm>
            <a:off x="1141413" y="0"/>
            <a:ext cx="9905998" cy="1478570"/>
          </a:xfrm>
        </p:spPr>
        <p:txBody>
          <a:bodyPr/>
          <a:lstStyle/>
          <a:p>
            <a:r>
              <a:rPr lang="ru-RU" dirty="0"/>
              <a:t>3. Алгоритмы в 19 веке</a:t>
            </a:r>
          </a:p>
        </p:txBody>
      </p:sp>
      <p:sp>
        <p:nvSpPr>
          <p:cNvPr id="3" name="Объект 2">
            <a:extLst>
              <a:ext uri="{FF2B5EF4-FFF2-40B4-BE49-F238E27FC236}">
                <a16:creationId xmlns:a16="http://schemas.microsoft.com/office/drawing/2014/main" xmlns="" id="{E0452DB6-D43C-4141-8183-2A5E2CB2BE7C}"/>
              </a:ext>
            </a:extLst>
          </p:cNvPr>
          <p:cNvSpPr>
            <a:spLocks noGrp="1"/>
          </p:cNvSpPr>
          <p:nvPr>
            <p:ph idx="1"/>
          </p:nvPr>
        </p:nvSpPr>
        <p:spPr>
          <a:xfrm>
            <a:off x="712658" y="1640224"/>
            <a:ext cx="6224170" cy="4066893"/>
          </a:xfrm>
        </p:spPr>
        <p:txBody>
          <a:bodyPr>
            <a:normAutofit/>
          </a:bodyPr>
          <a:lstStyle/>
          <a:p>
            <a:pPr marL="0" indent="0">
              <a:buNone/>
            </a:pPr>
            <a:r>
              <a:rPr lang="ru-RU" dirty="0">
                <a:solidFill>
                  <a:schemeClr val="accent6">
                    <a:lumMod val="40000"/>
                    <a:lumOff val="60000"/>
                  </a:schemeClr>
                </a:solidFill>
              </a:rPr>
              <a:t>Английский математик А. Тьюринг сформулировал одно из первых формальных определений алгоритма. В 1936 г. он описал схему абстрактной машины и то, что она умеет делать, назвал </a:t>
            </a:r>
            <a:r>
              <a:rPr lang="ru-RU" dirty="0" smtClean="0">
                <a:solidFill>
                  <a:schemeClr val="accent6">
                    <a:lumMod val="40000"/>
                    <a:lumOff val="60000"/>
                  </a:schemeClr>
                </a:solidFill>
              </a:rPr>
              <a:t>алгоритмом. </a:t>
            </a:r>
            <a:r>
              <a:rPr lang="ru-RU" dirty="0" smtClean="0">
                <a:solidFill>
                  <a:schemeClr val="accent6">
                    <a:lumMod val="40000"/>
                    <a:lumOff val="60000"/>
                  </a:schemeClr>
                </a:solidFill>
              </a:rPr>
              <a:t>В </a:t>
            </a:r>
            <a:r>
              <a:rPr lang="ru-RU" dirty="0">
                <a:solidFill>
                  <a:schemeClr val="accent6">
                    <a:lumMod val="40000"/>
                    <a:lumOff val="60000"/>
                  </a:schemeClr>
                </a:solidFill>
              </a:rPr>
              <a:t>конце 1940-х гг. советский математик А. А. Марков предложил следующую основную гипотезу теории алгоритмов: «Всякий алгоритм нормализуем».</a:t>
            </a:r>
          </a:p>
          <a:p>
            <a:pPr marL="0" indent="0">
              <a:buNone/>
            </a:pPr>
            <a:endParaRPr lang="ru-RU" dirty="0">
              <a:solidFill>
                <a:schemeClr val="accent6">
                  <a:lumMod val="40000"/>
                  <a:lumOff val="60000"/>
                </a:schemeClr>
              </a:solidFill>
            </a:endParaRPr>
          </a:p>
        </p:txBody>
      </p:sp>
      <p:pic>
        <p:nvPicPr>
          <p:cNvPr id="1026" name="Picture 2" descr="https://www.historyhit.com/app/uploads/2021/03/Alan-Turing_Alam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667" y="312737"/>
            <a:ext cx="2850009" cy="31388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AutoShape 4" descr="https://i.bigenc.ru/resizer/resize?sign=9_FjSu7HtnIHbDtl0KaVyA&amp;filename=vault/6c2769c0e6ba00e78b8210c2d36a2c09.webp&amp;width=12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10" descr="https://i.bigenc.ru/resizer/resize?sign=9_FjSu7HtnIHbDtl0KaVyA&amp;filename=vault/6c2769c0e6ba00e78b8210c2d36a2c09.webp&amp;width=12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AutoShape 12" descr="https://i.bigenc.ru/resizer/resize?sign=9_FjSu7HtnIHbDtl0KaVyA&amp;filename=vault/6c2769c0e6ba00e78b8210c2d36a2c09.webp&amp;width=1200"/>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AutoShape 14" descr="https://i.bigenc.ru/resizer/resize?sign=9_FjSu7HtnIHbDtl0KaVyA&amp;filename=vault/6c2769c0e6ba00e78b8210c2d36a2c09.webp&amp;width=1200"/>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AutoShape 16" descr="https://i.bigenc.ru/resizer/resize?sign=9_FjSu7HtnIHbDtl0KaVyA&amp;filename=vault/6c2769c0e6ba00e78b8210c2d36a2c09.webp&amp;width=1200"/>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AutoShape 18" descr="https://i.bigenc.ru/resizer/resize?sign=9_FjSu7HtnIHbDtl0KaVyA&amp;filename=vault/6c2769c0e6ba00e78b8210c2d36a2c09.webp&amp;width=1200"/>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4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2676" y="3239814"/>
            <a:ext cx="2245862" cy="32677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816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E16301E-50D6-43B1-8E2D-C968619F9BE7}"/>
              </a:ext>
            </a:extLst>
          </p:cNvPr>
          <p:cNvSpPr>
            <a:spLocks noGrp="1"/>
          </p:cNvSpPr>
          <p:nvPr>
            <p:ph type="title"/>
          </p:nvPr>
        </p:nvSpPr>
        <p:spPr>
          <a:xfrm>
            <a:off x="1141413" y="0"/>
            <a:ext cx="9905998" cy="1478570"/>
          </a:xfrm>
        </p:spPr>
        <p:txBody>
          <a:bodyPr/>
          <a:lstStyle/>
          <a:p>
            <a:r>
              <a:rPr lang="ru-RU" dirty="0"/>
              <a:t>Заключение</a:t>
            </a:r>
          </a:p>
        </p:txBody>
      </p:sp>
      <p:sp>
        <p:nvSpPr>
          <p:cNvPr id="3" name="Объект 2">
            <a:extLst>
              <a:ext uri="{FF2B5EF4-FFF2-40B4-BE49-F238E27FC236}">
                <a16:creationId xmlns:a16="http://schemas.microsoft.com/office/drawing/2014/main" xmlns="" id="{E97E84E3-877A-4A6A-9955-40D4BE34118A}"/>
              </a:ext>
            </a:extLst>
          </p:cNvPr>
          <p:cNvSpPr>
            <a:spLocks noGrp="1"/>
          </p:cNvSpPr>
          <p:nvPr>
            <p:ph idx="1"/>
          </p:nvPr>
        </p:nvSpPr>
        <p:spPr>
          <a:xfrm>
            <a:off x="1141413" y="1268826"/>
            <a:ext cx="9905999" cy="3541714"/>
          </a:xfrm>
        </p:spPr>
        <p:txBody>
          <a:bodyPr/>
          <a:lstStyle/>
          <a:p>
            <a:pPr marL="0" indent="0">
              <a:buNone/>
            </a:pPr>
            <a:r>
              <a:rPr lang="ru-RU" dirty="0"/>
              <a:t>В настоящее время понятие «алгоритм» стали использовать в различных областях деятельности, понимая под этим набор точных инструкций для достижения необходимого результата. Развитие информационных технологий способствовало тому, что необходимым этапом автоматизации стала разработка алгоритмов.</a:t>
            </a:r>
          </a:p>
        </p:txBody>
      </p:sp>
    </p:spTree>
    <p:extLst>
      <p:ext uri="{BB962C8B-B14F-4D97-AF65-F5344CB8AC3E}">
        <p14:creationId xmlns:p14="http://schemas.microsoft.com/office/powerpoint/2010/main" val="3653298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ркет">
  <a:themeElements>
    <a:clrScheme name="Паркет">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Обычная">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аркет">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67</TotalTime>
  <Words>246</Words>
  <Application>Microsoft Office PowerPoint</Application>
  <PresentationFormat>Произвольный</PresentationFormat>
  <Paragraphs>10</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Паркет</vt:lpstr>
      <vt:lpstr>История развития алгоритмов</vt:lpstr>
      <vt:lpstr>1. Зарождение понятия «алгоритм»</vt:lpstr>
      <vt:lpstr>2. Вклад аль-Хорезми</vt:lpstr>
      <vt:lpstr>3. Алгоритмы в 19 веке</vt:lpstr>
      <vt:lpstr>Заключение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История развития алгоритмов</dc:title>
  <dc:creator>Пользователь</dc:creator>
  <cp:lastModifiedBy>Stefani</cp:lastModifiedBy>
  <cp:revision>4</cp:revision>
  <dcterms:created xsi:type="dcterms:W3CDTF">2023-11-23T05:00:41Z</dcterms:created>
  <dcterms:modified xsi:type="dcterms:W3CDTF">2023-11-29T11:54:29Z</dcterms:modified>
</cp:coreProperties>
</file>