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402306-1587-4A36-8E95-DF2BAF97CC9C}">
  <a:tblStyle styleId="{BC402306-1587-4A36-8E95-DF2BAF97CC9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7e82c4b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7e82c4b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7e82c4b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7e82c4b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d1482c38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3d1482c38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7e82c4b9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7e82c4b9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e82c4b9f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e82c4b9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7e82c4b9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7e82c4b9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d1482c38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d1482c3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Игра в слова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400">
                <a:latin typeface="Montserrat"/>
                <a:ea typeface="Montserrat"/>
                <a:cs typeface="Montserrat"/>
                <a:sym typeface="Montserrat"/>
              </a:rPr>
              <a:t>Индивидуальная работа №2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5915400" y="4530900"/>
            <a:ext cx="30000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Шутов С.А., группа ИТ-5-2024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Постановка задачи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Дан набор строчных слов русского алфавита, разделённых пробелами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Нужно составить «цепочку» так, чтобы каждое следующее слово начиналось на букву окончания предыдущего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Окончание на «ь» учитывается как предпоследняя буква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Цепочка должна замыкаться: последний элемент → первая буква первого слова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latin typeface="Montserrat"/>
                <a:ea typeface="Montserrat"/>
                <a:cs typeface="Montserrat"/>
                <a:sym typeface="Montserrat"/>
              </a:rPr>
              <a:t>Вывести любую корректную цепочку или сообщить об отсутствии решения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3150" y="3892175"/>
            <a:ext cx="817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1: (файл входных данных) хмель мороз налог лимон запах дым лошадь холм гол молох (файл выходных данных) налог гол лошадь дым мороз запах холм молох хмель лимон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Структуры данных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0" name="Google Shape;70;p15"/>
          <p:cNvGraphicFramePr/>
          <p:nvPr/>
        </p:nvGraphicFramePr>
        <p:xfrm>
          <a:off x="536225" y="13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{BC402306-1587-4A36-8E95-DF2BAF97CC9C}</a:tableStyleId>
              </a:tblPr>
              <a:tblGrid>
                <a:gridCol w="1498125"/>
                <a:gridCol w="4319800"/>
                <a:gridCol w="25784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Переменная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Содержит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Тип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self.words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Список введённых слов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stack</a:t>
                      </a: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[str]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4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self.graph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Словарь: первая буква → список индексов слов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dict[str, list[int]]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used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Набор уже пройденных индексов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set[int]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path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Последовательность индексов текущей цепочки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stack</a:t>
                      </a:r>
                      <a:r>
                        <a:rPr lang="ru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[int]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Строим граф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77" name="Google Shape;77;p16"/>
          <p:cNvSpPr txBox="1"/>
          <p:nvPr/>
        </p:nvSpPr>
        <p:spPr>
          <a:xfrm>
            <a:off x="6295025" y="317055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'з': [0],     # 'зонт'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'т': [1],     # 'ток'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'к': [2],     # 'корова'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'а': [3],     # 'арбуз'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'с': [4]      # 'сон'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570075" y="159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{BC402306-1587-4A36-8E95-DF2BAF97CC9C}</a:tableStyleId>
              </a:tblPr>
              <a:tblGrid>
                <a:gridCol w="382850"/>
                <a:gridCol w="883550"/>
                <a:gridCol w="1081425"/>
                <a:gridCol w="284515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word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graph после шага</a:t>
                      </a:r>
                      <a:endParaRPr b="1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'зонт'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'з'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'ток'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'т'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'корова'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'к'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[1], 'к': [2]}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'арбуз'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'а'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[1], 'к': [2], 'а': [3]}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'сон'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'с'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{'з': [0], 'т': [1], 'к': [2], 'а': [3], 'с': [4]}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" name="Google Shape;79;p16"/>
          <p:cNvSpPr txBox="1"/>
          <p:nvPr/>
        </p:nvSpPr>
        <p:spPr>
          <a:xfrm>
            <a:off x="435300" y="980350"/>
            <a:ext cx="55143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Пусть self.words = ['зонт', 'ток', 'корова', 'арбуз', 'сон'].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6108675" y="27164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Итог: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D</a:t>
            </a: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FS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387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11700" y="1152475"/>
            <a:ext cx="43329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Пример: слова арфа апельсин нос шум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start=0 (арфа): last='а'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graph['а'] → [0,1]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try 1 (апельсин): last='н'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graph['н'] → [2]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try 2 (нос): last='с'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graph['с'] → [3]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try 3 (шум): last='м'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graph['м'] → [] → откат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4638525" y="1128750"/>
            <a:ext cx="4136100" cy="25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Пример: </a:t>
            </a:r>
            <a:r>
              <a:rPr b="1" lang="ru">
                <a:solidFill>
                  <a:schemeClr val="dk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зонт ток корова арбуз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start=0 (зонт): last='т'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graph['т'] → [1]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try 1 (ток): last='к'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graph['к'] → [2]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try 2 (корова): last='а'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graph['а'] → [3]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try 3 (арбуз): last='з'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len(path)==4 → проверяем last=='з' == first=='з' → УСПЕХ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387900" y="359277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graph =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'а': [0, 1],  # 'арфа', 'апельсин'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'н': [2],     # 'нос'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'ш': [3]      # 'шум'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4691150" y="35785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graph = {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'з': [0],     # 'зонт'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'т': [1],     # 'ток'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'к': [2],     # 'корова'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    'а': [3]      # 'арбуз'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Montserrat"/>
                <a:ea typeface="Montserrat"/>
                <a:cs typeface="Montserrat"/>
                <a:sym typeface="Montserrat"/>
              </a:rPr>
              <a:t>}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Тестирование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7252" l="0" r="0" t="0"/>
          <a:stretch/>
        </p:blipFill>
        <p:spPr>
          <a:xfrm>
            <a:off x="1181100" y="1147075"/>
            <a:ext cx="6687675" cy="29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Демонстрация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3372" t="0"/>
          <a:stretch/>
        </p:blipFill>
        <p:spPr>
          <a:xfrm>
            <a:off x="4690000" y="1152475"/>
            <a:ext cx="43073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type="title"/>
          </p:nvPr>
        </p:nvSpPr>
        <p:spPr>
          <a:xfrm>
            <a:off x="279850" y="354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Montserrat"/>
                <a:ea typeface="Montserrat"/>
                <a:cs typeface="Montserrat"/>
                <a:sym typeface="Montserrat"/>
              </a:rPr>
              <a:t>Сложность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353700" y="4117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Временная сложность: O(N!)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75025" y="4444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Памятная сложность: O(N)</a:t>
            </a: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4">
            <a:alphaModFix/>
          </a:blip>
          <a:srcRect b="0" l="0" r="21899" t="0"/>
          <a:stretch/>
        </p:blipFill>
        <p:spPr>
          <a:xfrm>
            <a:off x="279850" y="1152475"/>
            <a:ext cx="4378478" cy="14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850" y="2571750"/>
            <a:ext cx="4378474" cy="110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latin typeface="Montserrat"/>
                <a:ea typeface="Montserrat"/>
                <a:cs typeface="Montserrat"/>
                <a:sym typeface="Montserrat"/>
              </a:rPr>
              <a:t>Спасибо за внимание</a:t>
            </a:r>
            <a:endParaRPr b="1" sz="3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